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6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7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10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5"/>
  </p:notesMasterIdLst>
  <p:sldIdLst>
    <p:sldId id="256" r:id="rId2"/>
    <p:sldId id="782" r:id="rId3"/>
    <p:sldId id="293" r:id="rId4"/>
    <p:sldId id="257" r:id="rId5"/>
    <p:sldId id="258" r:id="rId6"/>
    <p:sldId id="298" r:id="rId7"/>
    <p:sldId id="645" r:id="rId8"/>
    <p:sldId id="646" r:id="rId9"/>
    <p:sldId id="647" r:id="rId10"/>
    <p:sldId id="650" r:id="rId11"/>
    <p:sldId id="648" r:id="rId12"/>
    <p:sldId id="649" r:id="rId13"/>
    <p:sldId id="665" r:id="rId14"/>
    <p:sldId id="656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313" r:id="rId25"/>
    <p:sldId id="676" r:id="rId26"/>
    <p:sldId id="677" r:id="rId27"/>
    <p:sldId id="678" r:id="rId28"/>
    <p:sldId id="689" r:id="rId29"/>
    <p:sldId id="680" r:id="rId30"/>
    <p:sldId id="681" r:id="rId31"/>
    <p:sldId id="663" r:id="rId32"/>
    <p:sldId id="364" r:id="rId33"/>
    <p:sldId id="365" r:id="rId34"/>
    <p:sldId id="685" r:id="rId35"/>
    <p:sldId id="686" r:id="rId36"/>
    <p:sldId id="687" r:id="rId37"/>
    <p:sldId id="688" r:id="rId38"/>
    <p:sldId id="366" r:id="rId39"/>
    <p:sldId id="369" r:id="rId40"/>
    <p:sldId id="311" r:id="rId41"/>
    <p:sldId id="367" r:id="rId42"/>
    <p:sldId id="370" r:id="rId43"/>
    <p:sldId id="371" r:id="rId44"/>
    <p:sldId id="372" r:id="rId45"/>
    <p:sldId id="368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99" r:id="rId60"/>
    <p:sldId id="388" r:id="rId61"/>
    <p:sldId id="389" r:id="rId62"/>
    <p:sldId id="390" r:id="rId63"/>
    <p:sldId id="391" r:id="rId64"/>
    <p:sldId id="392" r:id="rId65"/>
    <p:sldId id="400" r:id="rId66"/>
    <p:sldId id="393" r:id="rId67"/>
    <p:sldId id="394" r:id="rId68"/>
    <p:sldId id="395" r:id="rId69"/>
    <p:sldId id="397" r:id="rId70"/>
    <p:sldId id="312" r:id="rId71"/>
    <p:sldId id="402" r:id="rId72"/>
    <p:sldId id="403" r:id="rId73"/>
    <p:sldId id="404" r:id="rId74"/>
    <p:sldId id="405" r:id="rId75"/>
    <p:sldId id="406" r:id="rId76"/>
    <p:sldId id="315" r:id="rId77"/>
    <p:sldId id="407" r:id="rId78"/>
    <p:sldId id="486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23" r:id="rId88"/>
    <p:sldId id="424" r:id="rId89"/>
    <p:sldId id="425" r:id="rId90"/>
    <p:sldId id="426" r:id="rId91"/>
    <p:sldId id="427" r:id="rId92"/>
    <p:sldId id="428" r:id="rId93"/>
    <p:sldId id="430" r:id="rId94"/>
    <p:sldId id="431" r:id="rId95"/>
    <p:sldId id="432" r:id="rId96"/>
    <p:sldId id="441" r:id="rId97"/>
    <p:sldId id="442" r:id="rId98"/>
    <p:sldId id="443" r:id="rId99"/>
    <p:sldId id="444" r:id="rId100"/>
    <p:sldId id="445" r:id="rId101"/>
    <p:sldId id="446" r:id="rId102"/>
    <p:sldId id="690" r:id="rId103"/>
    <p:sldId id="447" r:id="rId104"/>
    <p:sldId id="448" r:id="rId105"/>
    <p:sldId id="449" r:id="rId106"/>
    <p:sldId id="477" r:id="rId107"/>
    <p:sldId id="478" r:id="rId108"/>
    <p:sldId id="479" r:id="rId109"/>
    <p:sldId id="480" r:id="rId110"/>
    <p:sldId id="482" r:id="rId111"/>
    <p:sldId id="483" r:id="rId112"/>
    <p:sldId id="484" r:id="rId113"/>
    <p:sldId id="485" r:id="rId114"/>
    <p:sldId id="487" r:id="rId115"/>
    <p:sldId id="488" r:id="rId116"/>
    <p:sldId id="490" r:id="rId117"/>
    <p:sldId id="491" r:id="rId118"/>
    <p:sldId id="492" r:id="rId119"/>
    <p:sldId id="493" r:id="rId120"/>
    <p:sldId id="494" r:id="rId121"/>
    <p:sldId id="495" r:id="rId122"/>
    <p:sldId id="496" r:id="rId123"/>
    <p:sldId id="497" r:id="rId124"/>
    <p:sldId id="499" r:id="rId125"/>
    <p:sldId id="500" r:id="rId126"/>
    <p:sldId id="501" r:id="rId127"/>
    <p:sldId id="502" r:id="rId128"/>
    <p:sldId id="503" r:id="rId129"/>
    <p:sldId id="505" r:id="rId130"/>
    <p:sldId id="506" r:id="rId131"/>
    <p:sldId id="507" r:id="rId132"/>
    <p:sldId id="509" r:id="rId133"/>
    <p:sldId id="510" r:id="rId134"/>
    <p:sldId id="511" r:id="rId135"/>
    <p:sldId id="512" r:id="rId136"/>
    <p:sldId id="513" r:id="rId137"/>
    <p:sldId id="514" r:id="rId138"/>
    <p:sldId id="515" r:id="rId139"/>
    <p:sldId id="516" r:id="rId140"/>
    <p:sldId id="518" r:id="rId141"/>
    <p:sldId id="519" r:id="rId142"/>
    <p:sldId id="520" r:id="rId143"/>
    <p:sldId id="521" r:id="rId144"/>
    <p:sldId id="522" r:id="rId145"/>
    <p:sldId id="523" r:id="rId146"/>
    <p:sldId id="524" r:id="rId147"/>
    <p:sldId id="527" r:id="rId148"/>
    <p:sldId id="528" r:id="rId149"/>
    <p:sldId id="531" r:id="rId150"/>
    <p:sldId id="532" r:id="rId151"/>
    <p:sldId id="533" r:id="rId152"/>
    <p:sldId id="534" r:id="rId153"/>
    <p:sldId id="535" r:id="rId154"/>
    <p:sldId id="537" r:id="rId155"/>
    <p:sldId id="538" r:id="rId156"/>
    <p:sldId id="539" r:id="rId157"/>
    <p:sldId id="540" r:id="rId158"/>
    <p:sldId id="541" r:id="rId159"/>
    <p:sldId id="542" r:id="rId160"/>
    <p:sldId id="543" r:id="rId161"/>
    <p:sldId id="544" r:id="rId162"/>
    <p:sldId id="545" r:id="rId163"/>
    <p:sldId id="547" r:id="rId164"/>
    <p:sldId id="548" r:id="rId165"/>
    <p:sldId id="549" r:id="rId166"/>
    <p:sldId id="550" r:id="rId167"/>
    <p:sldId id="551" r:id="rId168"/>
    <p:sldId id="552" r:id="rId169"/>
    <p:sldId id="553" r:id="rId170"/>
    <p:sldId id="554" r:id="rId171"/>
    <p:sldId id="555" r:id="rId172"/>
    <p:sldId id="556" r:id="rId173"/>
    <p:sldId id="557" r:id="rId174"/>
    <p:sldId id="558" r:id="rId175"/>
    <p:sldId id="559" r:id="rId176"/>
    <p:sldId id="561" r:id="rId177"/>
    <p:sldId id="562" r:id="rId178"/>
    <p:sldId id="563" r:id="rId179"/>
    <p:sldId id="565" r:id="rId180"/>
    <p:sldId id="566" r:id="rId181"/>
    <p:sldId id="567" r:id="rId182"/>
    <p:sldId id="568" r:id="rId183"/>
    <p:sldId id="569" r:id="rId184"/>
    <p:sldId id="570" r:id="rId185"/>
    <p:sldId id="571" r:id="rId186"/>
    <p:sldId id="572" r:id="rId187"/>
    <p:sldId id="573" r:id="rId188"/>
    <p:sldId id="574" r:id="rId189"/>
    <p:sldId id="575" r:id="rId190"/>
    <p:sldId id="577" r:id="rId191"/>
    <p:sldId id="578" r:id="rId192"/>
    <p:sldId id="579" r:id="rId193"/>
    <p:sldId id="580" r:id="rId194"/>
    <p:sldId id="581" r:id="rId195"/>
    <p:sldId id="582" r:id="rId196"/>
    <p:sldId id="583" r:id="rId197"/>
    <p:sldId id="584" r:id="rId198"/>
    <p:sldId id="585" r:id="rId199"/>
    <p:sldId id="586" r:id="rId200"/>
    <p:sldId id="587" r:id="rId201"/>
    <p:sldId id="588" r:id="rId202"/>
    <p:sldId id="589" r:id="rId203"/>
    <p:sldId id="590" r:id="rId204"/>
    <p:sldId id="591" r:id="rId205"/>
    <p:sldId id="592" r:id="rId206"/>
    <p:sldId id="593" r:id="rId207"/>
    <p:sldId id="594" r:id="rId208"/>
    <p:sldId id="595" r:id="rId209"/>
    <p:sldId id="723" r:id="rId210"/>
    <p:sldId id="725" r:id="rId211"/>
    <p:sldId id="724" r:id="rId212"/>
    <p:sldId id="726" r:id="rId213"/>
    <p:sldId id="727" r:id="rId214"/>
    <p:sldId id="728" r:id="rId215"/>
    <p:sldId id="731" r:id="rId216"/>
    <p:sldId id="734" r:id="rId217"/>
    <p:sldId id="692" r:id="rId218"/>
    <p:sldId id="691" r:id="rId219"/>
    <p:sldId id="597" r:id="rId220"/>
    <p:sldId id="598" r:id="rId221"/>
    <p:sldId id="599" r:id="rId222"/>
    <p:sldId id="600" r:id="rId223"/>
    <p:sldId id="601" r:id="rId224"/>
    <p:sldId id="602" r:id="rId225"/>
    <p:sldId id="603" r:id="rId226"/>
    <p:sldId id="604" r:id="rId227"/>
    <p:sldId id="719" r:id="rId228"/>
    <p:sldId id="720" r:id="rId229"/>
    <p:sldId id="338" r:id="rId230"/>
    <p:sldId id="331" r:id="rId231"/>
    <p:sldId id="332" r:id="rId232"/>
    <p:sldId id="705" r:id="rId233"/>
    <p:sldId id="706" r:id="rId234"/>
    <p:sldId id="337" r:id="rId235"/>
    <p:sldId id="707" r:id="rId236"/>
    <p:sldId id="708" r:id="rId237"/>
    <p:sldId id="709" r:id="rId238"/>
    <p:sldId id="710" r:id="rId239"/>
    <p:sldId id="711" r:id="rId240"/>
    <p:sldId id="333" r:id="rId241"/>
    <p:sldId id="721" r:id="rId242"/>
    <p:sldId id="712" r:id="rId243"/>
    <p:sldId id="334" r:id="rId244"/>
    <p:sldId id="713" r:id="rId245"/>
    <p:sldId id="335" r:id="rId246"/>
    <p:sldId id="722" r:id="rId247"/>
    <p:sldId id="714" r:id="rId248"/>
    <p:sldId id="336" r:id="rId249"/>
    <p:sldId id="716" r:id="rId250"/>
    <p:sldId id="715" r:id="rId251"/>
    <p:sldId id="717" r:id="rId252"/>
    <p:sldId id="718" r:id="rId253"/>
    <p:sldId id="606" r:id="rId254"/>
    <p:sldId id="607" r:id="rId255"/>
    <p:sldId id="608" r:id="rId256"/>
    <p:sldId id="609" r:id="rId257"/>
    <p:sldId id="610" r:id="rId258"/>
    <p:sldId id="611" r:id="rId259"/>
    <p:sldId id="612" r:id="rId260"/>
    <p:sldId id="613" r:id="rId261"/>
    <p:sldId id="614" r:id="rId262"/>
    <p:sldId id="616" r:id="rId263"/>
    <p:sldId id="617" r:id="rId264"/>
    <p:sldId id="618" r:id="rId265"/>
    <p:sldId id="619" r:id="rId266"/>
    <p:sldId id="620" r:id="rId267"/>
    <p:sldId id="621" r:id="rId268"/>
    <p:sldId id="623" r:id="rId269"/>
    <p:sldId id="622" r:id="rId270"/>
    <p:sldId id="624" r:id="rId271"/>
    <p:sldId id="701" r:id="rId272"/>
    <p:sldId id="693" r:id="rId273"/>
    <p:sldId id="694" r:id="rId274"/>
    <p:sldId id="695" r:id="rId275"/>
    <p:sldId id="696" r:id="rId276"/>
    <p:sldId id="697" r:id="rId277"/>
    <p:sldId id="698" r:id="rId278"/>
    <p:sldId id="699" r:id="rId279"/>
    <p:sldId id="700" r:id="rId280"/>
    <p:sldId id="704" r:id="rId281"/>
    <p:sldId id="702" r:id="rId282"/>
    <p:sldId id="703" r:id="rId283"/>
    <p:sldId id="735" r:id="rId284"/>
    <p:sldId id="736" r:id="rId285"/>
    <p:sldId id="737" r:id="rId286"/>
    <p:sldId id="738" r:id="rId287"/>
    <p:sldId id="739" r:id="rId288"/>
    <p:sldId id="740" r:id="rId289"/>
    <p:sldId id="741" r:id="rId290"/>
    <p:sldId id="742" r:id="rId291"/>
    <p:sldId id="743" r:id="rId292"/>
    <p:sldId id="744" r:id="rId293"/>
    <p:sldId id="745" r:id="rId294"/>
    <p:sldId id="746" r:id="rId295"/>
    <p:sldId id="747" r:id="rId296"/>
    <p:sldId id="748" r:id="rId297"/>
    <p:sldId id="749" r:id="rId298"/>
    <p:sldId id="750" r:id="rId299"/>
    <p:sldId id="751" r:id="rId300"/>
    <p:sldId id="753" r:id="rId301"/>
    <p:sldId id="752" r:id="rId302"/>
    <p:sldId id="754" r:id="rId303"/>
    <p:sldId id="755" r:id="rId304"/>
    <p:sldId id="756" r:id="rId305"/>
    <p:sldId id="757" r:id="rId306"/>
    <p:sldId id="758" r:id="rId307"/>
    <p:sldId id="759" r:id="rId308"/>
    <p:sldId id="760" r:id="rId309"/>
    <p:sldId id="761" r:id="rId310"/>
    <p:sldId id="762" r:id="rId311"/>
    <p:sldId id="763" r:id="rId312"/>
    <p:sldId id="764" r:id="rId313"/>
    <p:sldId id="765" r:id="rId314"/>
    <p:sldId id="766" r:id="rId315"/>
    <p:sldId id="767" r:id="rId316"/>
    <p:sldId id="769" r:id="rId317"/>
    <p:sldId id="770" r:id="rId318"/>
    <p:sldId id="768" r:id="rId319"/>
    <p:sldId id="771" r:id="rId320"/>
    <p:sldId id="772" r:id="rId321"/>
    <p:sldId id="773" r:id="rId322"/>
    <p:sldId id="774" r:id="rId323"/>
    <p:sldId id="775" r:id="rId324"/>
    <p:sldId id="776" r:id="rId325"/>
    <p:sldId id="777" r:id="rId326"/>
    <p:sldId id="778" r:id="rId327"/>
    <p:sldId id="779" r:id="rId328"/>
    <p:sldId id="780" r:id="rId329"/>
    <p:sldId id="781" r:id="rId330"/>
    <p:sldId id="355" r:id="rId331"/>
    <p:sldId id="323" r:id="rId332"/>
    <p:sldId id="638" r:id="rId333"/>
    <p:sldId id="643" r:id="rId3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6" autoAdjust="0"/>
    <p:restoredTop sz="91710" autoAdjust="0"/>
  </p:normalViewPr>
  <p:slideViewPr>
    <p:cSldViewPr>
      <p:cViewPr>
        <p:scale>
          <a:sx n="105" d="100"/>
          <a:sy n="105" d="100"/>
        </p:scale>
        <p:origin x="-1752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slide" Target="slides/slide32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2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image" Target="../media/image4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12-09-06T17:43:41.23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0,'17'0,"-17"0,0 0,0 0,0 0,0 0,0 0,0 0,0 0,0 0,0 0,0 0,0 0,0 0,0 0,0 0,0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8-05T01:18:33.95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436 0,'-436'0,"436"0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8-29T21:47:14.784"/>
    </inkml:context>
    <inkml:brush xml:id="br0">
      <inkml:brushProperty name="width" value="0.15875" units="cm"/>
      <inkml:brushProperty name="height" value="0.635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22,'0'0,"0"0,20 0,-20 0,0-19,0 19,0 0,20 0,-20 0,0 0,20 0,1 0,-21 0,60 0,-20 0,-19 0,-21 0,20 0,60 0,-59 0,-1 0,81 19,-81-19,0 0,0 0,81 18,-61 1,-19-19,19 0,-20 0,141 18,-140-18,19 0,20 18,-39-18,-1 0,0 0,41 0,-41 0,-20 0,20 0,0 0,-20 0,20 0,-20 0,41 0,-41 0,0 0,0 0,0 0,0 0,0 0,0 0,-21 0,21 0,0 0,0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8-29T21:47:18.649"/>
    </inkml:context>
    <inkml:brush xml:id="br0">
      <inkml:brushProperty name="width" value="0.15875" units="cm"/>
      <inkml:brushProperty name="height" value="0.635" units="cm"/>
      <inkml:brushProperty name="color" value="#FFFF00"/>
      <inkml:brushProperty name="transparency" value="170"/>
      <inkml:brushProperty name="tip" value="rectangle"/>
      <inkml:brushProperty name="rasterOp" value="maskPen"/>
      <inkml:brushProperty name="fitToCurve" value="1"/>
      <inkml:brushProperty name="ignorePressure" value="1"/>
    </inkml:brush>
  </inkml:definitions>
  <inkml:trace contextRef="#ctx0" brushRef="#br0">0 19,'0'0,"0"0,0-19,0 19,0 0,0 0,0 0,0 0,0 0,0 0,0 0,0 0,0 0,0 0,0 0,0 0,0 0,0 0,0 0,0 0,0 0,0 0,0 0,0 0,0 0,0 0,0 0,0 0,0 0,0 0,0 0,0 0,0 0,0 0,0 0,20 0,-20 0,39 0,-19 0,-20 0,20 0,0 0,39 0,-39 19,20-19,39 0,-59 0,0 0,0 0,39 0,-39 0,0 0,0 0,0 20,59-20,-59 0,0 0,39 0,-19 0,-20 0,0 0,-1 0,21 0,-20 0,0 0,0 0,-1 0,61 0,-60 0,-1 0,61 0,-60 0,-1 20,1-20,99 19,-79-19,-20 0,0 0,59 20,-59-20,20 20,-21-20,61 0,-41 19,1-19,-20 0,20 0,59 0,-79 0,-1 0,1 0,60 0,-61 0,21 0,-20 0,40 0,-21 20,-19-20,20 0,-20 0,79 0,-79 0,-1 0,1 0,60 20,-41-20,41 39,-41-19,-19-20,0 19,0-19,39 0,-39 0,-20 20,20-20,0 0,19 0,-39 0,20 20,-20-20,60 0,-60 0,20 0,-20 0,39 19,-39-19,0 0,20 0,20 0,-40 0,20 0,-20 20,20-20,-20 0,0 0,0 0,0 0,0 0,0 0,0 0,0 0,0 0,0 0,0 0,0 0,0 0,0 0,0 0,0 0,0 0,-40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12-09-07T01:19:48.9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22,'0'0,"0"0,0 0,0 0,0 0,0 0,0-19,0 19,17 0,-17 0,0 0,0 0,0 0,0 0,0 0,0 0,0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6-16T16:10:54.8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40,'0'0,"0"0,0 0,39 80,-39-60,0 0,0 39,0-39,0-20,0 20,20-20,20-40,-20 20,0 1,20-21,159-100,-199 140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6-24T06:34:07.3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19,'0'0,"0"0,0-21,0 21,0 0,0 21,0-21,0 21,0 0,0-21,0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6-24T06:34:08.9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21,'0'0,"0"0,0 0,0-18,0 18,19 0,-19 0,0 0,0 0,0 0,20 0,-20 0,0 18,0-18,0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6-25T01:08:33.3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21,'0'0,"0"0,-21-21,21 21,0 0,0 0,0 0,0 0,0 0,0 0,0 0,0 0,0 0,0 0,0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6-26T02:16:49.2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21 0,'0'0,"0"0,0 0,0 0,0 0,0 0</inkml:trace>
  <inkml:trace contextRef="#ctx0" brushRef="#br0" timeOffset="140">0 178,'0'19,"0"-19,0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8-02T18:22:23.43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41 1,'0'0,"0"0,0 0,0 0,0 0,18 15,-18-15,0 0,0 0,-18 15,18-15,-18 0,0 0,18 0,0-15,0 15,0 0,36 0,-36 0,18 0,-18 0,0 0,0 0,0 0,-36 0,18 0,18 0,0 0,18 0,18-15,-18 15,-18 0,0 0,18 0,-18 0,0 0,-18 0,18 0,0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08-08-02T18:23:39.2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14 21,'0'-18,"0"18,0 0,0 0,0 0,0 0,0 0,22 0,-22 0,0 0,22 0,-22 0,0 0,0 18,0-18,0 0,0 0,0 0,0 18,0-18,-44 0,44 0,0 0,0 0,-22 0,22 0,0 0,0 0,0 0,0 0,22-18,-22 18,44 0,-44 0,0 0,0 0,0 0,0 18,-22-18,22 0,-22 0,22 0,0 0,0 0,0 0,0 0,0 0,0-18,0 18,22 0,-22 0,22 0,-22 0,0 0,-22 18,22-18,0 0,0 0,0 0,0 0,0 0,0 0,0 0,0 0,0 0,22 0,-22 0,0 0,0 0,0 18,0-18,0 0,0 0,-22 0,22 0,0 0,0 0,0 0,0 0,0 0,22 0,-22-18,0 18,0 0,0 18,0-18,0 0,0 0,0 0,0 0,0 0,-22 0,22 0,0 0,0 0,0 0,0 0,22 0,-22-18,22 18,-22 0,0 0,0 0,0 0,0 0,0 0,0 0,0 18,0-18,0 0,-22 0,22 0,0 0,0 0,0 0,0 0,0-18,0 18,0 0,22 0,-22 0,0 0,22 0,-22 0,0 0,0 0,0 0,0 0,-22 18,0-18,22 0,0 0,-22 0,22 0,0 0,22-18,0 18,-22 0,0 0,0 0,22 0,-22 0,0 0,0 0,0 18,0-18,0 0,-22 0,22 0,0 0,-22 0,22 0,0 0,0 0,22 0,0-18,-22 18,22 0,-22 0,0 0,0 18,-22 0,0-18,22 0,0 0,-22 0,22 0,0 0,0 0,22-18,-22 18,22 0,-22 0,0 0,44 0,-44 0,0 0,0 18,0-18,-22 0,22 0,0 0,0 0,0 0,0 0,0 0,0 0,0 0,0 0,0-18,0 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18A1C-D4BF-45FF-A944-1822E95DEE54}" type="datetimeFigureOut">
              <a:rPr lang="ko-KR" altLang="en-US" smtClean="0"/>
              <a:t>2016-06-17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3F85-3629-4598-BA1A-3048E3BFB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2CC438-1E2C-4938-AD58-B4AEF4127041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48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 타입 </a:t>
            </a:r>
            <a:r>
              <a:rPr lang="en-US" altLang="ko-KR"/>
              <a:t>= </a:t>
            </a:r>
            <a:r>
              <a:rPr lang="ko-KR" altLang="en-US"/>
              <a:t>형태 </a:t>
            </a:r>
            <a:r>
              <a:rPr lang="en-US" altLang="ko-KR"/>
              <a:t>+ </a:t>
            </a:r>
            <a:r>
              <a:rPr lang="ko-KR" altLang="en-US"/>
              <a:t>크기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7F3728-A008-4458-AD98-02D50BCF63A8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5216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16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900"/>
              <a:t>class SansuStatic 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public static final int MAN=1;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public static final int WOMAN=2;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public class SansuStaticMain 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public final static int MEN   = 3;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public final static int WOMEN = 4;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	public static void main(String[] args) 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//public final static int UJUIN = 100;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int people1=WOMEN;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switch(people1){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   case 3: System.out.println(people1 + "</a:t>
            </a:r>
            <a:r>
              <a:rPr lang="ko-KR" altLang="en-US" sz="900"/>
              <a:t>남자</a:t>
            </a:r>
            <a:r>
              <a:rPr lang="en-US" altLang="ko-KR" sz="900"/>
              <a:t>");break;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   case 4: System.out.println(people1 + "</a:t>
            </a:r>
            <a:r>
              <a:rPr lang="ko-KR" altLang="en-US" sz="900"/>
              <a:t>여자</a:t>
            </a:r>
            <a:r>
              <a:rPr lang="en-US" altLang="ko-KR" sz="900"/>
              <a:t>");break;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//int SansuStatic.WOMAN=4; </a:t>
            </a:r>
            <a:r>
              <a:rPr lang="ko-KR" altLang="en-US" sz="900"/>
              <a:t>상수에 </a:t>
            </a:r>
            <a:r>
              <a:rPr lang="en-US" altLang="ko-KR" sz="900"/>
              <a:t>assign </a:t>
            </a:r>
            <a:r>
              <a:rPr lang="ko-KR" altLang="en-US" sz="900"/>
              <a:t>못함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		</a:t>
            </a:r>
            <a:r>
              <a:rPr lang="en-US" altLang="ko-KR" sz="900"/>
              <a:t>int people2=SansuStatic.WOMAN;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//SansuStatic.WOMAN = 100;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switch(people2){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   case 1: System.out.println(people2 +"</a:t>
            </a:r>
            <a:r>
              <a:rPr lang="ko-KR" altLang="en-US" sz="900"/>
              <a:t>남자</a:t>
            </a:r>
            <a:r>
              <a:rPr lang="en-US" altLang="ko-KR" sz="900"/>
              <a:t>");break;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   case 2: System.out.println(people2 +"</a:t>
            </a:r>
            <a:r>
              <a:rPr lang="ko-KR" altLang="en-US" sz="900"/>
              <a:t>여자</a:t>
            </a:r>
            <a:r>
              <a:rPr lang="en-US" altLang="ko-KR" sz="900"/>
              <a:t>");break;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SansuStatic ss = new SansuStatic();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int people3=ss.MAN;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switch(people3){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   case 1: System.out.println("</a:t>
            </a:r>
            <a:r>
              <a:rPr lang="ko-KR" altLang="en-US" sz="900"/>
              <a:t>남자</a:t>
            </a:r>
            <a:r>
              <a:rPr lang="en-US" altLang="ko-KR" sz="900"/>
              <a:t>");break;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   case 2: System.out.println("</a:t>
            </a:r>
            <a:r>
              <a:rPr lang="ko-KR" altLang="en-US" sz="900"/>
              <a:t>여자</a:t>
            </a:r>
            <a:r>
              <a:rPr lang="en-US" altLang="ko-KR" sz="900"/>
              <a:t>");break;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}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-------------------------------------------------------------------------------------------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class MemoryTest{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static int a = 10;			//</a:t>
            </a:r>
            <a:r>
              <a:rPr lang="ko-KR" altLang="en-US" sz="900"/>
              <a:t>클래스 필드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	</a:t>
            </a:r>
            <a:r>
              <a:rPr lang="en-US" altLang="ko-KR" sz="900"/>
              <a:t>static{						//</a:t>
            </a:r>
            <a:r>
              <a:rPr lang="ko-KR" altLang="en-US" sz="900"/>
              <a:t>클래스 초기화 블락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		</a:t>
            </a:r>
            <a:r>
              <a:rPr lang="en-US" altLang="ko-KR" sz="900"/>
              <a:t>System.out.println("MemoryTestMain");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System.out.println("MemoryTest</a:t>
            </a:r>
            <a:r>
              <a:rPr lang="ko-KR" altLang="en-US" sz="900"/>
              <a:t>에서 </a:t>
            </a:r>
            <a:r>
              <a:rPr lang="en-US" altLang="ko-KR" sz="900"/>
              <a:t>a </a:t>
            </a:r>
            <a:r>
              <a:rPr lang="ko-KR" altLang="en-US" sz="900"/>
              <a:t>출력 </a:t>
            </a:r>
            <a:r>
              <a:rPr lang="en-US" altLang="ko-KR" sz="900"/>
              <a:t>: " + a);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int b = 20;					//</a:t>
            </a:r>
            <a:r>
              <a:rPr lang="ko-KR" altLang="en-US" sz="900"/>
              <a:t>멤버 필드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	</a:t>
            </a:r>
            <a:r>
              <a:rPr lang="en-US" altLang="ko-KR" sz="900"/>
              <a:t>public static int c1(){		//</a:t>
            </a:r>
            <a:r>
              <a:rPr lang="ko-KR" altLang="en-US" sz="900"/>
              <a:t>클래스 메서드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		</a:t>
            </a:r>
            <a:r>
              <a:rPr lang="en-US" altLang="ko-KR" sz="900"/>
              <a:t>int c = a;				//</a:t>
            </a:r>
            <a:r>
              <a:rPr lang="ko-KR" altLang="en-US" sz="900"/>
              <a:t>지역필드</a:t>
            </a:r>
            <a:r>
              <a:rPr lang="en-US" altLang="ko-KR" sz="900"/>
              <a:t>(</a:t>
            </a:r>
            <a:r>
              <a:rPr lang="ko-KR" altLang="en-US" sz="900"/>
              <a:t>지역번수</a:t>
            </a:r>
            <a:r>
              <a:rPr lang="en-US" altLang="ko-KR" sz="900"/>
              <a:t>)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return c;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public int c2(){			//</a:t>
            </a:r>
            <a:r>
              <a:rPr lang="ko-KR" altLang="en-US" sz="900"/>
              <a:t>멤버 메서드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		</a:t>
            </a:r>
            <a:r>
              <a:rPr lang="en-US" altLang="ko-KR" sz="900"/>
              <a:t>int c = 30;				//</a:t>
            </a:r>
            <a:r>
              <a:rPr lang="ko-KR" altLang="en-US" sz="900"/>
              <a:t>지역필드</a:t>
            </a:r>
            <a:r>
              <a:rPr lang="en-US" altLang="ko-KR" sz="900"/>
              <a:t>(</a:t>
            </a:r>
            <a:r>
              <a:rPr lang="ko-KR" altLang="en-US" sz="900"/>
              <a:t>지역번수</a:t>
            </a:r>
            <a:r>
              <a:rPr lang="en-US" altLang="ko-KR" sz="900"/>
              <a:t>)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return c;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} 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public class MemoryTestMain{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static int m = 10;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static{System.out.println("MemoryTestMain </a:t>
            </a:r>
            <a:r>
              <a:rPr lang="ko-KR" altLang="en-US" sz="900"/>
              <a:t>에서 </a:t>
            </a:r>
            <a:r>
              <a:rPr lang="en-US" altLang="ko-KR" sz="900"/>
              <a:t>m </a:t>
            </a:r>
            <a:r>
              <a:rPr lang="ko-KR" altLang="en-US" sz="900"/>
              <a:t>출력 </a:t>
            </a:r>
            <a:r>
              <a:rPr lang="en-US" altLang="ko-KR" sz="900"/>
              <a:t>: " + m);}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public static void main(String[] args) 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{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System.out.println("main() </a:t>
            </a:r>
            <a:r>
              <a:rPr lang="ko-KR" altLang="en-US" sz="900"/>
              <a:t>메서드 시작</a:t>
            </a:r>
            <a:r>
              <a:rPr lang="en-US" altLang="ko-KR" sz="900"/>
              <a:t>");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System.out.println("MemoryTestMain</a:t>
            </a:r>
            <a:r>
              <a:rPr lang="ko-KR" altLang="en-US" sz="900"/>
              <a:t>에서 </a:t>
            </a:r>
            <a:r>
              <a:rPr lang="en-US" altLang="ko-KR" sz="900"/>
              <a:t>a </a:t>
            </a:r>
            <a:r>
              <a:rPr lang="ko-KR" altLang="en-US" sz="900"/>
              <a:t>출력 </a:t>
            </a:r>
            <a:r>
              <a:rPr lang="en-US" altLang="ko-KR" sz="900"/>
              <a:t>:" + MemoryTest.a);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System.out.println("MemoryTestMain</a:t>
            </a:r>
            <a:r>
              <a:rPr lang="ko-KR" altLang="en-US" sz="900"/>
              <a:t>에서 </a:t>
            </a:r>
            <a:r>
              <a:rPr lang="en-US" altLang="ko-KR" sz="900"/>
              <a:t>c1 </a:t>
            </a:r>
            <a:r>
              <a:rPr lang="ko-KR" altLang="en-US" sz="900"/>
              <a:t>메서드 호출 </a:t>
            </a:r>
            <a:r>
              <a:rPr lang="en-US" altLang="ko-KR" sz="900"/>
              <a:t>:" + MemoryTest.c1());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MemoryTest mt = new MemoryTest();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System.out.println("MemoryTestMain</a:t>
            </a:r>
            <a:r>
              <a:rPr lang="ko-KR" altLang="en-US" sz="900"/>
              <a:t>에서 </a:t>
            </a:r>
            <a:r>
              <a:rPr lang="en-US" altLang="ko-KR" sz="900"/>
              <a:t>b </a:t>
            </a:r>
            <a:r>
              <a:rPr lang="ko-KR" altLang="en-US" sz="900"/>
              <a:t>출력 </a:t>
            </a:r>
            <a:r>
              <a:rPr lang="en-US" altLang="ko-KR" sz="900"/>
              <a:t>:" + mt.b);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System.out.println("MemoryTestMain</a:t>
            </a:r>
            <a:r>
              <a:rPr lang="ko-KR" altLang="en-US" sz="900"/>
              <a:t>에서 </a:t>
            </a:r>
            <a:r>
              <a:rPr lang="en-US" altLang="ko-KR" sz="900"/>
              <a:t>c2 </a:t>
            </a:r>
            <a:r>
              <a:rPr lang="ko-KR" altLang="en-US" sz="900"/>
              <a:t>메서드 호출 </a:t>
            </a:r>
            <a:r>
              <a:rPr lang="en-US" altLang="ko-KR" sz="900"/>
              <a:t>:" + mt.c2());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	mt= null;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	}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}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-------------------------------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버스카드 프로그램 만들기</a:t>
            </a:r>
            <a:r>
              <a:rPr lang="en-US" altLang="ko-KR" sz="900"/>
              <a:t>…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56BC1F5-211A-4486-8F22-FAC2A29DEAE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D55A6EB-8A5F-40CA-B7BF-4CD40091FA9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좀전에는 크기가 </a:t>
            </a:r>
            <a:r>
              <a:rPr lang="en-US" altLang="ko-KR" sz="800" smtClean="0"/>
              <a:t>10</a:t>
            </a:r>
            <a:r>
              <a:rPr lang="ko-KR" altLang="en-US" sz="800" smtClean="0"/>
              <a:t>인 </a:t>
            </a:r>
            <a:r>
              <a:rPr lang="en-US" altLang="ko-KR" sz="800" smtClean="0"/>
              <a:t>Product</a:t>
            </a:r>
            <a:r>
              <a:rPr lang="ko-KR" altLang="en-US" sz="800" smtClean="0"/>
              <a:t>배열을 사용했는데요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저장할 객체의 수가 </a:t>
            </a:r>
            <a:r>
              <a:rPr lang="en-US" altLang="ko-KR" sz="800" smtClean="0"/>
              <a:t>10</a:t>
            </a:r>
            <a:r>
              <a:rPr lang="ko-KR" altLang="en-US" sz="800" smtClean="0"/>
              <a:t>이 넘으면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배열은 한번 만들면 크기변경이 안되니까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새로운 배열을 생성하고 복사하고</a:t>
            </a:r>
            <a:r>
              <a:rPr lang="en-US" altLang="ko-KR" sz="800" smtClean="0"/>
              <a:t>... </a:t>
            </a:r>
            <a:r>
              <a:rPr lang="ko-KR" altLang="en-US" sz="800" smtClean="0"/>
              <a:t>해야할 일이 많습니다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그렇다고 해서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너무 큰 배열을 생성하면 메모리 낭비가 되니까 안되겠죠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그래서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이럴 때는 </a:t>
            </a:r>
            <a:r>
              <a:rPr lang="en-US" altLang="ko-KR" sz="800" smtClean="0"/>
              <a:t>Product</a:t>
            </a:r>
            <a:r>
              <a:rPr lang="ko-KR" altLang="en-US" sz="800" smtClean="0"/>
              <a:t>배열 대신에 </a:t>
            </a:r>
            <a:r>
              <a:rPr lang="en-US" altLang="ko-KR" sz="800" smtClean="0"/>
              <a:t>java.util</a:t>
            </a:r>
            <a:r>
              <a:rPr lang="ko-KR" altLang="en-US" sz="800" smtClean="0"/>
              <a:t>패키지의 </a:t>
            </a:r>
            <a:r>
              <a:rPr lang="en-US" altLang="ko-KR" sz="800" smtClean="0"/>
              <a:t>Vector</a:t>
            </a:r>
            <a:r>
              <a:rPr lang="ko-KR" altLang="en-US" sz="800" smtClean="0"/>
              <a:t>클래스를 사용하면 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Vector</a:t>
            </a:r>
            <a:r>
              <a:rPr lang="ko-KR" altLang="en-US" sz="800" smtClean="0"/>
              <a:t>클래스는 이와 같이</a:t>
            </a:r>
            <a:r>
              <a:rPr lang="en-US" altLang="ko-KR" sz="800" smtClean="0"/>
              <a:t>... </a:t>
            </a:r>
            <a:r>
              <a:rPr lang="ko-KR" altLang="en-US" sz="800" smtClean="0"/>
              <a:t>내부적으로 </a:t>
            </a:r>
            <a:r>
              <a:rPr lang="en-US" altLang="ko-KR" sz="800" smtClean="0"/>
              <a:t>Object</a:t>
            </a:r>
            <a:r>
              <a:rPr lang="ko-KR" altLang="en-US" sz="800" smtClean="0"/>
              <a:t>타입의 객체배열을 가지고 있어서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어떠한 종류의 객체도 담을 수 있습니다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Object</a:t>
            </a:r>
            <a:r>
              <a:rPr lang="ko-KR" altLang="en-US" sz="800" smtClean="0"/>
              <a:t>가 모든 클래스의 조상이고 조상의 타입으로 자손인스턴스를 참조할 수 있으니까요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게다가 이 </a:t>
            </a:r>
            <a:r>
              <a:rPr lang="en-US" altLang="ko-KR" sz="800" smtClean="0"/>
              <a:t>Object</a:t>
            </a:r>
            <a:r>
              <a:rPr lang="ko-KR" altLang="en-US" sz="800" smtClean="0"/>
              <a:t>배열을 자동적으로 관리해주기 때문에</a:t>
            </a:r>
            <a:r>
              <a:rPr lang="en-US" altLang="ko-KR" sz="800" smtClean="0"/>
              <a:t>... </a:t>
            </a:r>
            <a:r>
              <a:rPr lang="ko-KR" altLang="en-US" sz="800" smtClean="0"/>
              <a:t>배열을 직접관리해줄 필요없이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객체를 </a:t>
            </a:r>
            <a:r>
              <a:rPr lang="en-US" altLang="ko-KR" sz="800" smtClean="0"/>
              <a:t>Vector</a:t>
            </a:r>
            <a:r>
              <a:rPr lang="ko-KR" altLang="en-US" sz="800" smtClean="0"/>
              <a:t>에 저장하고 읽어오는 메서드만 사용하기만 하면 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Vector</a:t>
            </a:r>
            <a:r>
              <a:rPr lang="ko-KR" altLang="en-US" sz="800" smtClean="0"/>
              <a:t>클래스의 주요 메서드를 몇 개 골라봤습니다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Vector</a:t>
            </a:r>
            <a:r>
              <a:rPr lang="ko-KR" altLang="en-US" sz="800" smtClean="0"/>
              <a:t>클래스의 기본 생성자 인데요</a:t>
            </a:r>
            <a:r>
              <a:rPr lang="en-US" altLang="ko-KR" sz="800" smtClean="0"/>
              <a:t>... </a:t>
            </a:r>
            <a:r>
              <a:rPr lang="ko-KR" altLang="en-US" sz="800" smtClean="0"/>
              <a:t>이 생성자를 이용하면 기본적으로 </a:t>
            </a:r>
            <a:r>
              <a:rPr lang="en-US" altLang="ko-KR" sz="800" smtClean="0"/>
              <a:t>10</a:t>
            </a:r>
            <a:r>
              <a:rPr lang="ko-KR" altLang="en-US" sz="800" smtClean="0"/>
              <a:t>개의 객체를 저장할 수 있는 인스턴스가 생성되고요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Vector</a:t>
            </a:r>
            <a:r>
              <a:rPr lang="ko-KR" altLang="en-US" sz="800" smtClean="0"/>
              <a:t>에 </a:t>
            </a:r>
            <a:r>
              <a:rPr lang="en-US" altLang="ko-KR" sz="800" smtClean="0"/>
              <a:t>10</a:t>
            </a:r>
            <a:r>
              <a:rPr lang="ko-KR" altLang="en-US" sz="800" smtClean="0"/>
              <a:t>개 이상의 객체를 저장하면 자동적으로 크기가 증가됩니다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add</a:t>
            </a:r>
            <a:r>
              <a:rPr lang="ko-KR" altLang="en-US" sz="800" smtClean="0"/>
              <a:t>메서드는 </a:t>
            </a:r>
            <a:r>
              <a:rPr lang="en-US" altLang="ko-KR" sz="800" smtClean="0"/>
              <a:t>Vector</a:t>
            </a:r>
            <a:r>
              <a:rPr lang="ko-KR" altLang="en-US" sz="800" smtClean="0"/>
              <a:t>에 객체를 저장하는 메서드인데요</a:t>
            </a:r>
            <a:r>
              <a:rPr lang="en-US" altLang="ko-KR" sz="800" smtClean="0"/>
              <a:t>... </a:t>
            </a:r>
            <a:r>
              <a:rPr lang="ko-KR" altLang="en-US" sz="800" smtClean="0"/>
              <a:t>매개변수가 </a:t>
            </a:r>
            <a:r>
              <a:rPr lang="en-US" altLang="ko-KR" sz="800" smtClean="0"/>
              <a:t>Object</a:t>
            </a:r>
            <a:r>
              <a:rPr lang="ko-KR" altLang="en-US" sz="800" smtClean="0"/>
              <a:t>타입의 참조변수라서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어떤 객체도 매개변수로 쓸 수 있습니다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리턴값은 </a:t>
            </a:r>
            <a:r>
              <a:rPr lang="en-US" altLang="ko-KR" sz="800" smtClean="0"/>
              <a:t>boolean</a:t>
            </a:r>
            <a:r>
              <a:rPr lang="ko-KR" altLang="en-US" sz="800" smtClean="0"/>
              <a:t>으로</a:t>
            </a:r>
            <a:r>
              <a:rPr lang="en-US" altLang="ko-KR" sz="800" smtClean="0"/>
              <a:t>.. </a:t>
            </a:r>
            <a:r>
              <a:rPr lang="ko-KR" altLang="en-US" sz="800" smtClean="0"/>
              <a:t>저장에 성공하면 </a:t>
            </a:r>
            <a:r>
              <a:rPr lang="en-US" altLang="ko-KR" sz="800" smtClean="0"/>
              <a:t>true, </a:t>
            </a:r>
            <a:r>
              <a:rPr lang="ko-KR" altLang="en-US" sz="800" smtClean="0"/>
              <a:t>실패하면 </a:t>
            </a:r>
            <a:r>
              <a:rPr lang="en-US" altLang="ko-KR" sz="800" smtClean="0"/>
              <a:t>false</a:t>
            </a:r>
            <a:r>
              <a:rPr lang="ko-KR" altLang="en-US" sz="800" smtClean="0"/>
              <a:t>를 리턴합니다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remove</a:t>
            </a:r>
            <a:r>
              <a:rPr lang="ko-KR" altLang="en-US" sz="800" smtClean="0"/>
              <a:t>메서드는 </a:t>
            </a:r>
            <a:r>
              <a:rPr lang="en-US" altLang="ko-KR" sz="800" smtClean="0"/>
              <a:t>Vector</a:t>
            </a:r>
            <a:r>
              <a:rPr lang="ko-KR" altLang="en-US" sz="800" smtClean="0"/>
              <a:t>에 저장된 객체를 삭제하는 메서드입니다</a:t>
            </a:r>
            <a:r>
              <a:rPr lang="en-US" altLang="ko-KR" sz="800" smtClean="0"/>
              <a:t>. </a:t>
            </a:r>
            <a:r>
              <a:rPr lang="ko-KR" altLang="en-US" sz="800" smtClean="0"/>
              <a:t>그 외에는 </a:t>
            </a:r>
            <a:r>
              <a:rPr lang="en-US" altLang="ko-KR" sz="800" smtClean="0"/>
              <a:t>add</a:t>
            </a:r>
            <a:r>
              <a:rPr lang="ko-KR" altLang="en-US" sz="800" smtClean="0"/>
              <a:t>메서드와 똑같고요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isEmpty()</a:t>
            </a:r>
            <a:r>
              <a:rPr lang="ko-KR" altLang="en-US" sz="800" smtClean="0"/>
              <a:t>메서드는 </a:t>
            </a:r>
            <a:r>
              <a:rPr lang="en-US" altLang="ko-KR" sz="800" smtClean="0"/>
              <a:t>Vector</a:t>
            </a:r>
            <a:r>
              <a:rPr lang="ko-KR" altLang="en-US" sz="800" smtClean="0"/>
              <a:t>가 비어있는지 알려줍니다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get</a:t>
            </a:r>
            <a:r>
              <a:rPr lang="ko-KR" altLang="en-US" sz="800" smtClean="0"/>
              <a:t>메서드는 지정된 위치</a:t>
            </a:r>
            <a:r>
              <a:rPr lang="en-US" altLang="ko-KR" sz="800" smtClean="0"/>
              <a:t>, index</a:t>
            </a:r>
            <a:r>
              <a:rPr lang="ko-KR" altLang="en-US" sz="800" smtClean="0"/>
              <a:t>에 저장되어 있는 객체를 반환합니다</a:t>
            </a:r>
            <a:r>
              <a:rPr lang="en-US" altLang="ko-KR" sz="800" smtClean="0"/>
              <a:t>. Vector</a:t>
            </a:r>
            <a:r>
              <a:rPr lang="ko-KR" altLang="en-US" sz="800" smtClean="0"/>
              <a:t>는 객체를 배열에 순서대로 저장하기 때문에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index</a:t>
            </a:r>
            <a:r>
              <a:rPr lang="ko-KR" altLang="en-US" sz="800" smtClean="0"/>
              <a:t>의 값은 </a:t>
            </a:r>
            <a:r>
              <a:rPr lang="en-US" altLang="ko-KR" sz="800" smtClean="0"/>
              <a:t>0</a:t>
            </a:r>
            <a:r>
              <a:rPr lang="ko-KR" altLang="en-US" sz="800" smtClean="0"/>
              <a:t>부터 시작합니다</a:t>
            </a:r>
            <a:r>
              <a:rPr lang="en-US" altLang="ko-KR" sz="800" smtClean="0"/>
              <a:t>. </a:t>
            </a:r>
            <a:r>
              <a:rPr lang="ko-KR" altLang="en-US" sz="800" smtClean="0"/>
              <a:t>만일 </a:t>
            </a:r>
            <a:r>
              <a:rPr lang="en-US" altLang="ko-KR" sz="800" smtClean="0"/>
              <a:t>index</a:t>
            </a:r>
            <a:r>
              <a:rPr lang="ko-KR" altLang="en-US" sz="800" smtClean="0"/>
              <a:t>의 값을 </a:t>
            </a:r>
            <a:r>
              <a:rPr lang="en-US" altLang="ko-KR" sz="800" smtClean="0"/>
              <a:t>3</a:t>
            </a:r>
            <a:r>
              <a:rPr lang="ko-KR" altLang="en-US" sz="800" smtClean="0"/>
              <a:t>으로 하면 </a:t>
            </a:r>
            <a:r>
              <a:rPr lang="en-US" altLang="ko-KR" sz="800" smtClean="0"/>
              <a:t>4</a:t>
            </a:r>
            <a:r>
              <a:rPr lang="ko-KR" altLang="en-US" sz="800" smtClean="0"/>
              <a:t>번째로 저장한 객체가 반환되겠죠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size()</a:t>
            </a:r>
            <a:r>
              <a:rPr lang="ko-KR" altLang="en-US" sz="800" smtClean="0"/>
              <a:t>메서드는 </a:t>
            </a:r>
            <a:r>
              <a:rPr lang="en-US" altLang="ko-KR" sz="800" smtClean="0"/>
              <a:t>Vector</a:t>
            </a:r>
            <a:r>
              <a:rPr lang="ko-KR" altLang="en-US" sz="800" smtClean="0"/>
              <a:t>에 실제로 저장된 객체의 개수를 정수로 반환합니다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2F64BE9-FD99-441F-ACB3-288A26FE3A2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0C00180-CA22-440E-82DD-37A8630C8AC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전에 </a:t>
            </a:r>
            <a:r>
              <a:rPr lang="en-US" altLang="ko-KR" smtClean="0"/>
              <a:t>Product</a:t>
            </a:r>
            <a:r>
              <a:rPr lang="ko-KR" altLang="en-US" smtClean="0"/>
              <a:t>배열을 사용했던 코드를 </a:t>
            </a:r>
            <a:r>
              <a:rPr lang="en-US" altLang="ko-KR" smtClean="0"/>
              <a:t>Vector</a:t>
            </a:r>
            <a:r>
              <a:rPr lang="ko-KR" altLang="en-US" smtClean="0"/>
              <a:t>클래스를 이용해서 바꾸면</a:t>
            </a:r>
            <a:r>
              <a:rPr lang="en-US" altLang="ko-KR" smtClean="0"/>
              <a:t>... </a:t>
            </a:r>
            <a:r>
              <a:rPr lang="ko-KR" altLang="en-US" smtClean="0"/>
              <a:t>이렇게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Product</a:t>
            </a:r>
            <a:r>
              <a:rPr lang="ko-KR" altLang="en-US" smtClean="0"/>
              <a:t>배열 대신에 </a:t>
            </a:r>
            <a:r>
              <a:rPr lang="en-US" altLang="ko-KR" smtClean="0"/>
              <a:t>Vector</a:t>
            </a:r>
            <a:r>
              <a:rPr lang="ko-KR" altLang="en-US" smtClean="0"/>
              <a:t>를 생성하고</a:t>
            </a:r>
            <a:r>
              <a:rPr lang="en-US" altLang="ko-KR" smtClean="0"/>
              <a:t>... add</a:t>
            </a:r>
            <a:r>
              <a:rPr lang="ko-KR" altLang="en-US" smtClean="0"/>
              <a:t>메서드만 호출하도록 바꾸는 거죠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책에 </a:t>
            </a:r>
            <a:r>
              <a:rPr lang="en-US" altLang="ko-KR" smtClean="0"/>
              <a:t>Vector</a:t>
            </a:r>
            <a:r>
              <a:rPr lang="ko-KR" altLang="en-US" smtClean="0"/>
              <a:t>클래스를 이용한 예제가 나와있고요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그 중에서 구입한 제품의 목록을 출력해주는 </a:t>
            </a:r>
            <a:r>
              <a:rPr lang="en-US" altLang="ko-KR" smtClean="0"/>
              <a:t>summary</a:t>
            </a:r>
            <a:r>
              <a:rPr lang="ko-KR" altLang="en-US" smtClean="0"/>
              <a:t>메서드만 자세히 설명해 드리겠습니다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변수 </a:t>
            </a:r>
            <a:r>
              <a:rPr lang="en-US" altLang="ko-KR" smtClean="0"/>
              <a:t>sum</a:t>
            </a:r>
            <a:r>
              <a:rPr lang="ko-KR" altLang="en-US" smtClean="0"/>
              <a:t>은 구입한 물건가격의 총합을 저장하기 위한 것이고요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cartList</a:t>
            </a:r>
            <a:r>
              <a:rPr lang="ko-KR" altLang="en-US" smtClean="0"/>
              <a:t>는 구입한 제품의 목록을 저장할 문자열입니다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isEmpty</a:t>
            </a:r>
            <a:r>
              <a:rPr lang="ko-KR" altLang="en-US" smtClean="0"/>
              <a:t>메서드는 </a:t>
            </a:r>
            <a:r>
              <a:rPr lang="en-US" altLang="ko-KR" smtClean="0"/>
              <a:t>Vector</a:t>
            </a:r>
            <a:r>
              <a:rPr lang="ko-KR" altLang="en-US" smtClean="0"/>
              <a:t>인스턴스인 </a:t>
            </a:r>
            <a:r>
              <a:rPr lang="en-US" altLang="ko-KR" smtClean="0"/>
              <a:t>cart</a:t>
            </a:r>
            <a:r>
              <a:rPr lang="ko-KR" altLang="en-US" smtClean="0"/>
              <a:t>에 저장된 객체가 있는지를 확인하는 것이죠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반환값이 </a:t>
            </a:r>
            <a:r>
              <a:rPr lang="en-US" altLang="ko-KR" smtClean="0"/>
              <a:t>boolean</a:t>
            </a:r>
            <a:r>
              <a:rPr lang="ko-KR" altLang="en-US" smtClean="0"/>
              <a:t>이기 때문에 </a:t>
            </a:r>
            <a:r>
              <a:rPr lang="en-US" altLang="ko-KR" smtClean="0"/>
              <a:t>if</a:t>
            </a:r>
            <a:r>
              <a:rPr lang="ko-KR" altLang="en-US" smtClean="0"/>
              <a:t>문의 조건문으로 사용할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cart</a:t>
            </a:r>
            <a:r>
              <a:rPr lang="ko-KR" altLang="en-US" smtClean="0"/>
              <a:t>가 비어있으면</a:t>
            </a:r>
            <a:r>
              <a:rPr lang="en-US" altLang="ko-KR" smtClean="0"/>
              <a:t>... </a:t>
            </a:r>
            <a:r>
              <a:rPr lang="ko-KR" altLang="en-US" smtClean="0"/>
              <a:t>바로 메서드의 수행을 종료하고요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그렇지 않으면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반복문을 이용해서 </a:t>
            </a:r>
            <a:r>
              <a:rPr lang="en-US" altLang="ko-KR" smtClean="0"/>
              <a:t>cart</a:t>
            </a:r>
            <a:r>
              <a:rPr lang="ko-KR" altLang="en-US" smtClean="0"/>
              <a:t>에 저장된 제품의 목록을 만들어서 화면에 출력합니다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size</a:t>
            </a:r>
            <a:r>
              <a:rPr lang="ko-KR" altLang="en-US" smtClean="0"/>
              <a:t>메서드를 호출해서 </a:t>
            </a:r>
            <a:r>
              <a:rPr lang="en-US" altLang="ko-KR" smtClean="0"/>
              <a:t>Vector</a:t>
            </a:r>
            <a:r>
              <a:rPr lang="ko-KR" altLang="en-US" smtClean="0"/>
              <a:t>인스턴스 </a:t>
            </a:r>
            <a:r>
              <a:rPr lang="en-US" altLang="ko-KR" smtClean="0"/>
              <a:t>cart</a:t>
            </a:r>
            <a:r>
              <a:rPr lang="ko-KR" altLang="en-US" smtClean="0"/>
              <a:t>에 저장된 객체의 개수를 얻어내서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그 개수만큼 반복하게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cart</a:t>
            </a:r>
            <a:r>
              <a:rPr lang="ko-KR" altLang="en-US" smtClean="0"/>
              <a:t>에 저장된 객체를 읽어오기 위해서 </a:t>
            </a:r>
            <a:r>
              <a:rPr lang="en-US" altLang="ko-KR" smtClean="0"/>
              <a:t>get</a:t>
            </a:r>
            <a:r>
              <a:rPr lang="ko-KR" altLang="en-US" smtClean="0"/>
              <a:t>메서드를 사용했는데요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get</a:t>
            </a:r>
            <a:r>
              <a:rPr lang="ko-KR" altLang="en-US" smtClean="0"/>
              <a:t>메서드의 리턴타입이</a:t>
            </a:r>
            <a:r>
              <a:rPr lang="en-US" altLang="ko-KR" smtClean="0"/>
              <a:t>... Object</a:t>
            </a:r>
            <a:r>
              <a:rPr lang="ko-KR" altLang="en-US" smtClean="0"/>
              <a:t>이기 때문에</a:t>
            </a:r>
            <a:r>
              <a:rPr lang="en-US" altLang="ko-KR" smtClean="0"/>
              <a:t>... Product</a:t>
            </a:r>
            <a:r>
              <a:rPr lang="ko-KR" altLang="en-US" smtClean="0"/>
              <a:t>타입으로 형변환 해주어야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원래는 형변환 하기전에 </a:t>
            </a:r>
            <a:r>
              <a:rPr lang="en-US" altLang="ko-KR" smtClean="0"/>
              <a:t>instanceof</a:t>
            </a:r>
            <a:r>
              <a:rPr lang="ko-KR" altLang="en-US" smtClean="0"/>
              <a:t>연산자를 이용해서 타입체크를 해야하지만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여기서는 </a:t>
            </a:r>
            <a:r>
              <a:rPr lang="en-US" altLang="ko-KR" smtClean="0"/>
              <a:t>cart</a:t>
            </a:r>
            <a:r>
              <a:rPr lang="ko-KR" altLang="en-US" smtClean="0"/>
              <a:t>에 저장된 객체가 모두 </a:t>
            </a:r>
            <a:r>
              <a:rPr lang="en-US" altLang="ko-KR" smtClean="0"/>
              <a:t>Product</a:t>
            </a:r>
            <a:r>
              <a:rPr lang="ko-KR" altLang="en-US" smtClean="0"/>
              <a:t>클래스의 자손이기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instanceof</a:t>
            </a:r>
            <a:r>
              <a:rPr lang="ko-KR" altLang="en-US" smtClean="0"/>
              <a:t>를 사용하지 않았습니다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get</a:t>
            </a:r>
            <a:r>
              <a:rPr lang="ko-KR" altLang="en-US" smtClean="0"/>
              <a:t>메서드를 호출해서 얻은 결과가 </a:t>
            </a:r>
            <a:r>
              <a:rPr lang="en-US" altLang="ko-KR" smtClean="0"/>
              <a:t>Object</a:t>
            </a:r>
            <a:r>
              <a:rPr lang="ko-KR" altLang="en-US" smtClean="0"/>
              <a:t>타입의 참조이기 때문에</a:t>
            </a:r>
            <a:r>
              <a:rPr lang="en-US" altLang="ko-KR" smtClean="0"/>
              <a:t>... Product</a:t>
            </a:r>
            <a:r>
              <a:rPr lang="ko-KR" altLang="en-US" smtClean="0"/>
              <a:t>타입으로 형변환 해주어야만</a:t>
            </a:r>
          </a:p>
          <a:p>
            <a:pPr eaLnBrk="1" hangingPunct="1"/>
            <a:r>
              <a:rPr lang="en-US" altLang="ko-KR" smtClean="0"/>
              <a:t>Product</a:t>
            </a:r>
            <a:r>
              <a:rPr lang="ko-KR" altLang="en-US" smtClean="0"/>
              <a:t>클래스에 정의된 멤버변수 </a:t>
            </a:r>
            <a:r>
              <a:rPr lang="en-US" altLang="ko-KR" smtClean="0"/>
              <a:t>price</a:t>
            </a:r>
            <a:r>
              <a:rPr lang="ko-KR" altLang="en-US" smtClean="0"/>
              <a:t>에 접근할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만일 이처럼</a:t>
            </a:r>
            <a:r>
              <a:rPr lang="en-US" altLang="ko-KR" smtClean="0"/>
              <a:t>... Object</a:t>
            </a:r>
            <a:r>
              <a:rPr lang="ko-KR" altLang="en-US" smtClean="0"/>
              <a:t>타입의 참조변수로 </a:t>
            </a:r>
            <a:r>
              <a:rPr lang="en-US" altLang="ko-KR" smtClean="0"/>
              <a:t>price</a:t>
            </a:r>
            <a:r>
              <a:rPr lang="ko-KR" altLang="en-US" smtClean="0"/>
              <a:t>에 접근하려고 하면</a:t>
            </a:r>
            <a:r>
              <a:rPr lang="en-US" altLang="ko-KR" smtClean="0"/>
              <a:t>... </a:t>
            </a:r>
            <a:r>
              <a:rPr lang="ko-KR" altLang="en-US" smtClean="0"/>
              <a:t>에러가 발생합니다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전에 배운 것과 같이</a:t>
            </a:r>
            <a:r>
              <a:rPr lang="en-US" altLang="ko-KR" smtClean="0"/>
              <a:t>... </a:t>
            </a:r>
            <a:r>
              <a:rPr lang="ko-KR" altLang="en-US" smtClean="0"/>
              <a:t>아무리 실제 인스턴스가 멤버변수 </a:t>
            </a:r>
            <a:r>
              <a:rPr lang="en-US" altLang="ko-KR" smtClean="0"/>
              <a:t>price</a:t>
            </a:r>
            <a:r>
              <a:rPr lang="ko-KR" altLang="en-US" smtClean="0"/>
              <a:t>를 가지고 있어도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Object</a:t>
            </a:r>
            <a:r>
              <a:rPr lang="ko-KR" altLang="en-US" smtClean="0"/>
              <a:t>클래스에는 멤버변수 </a:t>
            </a:r>
            <a:r>
              <a:rPr lang="en-US" altLang="ko-KR" smtClean="0"/>
              <a:t>price</a:t>
            </a:r>
            <a:r>
              <a:rPr lang="ko-KR" altLang="en-US" smtClean="0"/>
              <a:t>가 정의되어 있지 않기 때문에</a:t>
            </a:r>
            <a:r>
              <a:rPr lang="en-US" altLang="ko-KR" smtClean="0"/>
              <a:t>... Object</a:t>
            </a:r>
            <a:r>
              <a:rPr lang="ko-KR" altLang="en-US" smtClean="0"/>
              <a:t>타입의 참조변수로는</a:t>
            </a:r>
          </a:p>
          <a:p>
            <a:pPr eaLnBrk="1" hangingPunct="1"/>
            <a:r>
              <a:rPr lang="en-US" altLang="ko-KR" smtClean="0"/>
              <a:t>price</a:t>
            </a:r>
            <a:r>
              <a:rPr lang="ko-KR" altLang="en-US" smtClean="0"/>
              <a:t>에 접근할 수 없는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문자열과 참조변수를 덧셈연산하면</a:t>
            </a:r>
            <a:r>
              <a:rPr lang="en-US" altLang="ko-KR" smtClean="0"/>
              <a:t>... </a:t>
            </a:r>
            <a:r>
              <a:rPr lang="ko-KR" altLang="en-US" smtClean="0"/>
              <a:t>참조변수에 </a:t>
            </a:r>
            <a:r>
              <a:rPr lang="en-US" altLang="ko-KR" smtClean="0"/>
              <a:t>toString</a:t>
            </a:r>
            <a:r>
              <a:rPr lang="ko-KR" altLang="en-US" smtClean="0"/>
              <a:t>메서드가 호출되어 문자열을 얻어서 결합합니다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 빈문자열과 참조변수 </a:t>
            </a:r>
            <a:r>
              <a:rPr lang="en-US" altLang="ko-KR" smtClean="0"/>
              <a:t>p</a:t>
            </a:r>
            <a:r>
              <a:rPr lang="ko-KR" altLang="en-US" smtClean="0"/>
              <a:t>를 덧셈연산하면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p</a:t>
            </a:r>
            <a:r>
              <a:rPr lang="ko-KR" altLang="en-US" smtClean="0"/>
              <a:t>가 가리키는 객체의 </a:t>
            </a:r>
            <a:r>
              <a:rPr lang="en-US" altLang="ko-KR" smtClean="0"/>
              <a:t>toString</a:t>
            </a:r>
            <a:r>
              <a:rPr lang="ko-KR" altLang="en-US" smtClean="0"/>
              <a:t>메서드가 호출됩니다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만일 참조변수 </a:t>
            </a:r>
            <a:r>
              <a:rPr lang="en-US" altLang="ko-KR" smtClean="0"/>
              <a:t>p</a:t>
            </a:r>
            <a:r>
              <a:rPr lang="ko-KR" altLang="en-US" smtClean="0"/>
              <a:t>가 가리키고 있는 객체가 </a:t>
            </a:r>
            <a:r>
              <a:rPr lang="en-US" altLang="ko-KR" smtClean="0"/>
              <a:t>Tv</a:t>
            </a:r>
            <a:r>
              <a:rPr lang="ko-KR" altLang="en-US" smtClean="0"/>
              <a:t>였다면</a:t>
            </a:r>
            <a:r>
              <a:rPr lang="en-US" altLang="ko-KR" smtClean="0"/>
              <a:t>... Tv</a:t>
            </a:r>
            <a:r>
              <a:rPr lang="ko-KR" altLang="en-US" smtClean="0"/>
              <a:t>클래스에 정의된 </a:t>
            </a:r>
            <a:r>
              <a:rPr lang="en-US" altLang="ko-KR" smtClean="0"/>
              <a:t>toString</a:t>
            </a:r>
            <a:r>
              <a:rPr lang="ko-KR" altLang="en-US" smtClean="0"/>
              <a:t>메서드가 호출되어서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문자열 </a:t>
            </a:r>
            <a:r>
              <a:rPr lang="en-US" altLang="ko-KR" smtClean="0"/>
              <a:t>“Tv”</a:t>
            </a:r>
            <a:r>
              <a:rPr lang="ko-KR" altLang="en-US" smtClean="0"/>
              <a:t>를 얻습니다</a:t>
            </a:r>
            <a:r>
              <a:rPr lang="en-US" altLang="ko-KR" smtClean="0"/>
              <a:t>. </a:t>
            </a:r>
            <a:r>
              <a:rPr lang="ko-KR" altLang="en-US" smtClean="0"/>
              <a:t> 빈문자열과 문자열 </a:t>
            </a:r>
            <a:r>
              <a:rPr lang="en-US" altLang="ko-KR" smtClean="0"/>
              <a:t>“Tv”</a:t>
            </a:r>
            <a:r>
              <a:rPr lang="ko-KR" altLang="en-US" smtClean="0"/>
              <a:t>를 결합하면 그 결과는 문자열 </a:t>
            </a:r>
            <a:r>
              <a:rPr lang="en-US" altLang="ko-KR" smtClean="0"/>
              <a:t>“Tv”</a:t>
            </a:r>
            <a:r>
              <a:rPr lang="ko-KR" altLang="en-US" smtClean="0"/>
              <a:t>가 되겠죠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예제를 이해하는데 별 어려움이 없었다면</a:t>
            </a:r>
            <a:r>
              <a:rPr lang="en-US" altLang="ko-KR" smtClean="0"/>
              <a:t>... </a:t>
            </a:r>
            <a:r>
              <a:rPr lang="ko-KR" altLang="en-US" smtClean="0"/>
              <a:t>다형성을 잘 이해하고 계신겁니다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다형성은 매우 중요하니까</a:t>
            </a:r>
            <a:r>
              <a:rPr lang="en-US" altLang="ko-KR" smtClean="0"/>
              <a:t>... </a:t>
            </a:r>
            <a:r>
              <a:rPr lang="ko-KR" altLang="en-US" smtClean="0"/>
              <a:t>반복을 통해서 완전히 이해하도록 하세요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591E6D75-393A-4882-B7C9-084EA046A57D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174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smtClean="0"/>
              <a:t>7</a:t>
            </a:r>
            <a:r>
              <a:rPr lang="ko-KR" altLang="en-US" smtClean="0"/>
              <a:t>장도</a:t>
            </a:r>
            <a:r>
              <a:rPr lang="en-US" altLang="ko-KR" smtClean="0"/>
              <a:t> </a:t>
            </a:r>
            <a:r>
              <a:rPr lang="ko-KR" altLang="en-US" smtClean="0"/>
              <a:t>분량이 많기 때문에 이와 같이 </a:t>
            </a:r>
            <a:r>
              <a:rPr lang="en-US" altLang="ko-KR" smtClean="0"/>
              <a:t>3</a:t>
            </a:r>
            <a:r>
              <a:rPr lang="ko-KR" altLang="en-US" smtClean="0"/>
              <a:t>개의 부분으로 나누어서 강좌를 제작하였습니다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이번엔 세번째 부분인 추상클래스와 인터페이스에 대해서 설명드리겠습니다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6D8079E7-067F-4C3F-8F3A-38422C1755D0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175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FD90F9D-23A1-4889-A1ED-9AA7CE0CAB8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96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D9EA9B4-5782-4432-8300-26E97C9924B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96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6BF6C7-5ADF-4D88-825E-A854AC4788D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373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DFAB42-FB3A-463D-8582-AB2F17AB060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37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44983A6-84DE-42DE-A1C6-7AD9AC3F0F7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F3DC491-D760-45ED-A3BA-BB50996D998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8403564-95F8-4420-9E5A-210E6684D9A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B8EDEB-3E3F-4FB5-B70D-119B9CEDDD0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901F944-8BBB-444A-8F31-2CD3C56256B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7521D41-6500-455D-94AE-5C7AA880E3F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904257-10F8-4818-A36C-E9194D268A8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8DF0597-98D8-4241-9F53-20DC33C6520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941C33-5273-47ED-9045-9C35E6E05E40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51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900"/>
              <a:t>Byte : -128~127 =&gt;256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Short –32768~32767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Possible loss of percision </a:t>
            </a:r>
            <a:r>
              <a:rPr lang="ko-KR" altLang="en-US" sz="900"/>
              <a:t>버림으로 인한 정확성 문제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1552C0-44F9-467B-9864-CAB0FA4A073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192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C122806-8CDD-47FC-BA72-532D73EC732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48DD138-B547-4658-A87A-E671CEE0713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60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235D480-844A-4FD9-9836-64707480E51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DD3820F-CCA4-4F3C-A9DC-82DD3C03A23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806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1BFEAA-F544-4203-8347-13AAFA9B87B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8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1A37D11-9E4A-4AB5-8DAA-04E85B1838F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011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711FBF5-34B0-49CB-ADCC-B325CE74985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01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9CC7880-8033-4B3B-AF34-66576CA13F4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397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5F8C43-92DF-40B6-BCCE-EFF5984CFB9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39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B23026E-27CB-4999-98AA-B08FECAE4B7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421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08E871-3E78-4069-911C-1A24C1B940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D1C1A85-3B7B-42FA-9D0D-711DB7B9AC4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625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21E077B-307C-4D8C-9FF8-6044FB22715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188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271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defTabSz="9271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defTabSz="9271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defTabSz="9271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defTabSz="9271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defTabSz="9271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defTabSz="9271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defTabSz="9271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defTabSz="9271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E6C49277-6969-43CB-93DB-E8046909F434}" type="slidenum">
              <a:rPr lang="en-US" altLang="ko-KR" sz="1200">
                <a:latin typeface="굴림" charset="-127"/>
                <a:ea typeface="굴림" charset="-127"/>
              </a:rPr>
              <a:pPr eaLnBrk="1" hangingPunct="1"/>
              <a:t>189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E979E20-8581-4789-9CD6-215136616A9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EC10386-80E0-4A24-8DBB-7F4F0417347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DE7E5B2-FDA4-45A3-BAE4-C8AFCE3BE54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1683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3F91C3A-0A5B-47CB-A144-E079446DED0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16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9C2A6-159E-4A6F-A914-A8BC8D803FF3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71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995212A-A8D2-40C8-8D6C-2E7D4EB7810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3731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33E2B4E-8705-4210-82AF-50D3A193D9D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37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458E85-654A-4F23-BE30-E0CF30185E3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A534FD-2CF3-45C3-8E6F-53BBAEC04F3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6D3C472-7CFC-4B43-8008-8809F133632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46C8A8-2BBC-4F12-8414-171118F7D93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4D0621-8A89-44D6-A136-BC3A784E7ED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2724301-0F77-4A58-872B-50541864262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1AEB640-0A80-44B2-B369-EA63D089BFE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4884E0-E006-4F2A-9446-E946C61FA6A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7BC879A-37C7-4B19-8339-E6AB81A767E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1923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B124606-F78A-4947-A7CA-C9D1F2F737B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777744E-7DAC-4499-8BD9-0BEF7A419B3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8307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8FCFB96-1F5D-44DD-BC53-46E22660B33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8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983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5E62B19-BFAE-4BE1-B600-F9BF9E33831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6259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25DD588-6226-470D-A7E0-E09578BD424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199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9A0AD28-EE2A-4DC9-9794-09B3FF6078C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0355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AA3A68F-4C8E-408C-8D84-26E84A1036A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03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9978EA-D818-4DB1-94DD-3E2DDB66860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6019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14444B-1395-4B15-8F28-E13BDB57E6D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9AE67E-4A39-4953-864A-2A37C6864B23}" type="slidenum">
              <a:rPr lang="en-US" altLang="ko-KR"/>
              <a:pPr/>
              <a:t>36</a:t>
            </a:fld>
            <a:endParaRPr lang="en-US" altLang="ko-KR"/>
          </a:p>
        </p:txBody>
      </p:sp>
      <p:sp>
        <p:nvSpPr>
          <p:cNvPr id="151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3EEAB81-B508-44A6-B550-63C9D03EE64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2403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F690B95-7C67-4D13-A73A-D43002C3927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58B1D6-3428-4A44-92AD-CAFA3BC4996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4451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9E6A966-DA51-4261-87D5-33FE18C2508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44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01A349C-BD2A-417B-AF28-DC4B3C9965D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E5E749B-31FC-455B-9A7E-97966C4E992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2AE0B8-C6DD-43A3-B6DF-51FB2C23086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BCE4BCC-FE99-4173-B318-8FCA19757A8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C6C006A-49ED-46E5-BA86-26A9F462CF6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2163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935EBAC-87D0-4EAB-8AC1-99A65A2245A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21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725967-D896-4AFF-A87D-10998241D8C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4211" name="Rectangle 7"/>
          <p:cNvSpPr txBox="1">
            <a:spLocks noGrp="1" noChangeArrowheads="1"/>
          </p:cNvSpPr>
          <p:nvPr/>
        </p:nvSpPr>
        <p:spPr bwMode="auto">
          <a:xfrm>
            <a:off x="3885453" y="8686288"/>
            <a:ext cx="2970946" cy="4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716" tIns="46359" rIns="92716" bIns="46359" anchor="b"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54063" indent="-2905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60463" indent="-2333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2401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87563" indent="-2317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447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0019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591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916363" indent="-231775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58C797-7E3E-485B-AFE2-B130DC9889C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207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ln/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2716" tIns="46359" rIns="92716" bIns="46359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208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209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210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211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B431CD-94A8-497D-9885-53DF66E8E652}" type="slidenum">
              <a:rPr lang="en-US" altLang="ko-KR"/>
              <a:pPr/>
              <a:t>37</a:t>
            </a:fld>
            <a:endParaRPr lang="en-US" altLang="ko-KR"/>
          </a:p>
        </p:txBody>
      </p:sp>
      <p:sp>
        <p:nvSpPr>
          <p:cNvPr id="155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212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213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214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215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216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217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C6ABC40-650C-4649-B02D-4CCB91F7503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218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DD7A409-DBA0-453F-8449-D0C878E8587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219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96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1723D1-93F5-444B-9949-60A461AD2DE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219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96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C7D2E3-FAF0-4FE3-A4B9-3FE0C437A50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445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036724-EC6C-4927-96DD-14E6A38FBAD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44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677C376-8944-4EFB-A943-78309D1D71D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D1007F0-B1B8-486D-AA8C-D90119740B3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3EB01D70-670B-473F-BF01-FDE8C942FF15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87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앞에서 클래스가 객체를 정의해 놓은 것이고</a:t>
            </a:r>
            <a:r>
              <a:rPr lang="en-US" altLang="ko-KR" smtClean="0"/>
              <a:t>, </a:t>
            </a:r>
            <a:r>
              <a:rPr lang="ko-KR" altLang="en-US" smtClean="0"/>
              <a:t>객체를 생성하는데 사용한다고 배웠습니다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이번엔 좀 더 다른 관점</a:t>
            </a:r>
            <a:r>
              <a:rPr lang="en-US" altLang="ko-KR" smtClean="0"/>
              <a:t>, </a:t>
            </a:r>
            <a:r>
              <a:rPr lang="ko-KR" altLang="en-US" smtClean="0"/>
              <a:t>즉 프로그래밍의 관점에서 보면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클래스는 변수와 함수의 결합으로 볼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그림은 프로그래밍에서 데이터를 처리하기 위한 데이터 저장형태의 발전과정인데요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변수에는 하나의 값밖에 저장할 수 있기 때문에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같은 타입의 여러 데이터를 저장할 수 있는 배열이 고안되었고요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 다음에는 타입은 다르지만</a:t>
            </a:r>
            <a:r>
              <a:rPr lang="en-US" altLang="ko-KR" smtClean="0"/>
              <a:t>... </a:t>
            </a:r>
            <a:r>
              <a:rPr lang="ko-KR" altLang="en-US" smtClean="0"/>
              <a:t>서로 관련된 데이터를 하나로 묶어서 저장할 수 있는 구조체가 도입되었습니다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 다음에는 서로 관련된 데이터와 함수를 결합한 것이 바로 클래스입니다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전에는 데이터와 함수를 서로 전혀 관계가 없는 것처럼 따로 다루어 졌지만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함수는 어떤 데이터를 가지고 작업하는 경우가 많기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데이터와 함수는 서로 관련이 있는 경우가 많습니다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 서로 관련된 데이터와 함수를 하나의 클래스로 묶어서 다루는 것이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데이터와 함수가 서로 유기적으로 연결되므로</a:t>
            </a:r>
            <a:r>
              <a:rPr lang="en-US" altLang="ko-KR" smtClean="0"/>
              <a:t>... </a:t>
            </a:r>
            <a:r>
              <a:rPr lang="ko-KR" altLang="en-US" smtClean="0"/>
              <a:t>작업이 간결하고 명확해집니다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대표적인 예가 </a:t>
            </a:r>
            <a:r>
              <a:rPr lang="en-US" altLang="ko-KR" smtClean="0"/>
              <a:t>String</a:t>
            </a:r>
            <a:r>
              <a:rPr lang="ko-KR" altLang="en-US" smtClean="0"/>
              <a:t>클래스인데요</a:t>
            </a:r>
            <a:r>
              <a:rPr lang="en-US" altLang="ko-KR" smtClean="0"/>
              <a:t>... C</a:t>
            </a:r>
            <a:r>
              <a:rPr lang="ko-KR" altLang="en-US" smtClean="0"/>
              <a:t>언어에서는 문자열을 </a:t>
            </a:r>
            <a:r>
              <a:rPr lang="en-US" altLang="ko-KR" smtClean="0"/>
              <a:t>char</a:t>
            </a:r>
            <a:r>
              <a:rPr lang="ko-KR" altLang="en-US" smtClean="0"/>
              <a:t>배열로 다뤘는데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자바에서는 문자열을 </a:t>
            </a:r>
            <a:r>
              <a:rPr lang="en-US" altLang="ko-KR" smtClean="0"/>
              <a:t>char</a:t>
            </a:r>
            <a:r>
              <a:rPr lang="ko-KR" altLang="en-US" smtClean="0"/>
              <a:t>배열과 관련 함수를 하나의 클래스</a:t>
            </a:r>
            <a:r>
              <a:rPr lang="en-US" altLang="ko-KR" smtClean="0"/>
              <a:t>, String</a:t>
            </a:r>
            <a:r>
              <a:rPr lang="ko-KR" altLang="en-US" smtClean="0"/>
              <a:t>클래스로 정의하였습니다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기존에는 함수중심의 프로그래밍에서</a:t>
            </a:r>
            <a:r>
              <a:rPr lang="en-US" altLang="ko-KR" smtClean="0"/>
              <a:t>...</a:t>
            </a:r>
            <a:r>
              <a:rPr lang="ko-KR" altLang="en-US" smtClean="0"/>
              <a:t> 데이터의 중요성이 부각되면서</a:t>
            </a:r>
            <a:r>
              <a:rPr lang="en-US" altLang="ko-KR" smtClean="0"/>
              <a:t>... </a:t>
            </a:r>
            <a:r>
              <a:rPr lang="ko-KR" altLang="en-US" smtClean="0"/>
              <a:t>데이터 중심으로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바뀌었다고 볼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D7335F9-AB8A-4E9C-B29B-958A0E01A9B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A412661-D49A-4D0E-B015-76537A6AA2E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A75155B-8E01-4B5E-B11D-4FBC8B11776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ACBC631-6271-4BA7-BDA5-8FA35BB1DFC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C9FCD24-200F-4EF0-85DE-50BE0A8AFDA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0AC2354-5D82-4786-95AF-5CFD0EC574E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0879D0-66EB-4561-A4B6-B5CAB25678F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469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4271C0A-E5A3-4746-883E-402DD0B3080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1B87CE9-4D0E-44ED-B096-6DF1B9A9E39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693C95-4CC5-4382-A62C-907F3285E0A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1B87CE9-4D0E-44ED-B096-6DF1B9A9E39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693C95-4CC5-4382-A62C-907F3285E0A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1B87CE9-4D0E-44ED-B096-6DF1B9A9E39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693C95-4CC5-4382-A62C-907F3285E0A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228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A2822EA-05DE-4FCB-AB8F-59BB6894F5A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3C5666E-7638-4C55-ABFC-BD889721432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77505CC-EB88-4F67-877D-1BB4014155D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8BA217F-4DDF-4D01-AC19-4B3205DC295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B42A17-E187-4E89-831B-3B4E2766ECC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04FEC8B-85DD-4C99-B2DF-B143797BB63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C06C206C-68E8-45AF-8088-274F3983C306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88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프로그래밍 언어에서 제공하는 기본 자료형 외에 프로그래머가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서로 관련된 변수들을 묶어서 하나의 타입으로 정의하는 것을 사용자 정의 타입이라고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많은 프로그래밍언어에서 사용자</a:t>
            </a:r>
            <a:r>
              <a:rPr lang="en-US" altLang="ko-KR" smtClean="0"/>
              <a:t> </a:t>
            </a:r>
            <a:r>
              <a:rPr lang="ko-KR" altLang="en-US" smtClean="0"/>
              <a:t>정의 타입을 선언할 수 있도록 하고 있고요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자바와 같은 객체지향언어에서는 클래스가 곧 사용자 정의 타입입니다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기본형의 개수는 </a:t>
            </a:r>
            <a:r>
              <a:rPr lang="en-US" altLang="ko-KR" smtClean="0"/>
              <a:t>8</a:t>
            </a:r>
            <a:r>
              <a:rPr lang="ko-KR" altLang="en-US" smtClean="0"/>
              <a:t>개로 정해져 있지만</a:t>
            </a:r>
            <a:r>
              <a:rPr lang="en-US" altLang="ko-KR" smtClean="0"/>
              <a:t>... </a:t>
            </a:r>
            <a:r>
              <a:rPr lang="ko-KR" altLang="en-US" smtClean="0"/>
              <a:t>참조형의 개수가 정해져있지 않은 이유는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이처럼 프로그래머가 새로운 타입을 정의할 수 있기 때문입니다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만일 시간을 표현하기 위해서 다음과 같이 </a:t>
            </a:r>
            <a:r>
              <a:rPr lang="en-US" altLang="ko-KR" smtClean="0"/>
              <a:t>3</a:t>
            </a:r>
            <a:r>
              <a:rPr lang="ko-KR" altLang="en-US" smtClean="0"/>
              <a:t>개의 </a:t>
            </a:r>
            <a:r>
              <a:rPr lang="en-US" altLang="ko-KR" smtClean="0"/>
              <a:t>int</a:t>
            </a:r>
            <a:r>
              <a:rPr lang="ko-KR" altLang="en-US" smtClean="0"/>
              <a:t>타입 변수를 선언했다고 했을 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3</a:t>
            </a:r>
            <a:r>
              <a:rPr lang="ko-KR" altLang="en-US" smtClean="0"/>
              <a:t>개의 시간을 표현하기 위해서는</a:t>
            </a:r>
            <a:r>
              <a:rPr lang="en-US" altLang="ko-KR" smtClean="0"/>
              <a:t>... </a:t>
            </a:r>
            <a:r>
              <a:rPr lang="ko-KR" altLang="en-US" smtClean="0"/>
              <a:t>이렇게 </a:t>
            </a:r>
            <a:r>
              <a:rPr lang="en-US" altLang="ko-KR" smtClean="0"/>
              <a:t>9</a:t>
            </a:r>
            <a:r>
              <a:rPr lang="ko-KR" altLang="en-US" smtClean="0"/>
              <a:t>개의 변수를 선언해야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이처럼 다뤄야하는 시간의 개수가 늘어날 때마다 변수를 계속 추가해줘야하는데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개수가 많으면 변수로는 처리하기 어렵기 때문에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다음과 같이 배열로 처리해야합니다</a:t>
            </a:r>
            <a:r>
              <a:rPr lang="en-US" altLang="ko-KR" smtClean="0"/>
              <a:t>. </a:t>
            </a:r>
            <a:r>
              <a:rPr lang="ko-KR" altLang="en-US" smtClean="0"/>
              <a:t>배열로 처리하면</a:t>
            </a:r>
            <a:r>
              <a:rPr lang="en-US" altLang="ko-KR" smtClean="0"/>
              <a:t>... </a:t>
            </a:r>
            <a:r>
              <a:rPr lang="ko-KR" altLang="en-US" smtClean="0"/>
              <a:t>처리해야하는 시간의</a:t>
            </a:r>
            <a:r>
              <a:rPr lang="en-US" altLang="ko-KR" smtClean="0"/>
              <a:t> </a:t>
            </a:r>
            <a:r>
              <a:rPr lang="ko-KR" altLang="en-US" smtClean="0"/>
              <a:t>개수가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늘어나도 간단히 처리할 수 있지만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하나의 시간을 구성하는 시</a:t>
            </a:r>
            <a:r>
              <a:rPr lang="en-US" altLang="ko-KR" smtClean="0"/>
              <a:t>,</a:t>
            </a:r>
            <a:r>
              <a:rPr lang="ko-KR" altLang="en-US" smtClean="0"/>
              <a:t>분</a:t>
            </a:r>
            <a:r>
              <a:rPr lang="en-US" altLang="ko-KR" smtClean="0"/>
              <a:t>,</a:t>
            </a:r>
            <a:r>
              <a:rPr lang="ko-KR" altLang="en-US" smtClean="0"/>
              <a:t>초가 따로 분리되어 있기 때문에</a:t>
            </a:r>
            <a:r>
              <a:rPr lang="en-US" altLang="ko-KR" smtClean="0"/>
              <a:t>... </a:t>
            </a:r>
            <a:r>
              <a:rPr lang="ko-KR" altLang="en-US" smtClean="0"/>
              <a:t>프로그램이 실행되는 과정에서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시분초가 뒤섞여 올바르지 않은 데이터가 될 가능성이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 </a:t>
            </a:r>
            <a:r>
              <a:rPr lang="ko-KR" altLang="en-US" smtClean="0"/>
              <a:t>시분초를 하나로 묶는 사용자 정의 타입</a:t>
            </a:r>
            <a:r>
              <a:rPr lang="en-US" altLang="ko-KR" smtClean="0"/>
              <a:t>, </a:t>
            </a:r>
            <a:r>
              <a:rPr lang="ko-KR" altLang="en-US" smtClean="0"/>
              <a:t>즉 클래스를 정의해서 사용하는 것이 바람직합니다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코드들을 </a:t>
            </a:r>
            <a:r>
              <a:rPr lang="en-US" altLang="ko-KR" smtClean="0"/>
              <a:t>Time</a:t>
            </a:r>
            <a:r>
              <a:rPr lang="ko-KR" altLang="en-US" smtClean="0"/>
              <a:t>클래스를 이용해서 다시 작성하면 오른쪽과 같습니다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지금은 </a:t>
            </a:r>
            <a:r>
              <a:rPr lang="en-US" altLang="ko-KR" smtClean="0"/>
              <a:t>Time</a:t>
            </a:r>
            <a:r>
              <a:rPr lang="ko-KR" altLang="en-US" smtClean="0"/>
              <a:t>클래스에 시분초를 저장하는 변수만 정의했지만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함수를 이용해서 시분초가 유효한 값을 유지할 수 있도록 하거나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시간차를 계산하는 함수 등을 추가하는 방식으로 발전시켜나갈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 왼쪽의 코드 보다 오른쪽의 코드처럼 클래스를 정의해서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처리하는 코드가 더 객체지향적이라고 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768ACB4-8326-4CBE-B213-0F9AA40BE69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FBBCD31-F16F-455A-8223-4B140A35ACF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2DCBA3-6141-452E-895A-6651674DA12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4F936DB-D35D-4CF4-8BA9-9F3FF3087F1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6C2BDEF-D4DE-4633-BD20-490440CE87A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372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FFE72B0-46F4-4C7B-BF2B-A631B46AE10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37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FF4941F-490A-403F-B977-B1195B006D1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3926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454614-C79B-42F7-BD5C-20A2AE0ADB1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259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39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651CD1-4AE0-4736-BC9D-1233424F34D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2F3F257-EF46-4A6F-ABBA-818BD7A1F98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C0677CD-5FAC-46FD-B2ED-238D612B2AC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4541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5E8F525-D176-4DFF-B006-8EDFD4AE83D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45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CCC53DB-BD46-4A81-B3C6-7396063392B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7D2F6A-8720-4B9F-B2C1-9271ACBF841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49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EA3339-A6B9-4B12-B022-0FABEF177DB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BDE6081-23D3-4E97-A4C5-CA266D38153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1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18A4897-A2B5-40AF-80ED-9AC0E677405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565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053C8BC-A9AC-4099-9BFD-CC2FA000816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5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4106F4F-37E9-486E-8E7C-A278586C7C1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6E1346-4611-4CE8-A563-A830B0C3884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22289EF1-ED14-489F-B8D3-B490DA23129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89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이전의 비객체지향적인 코드와 객체지향적인 코드를 좀더 자세히 비교해 보도록 하겠습니다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왼쪽은</a:t>
            </a:r>
            <a:r>
              <a:rPr lang="en-US" altLang="ko-KR" smtClean="0"/>
              <a:t>... </a:t>
            </a:r>
            <a:r>
              <a:rPr lang="ko-KR" altLang="en-US" smtClean="0"/>
              <a:t>변수 </a:t>
            </a:r>
            <a:r>
              <a:rPr lang="en-US" altLang="ko-KR" smtClean="0"/>
              <a:t>hour, minute, second... </a:t>
            </a:r>
            <a:r>
              <a:rPr lang="ko-KR" altLang="en-US" smtClean="0"/>
              <a:t>세 개의 저장공간이 만들어졌고요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오른쪽은 </a:t>
            </a:r>
            <a:r>
              <a:rPr lang="en-US" altLang="ko-KR" smtClean="0"/>
              <a:t>3</a:t>
            </a:r>
            <a:r>
              <a:rPr lang="ko-KR" altLang="en-US" smtClean="0"/>
              <a:t>개의 저장공간을 가진 </a:t>
            </a:r>
            <a:r>
              <a:rPr lang="en-US" altLang="ko-KR" smtClean="0"/>
              <a:t>Time</a:t>
            </a:r>
            <a:r>
              <a:rPr lang="ko-KR" altLang="en-US" smtClean="0"/>
              <a:t>인스턴스를 참조변수 </a:t>
            </a:r>
            <a:r>
              <a:rPr lang="en-US" altLang="ko-KR" smtClean="0"/>
              <a:t>t</a:t>
            </a:r>
            <a:r>
              <a:rPr lang="ko-KR" altLang="en-US" smtClean="0"/>
              <a:t>가 가리키고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시분초가 하나의 인스턴스로 묶여 있는 것을 알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양쪽 모두 </a:t>
            </a:r>
            <a:r>
              <a:rPr lang="en-US" altLang="ko-KR" smtClean="0"/>
              <a:t>3</a:t>
            </a:r>
            <a:r>
              <a:rPr lang="ko-KR" altLang="en-US" smtClean="0"/>
              <a:t>개의 값을 저장할 수 있는 공간이 만들어지지만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차이가 있다는 것을 알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E463911-718D-4201-9570-8EE4F8D2A17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769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3E9C38C-A9D9-464B-AB4A-D2ECAB341B7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7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7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83819E7-7BFB-47D9-A491-5383FEC5F62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A5D4FC-0AF3-4E59-ACB1-98249A0B2F3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AD6AD1A-7693-4810-8B05-DA64DFBFA56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6589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F38703D-302E-4566-9EE2-562300D4802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65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5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766CFA-F465-462A-9526-3D06DEA4443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617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C29584F-BA10-492E-82ED-E4302EB2779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269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61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1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FC2B7270-0592-4DE0-B28E-4B5742941D65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90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왼쪽의 코드가 실행되면</a:t>
            </a:r>
            <a:r>
              <a:rPr lang="en-US" altLang="ko-KR" smtClean="0"/>
              <a:t>... </a:t>
            </a:r>
            <a:r>
              <a:rPr lang="ko-KR" altLang="en-US" smtClean="0"/>
              <a:t>왼쪽 그림과 같이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en-US" altLang="ko-KR" smtClean="0"/>
              <a:t>3</a:t>
            </a:r>
            <a:r>
              <a:rPr lang="ko-KR" altLang="en-US" smtClean="0"/>
              <a:t>개의 값을 저장하는 </a:t>
            </a:r>
            <a:r>
              <a:rPr lang="en-US" altLang="ko-KR" smtClean="0"/>
              <a:t>3</a:t>
            </a:r>
            <a:r>
              <a:rPr lang="ko-KR" altLang="en-US" smtClean="0"/>
              <a:t>개의 배열이 생성되고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오른쪽 코드의 첫번째 줄이 실행되면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3</a:t>
            </a:r>
            <a:r>
              <a:rPr lang="ko-KR" altLang="en-US" smtClean="0"/>
              <a:t>개의 </a:t>
            </a:r>
            <a:r>
              <a:rPr lang="en-US" altLang="ko-KR" smtClean="0"/>
              <a:t>Time</a:t>
            </a:r>
            <a:r>
              <a:rPr lang="ko-KR" altLang="en-US" smtClean="0"/>
              <a:t>인스턴스를 저장할 수 있는 객체배열이 만들어집니다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때 아직은 값을 저장할 수 있는 공간이 만들어지지 않았음에 주의하세요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다음에 객체배열의 첫번째 요소에 </a:t>
            </a:r>
            <a:r>
              <a:rPr lang="en-US" altLang="ko-KR" smtClean="0"/>
              <a:t>Time</a:t>
            </a:r>
            <a:r>
              <a:rPr lang="ko-KR" altLang="en-US" smtClean="0"/>
              <a:t>인스턴스를 생성해서 저장하면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그림과 같이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나머지 코드가 모두 실행되면</a:t>
            </a:r>
            <a:r>
              <a:rPr lang="en-US" altLang="ko-KR" smtClean="0"/>
              <a:t>... </a:t>
            </a:r>
            <a:r>
              <a:rPr lang="ko-KR" altLang="en-US" smtClean="0"/>
              <a:t>이처럼</a:t>
            </a:r>
            <a:r>
              <a:rPr lang="en-US" altLang="ko-KR" smtClean="0"/>
              <a:t> 9</a:t>
            </a:r>
            <a:r>
              <a:rPr lang="ko-KR" altLang="en-US" smtClean="0"/>
              <a:t>개의 값을 저장할 수 있는 공간이 만들어집니다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양쪽 모두 </a:t>
            </a:r>
            <a:r>
              <a:rPr lang="en-US" altLang="ko-KR" smtClean="0"/>
              <a:t>9</a:t>
            </a:r>
            <a:r>
              <a:rPr lang="ko-KR" altLang="en-US" smtClean="0"/>
              <a:t>개의 값을 저장할 수 있는 공간을 제공하지만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왼쪽의 코드는 시간은 시분초가 각각 따로 나뉘어져 있지만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오른쪽 코드는 하나의 시간을 의미하는 시분초가 함께 결합되어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그림을 통해서 두 코드의 차이를 잘 비교해보시기 바랍니다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279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F0FD8B80-7C98-4ADE-9CC1-07A2886C4203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제</a:t>
            </a:r>
            <a:r>
              <a:rPr lang="en-US" altLang="ko-KR" smtClean="0">
                <a:latin typeface="굴림" charset="-127"/>
                <a:ea typeface="굴림" charset="-127"/>
              </a:rPr>
              <a:t>6</a:t>
            </a:r>
            <a:r>
              <a:rPr lang="ko-KR" altLang="en-US" smtClean="0">
                <a:latin typeface="굴림" charset="-127"/>
                <a:ea typeface="굴림" charset="-127"/>
              </a:rPr>
              <a:t>장 객체지향개념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의 두번째 강의입니다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변수와 메서드 그리고 메서드 오버로딩에 대해서 강의하겠습니다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289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BF7A0B-07E1-4AF5-9356-057B3D0CC808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E8609083-35A4-4C52-9FC9-8F0484A5578C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다음과 같은 순서로 강의가 진행될 것인데요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책의 목차와 다르지않습니다만 강의내용은 다소 강의형식에 맞게 변경하였습니다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299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F3CC6D4C-F7E0-4ADA-BB16-BA8D7A7A15BF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696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3790DCF-9E9C-4AE6-BE7A-99D135028EFE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696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전에 변수의 타입에 대해서 배웠죠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변수의 타입은 변수에 저장할 값의 종류에 따라 결정되는데요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변수의 선언위치에 따른 종류가 또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변수가 어디에 선언되었는가에 따라 변수의 종류와 범위가 결정되는 것이지요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여기서 범위라는 것은 변수가 유효한 범위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즉 변수를 사용할 수 있는 범위를 말합니다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변수의 선언위치에 따라 결정되는 변수의 종류는 세가지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클래스변수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인스턴스변수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지역변수입니다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영역은 클래스 블럭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여기부터 여기까지를 의미하고요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영역에 선언되면 인스턴스변수가 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여기에 키워드 </a:t>
            </a:r>
            <a:r>
              <a:rPr lang="en-US" altLang="ko-KR" smtClean="0">
                <a:latin typeface="굴림" charset="-127"/>
                <a:ea typeface="굴림" charset="-127"/>
              </a:rPr>
              <a:t>static</a:t>
            </a:r>
            <a:r>
              <a:rPr lang="ko-KR" altLang="en-US" smtClean="0">
                <a:latin typeface="굴림" charset="-127"/>
                <a:ea typeface="굴림" charset="-127"/>
              </a:rPr>
              <a:t>을 붙이면 클래스변수가 되고요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변수와 클래스 변수는 클래스의 구성요소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즉 멤버라서 멤버변수라고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그만큼 클래스 내에서 광범위하게 사용되는 중요한 변수들이라 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메서드영역에 선언되면 지역변수가 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메서드 영역은 메서드의 블럭의 시작과 끝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여기부터 여기까지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의 영역을 말합니다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변수가 클래스영역에 선언되지 않았다면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모두 지역변수라고 보시면 되겠습니다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즉</a:t>
            </a:r>
            <a:r>
              <a:rPr lang="en-US" altLang="ko-KR" smtClean="0">
                <a:latin typeface="굴림" charset="-127"/>
                <a:ea typeface="굴림" charset="-127"/>
              </a:rPr>
              <a:t>,</a:t>
            </a:r>
            <a:r>
              <a:rPr lang="ko-KR" altLang="en-US" smtClean="0">
                <a:latin typeface="굴림" charset="-127"/>
                <a:ea typeface="굴림" charset="-127"/>
              </a:rPr>
              <a:t> 클래스변수와 인스턴스변수가 아니라면 모두 지역변수입니다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지역변수에는 </a:t>
            </a:r>
            <a:r>
              <a:rPr lang="en-US" altLang="ko-KR" smtClean="0">
                <a:latin typeface="굴림" charset="-127"/>
                <a:ea typeface="굴림" charset="-127"/>
              </a:rPr>
              <a:t>static</a:t>
            </a:r>
            <a:r>
              <a:rPr lang="ko-KR" altLang="en-US" smtClean="0">
                <a:latin typeface="굴림" charset="-127"/>
                <a:ea typeface="굴림" charset="-127"/>
              </a:rPr>
              <a:t>을 붙일 수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클래스변수는 클래스가 메모리에 올라갈때 자동적으로 생성됩니다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원하는 때면 언제든지 바로 사용가능합니다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생성하지 않고도 사용할 수 있다는 얘기죠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반면에 인스턴스변수는 인스턴스를 생성해야 만들어지므로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사용하기 전에 반드시 인스턴스를 생성해야합니다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앞서 나왔던</a:t>
            </a:r>
            <a:r>
              <a:rPr lang="en-US" altLang="ko-KR" smtClean="0">
                <a:latin typeface="굴림" charset="-127"/>
                <a:ea typeface="굴림" charset="-127"/>
              </a:rPr>
              <a:t>... Time</a:t>
            </a:r>
            <a:r>
              <a:rPr lang="ko-KR" altLang="en-US" smtClean="0">
                <a:latin typeface="굴림" charset="-127"/>
                <a:ea typeface="굴림" charset="-127"/>
              </a:rPr>
              <a:t>클래스의 인스턴스변수들은 인스턴스를 생성해야 만들어졌던 것을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그림을 통해 다시한번 확인하시기 바랍니다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마지막으로 지역변수는 메서드가 호출되어 해당하는 변수선언문이 수행될 때 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만들어집니다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앞으로 보다 자세히 알아볼 것이니까요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지금은 변수의 선언위치에 따른 종류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즉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어떤게 지역변수고 어떤게 인스턴스변수인지 구별할 수 있을 정도만 이해하셔도 좋습니다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309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6EC1D875-1383-4804-8DBF-CE71363495DF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7065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652132-7E32-4C12-8327-646934076EEB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앞서 살펴본것과 같이 선언위치에 따른 변수의 종류는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인스턴스변수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클래스변수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지역변수 </a:t>
            </a:r>
            <a:r>
              <a:rPr lang="en-US" altLang="ko-KR" smtClean="0">
                <a:latin typeface="굴림" charset="-127"/>
                <a:ea typeface="굴림" charset="-127"/>
              </a:rPr>
              <a:t>3</a:t>
            </a:r>
            <a:r>
              <a:rPr lang="ko-KR" altLang="en-US" smtClean="0">
                <a:latin typeface="굴림" charset="-127"/>
                <a:ea typeface="굴림" charset="-127"/>
              </a:rPr>
              <a:t>가지가 있다고 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각 변수의 특징에 대해서 자세히 살펴보도록 하겠습니다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먼저 인스턴스변수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인스턴스변수는 인스턴스를 생성할 때마다 만들어지는 개별적인 저장공간입니다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인스턴스마다 서로 다른 값을 가질 수 있음을 의미하는 것이지요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인스턴스를 생성 한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참조변수를 통해서 접근할 수 있다는 것도 이미 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이전 강의에서 설명했으므로 잘 이해하고 계시리라 생각합니다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인스턴스를 참조하고 있는 참조변수가 하나도 없을 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가비지 컬렉터에 의해서 자동적으로 제거됩니다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인스턴스를 가리키는 참조변수가 하나도 없다고 해서 인스턴스가 즉시 메모리에서 제거되는 것이 아니라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가지비 컬렉터는 일정시간마다 주기적으로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또는 사용할 수 있는 메모리가 얼마남지 않았을 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실행되어 메모리에서 사용되지 않는 인스턴스를 제거함으로써 사용할 수 있는 메모리의 양을 늘린다는 점을 확인해 두시기 바랍니다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인스턴스변수와 달리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모든 인스턴스들이 공유하는 저장공간입니다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클래스변수는 처음으로 클래스가 로딩될 때</a:t>
            </a:r>
            <a:r>
              <a:rPr lang="en-US" altLang="ko-KR" smtClean="0">
                <a:latin typeface="굴림" charset="-127"/>
                <a:ea typeface="굴림" charset="-127"/>
              </a:rPr>
              <a:t> </a:t>
            </a:r>
            <a:r>
              <a:rPr lang="ko-KR" altLang="en-US" smtClean="0">
                <a:latin typeface="굴림" charset="-127"/>
                <a:ea typeface="굴림" charset="-127"/>
              </a:rPr>
              <a:t>생성되었다가 프로그램이 종료되기 전까지 유지되는데요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해당 타입의 변수를 선언한다던가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하는 경우와 같이 클래스의 정보가 필요할 때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자동적으로 메모리에 로딩됩니다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클래스변수를 사용하려고 할 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 해당 클래스 정보가 이미 메모리에 올라가 있지 않더라도 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바로 메모리에 로딩되어 자동생성됩니다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클래스변수는 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생성하지 않아도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언제라도 클래스이름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  <a:r>
              <a:rPr lang="ko-KR" altLang="en-US" smtClean="0">
                <a:latin typeface="굴림" charset="-127"/>
                <a:ea typeface="굴림" charset="-127"/>
              </a:rPr>
              <a:t>클래스변수명으로 바로 사용할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지역변수는</a:t>
            </a:r>
            <a:r>
              <a:rPr lang="en-US" altLang="ko-KR" smtClean="0">
                <a:latin typeface="굴림" charset="-127"/>
                <a:ea typeface="굴림" charset="-127"/>
              </a:rPr>
              <a:t>....</a:t>
            </a:r>
            <a:r>
              <a:rPr lang="ko-KR" altLang="en-US" smtClean="0">
                <a:latin typeface="굴림" charset="-127"/>
                <a:ea typeface="굴림" charset="-127"/>
              </a:rPr>
              <a:t>메서드 내에 선언되고요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메서드가 호출되어 메서드의 코드가 수행되면서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해당 변수 선언문이 수행될 때 생성되었다가 메서드가 종료되면 소멸됩니다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특히 조건문이나 반복문의 블럭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내에 선언된 변수들은 해당 블럭을 벗어나면 자동적으로 소멸됩니다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319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9573BD48-0D11-4B09-B50B-6B1AA1EAE78C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7168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82C9134-01AD-46FD-A838-EEE5D05E9A48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716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예를 들어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게임 카드를 분석해보면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무늬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숫자</a:t>
            </a:r>
            <a:r>
              <a:rPr lang="en-US" altLang="ko-KR" smtClean="0">
                <a:latin typeface="굴림" charset="-127"/>
                <a:ea typeface="굴림" charset="-127"/>
              </a:rPr>
              <a:t>,  </a:t>
            </a:r>
            <a:r>
              <a:rPr lang="ko-KR" altLang="en-US" smtClean="0">
                <a:latin typeface="굴림" charset="-127"/>
                <a:ea typeface="굴림" charset="-127"/>
              </a:rPr>
              <a:t>폭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높이 등의 속성이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중에서 무늬와 숫자는 카드마다 가져야하는 고유의 값이지만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카드의 폭과 높이는 모든 카드가 가져야하는 공통적인 속성이기 때문에</a:t>
            </a:r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무늬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숫자는 인스턴스변수로 선언하고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폭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높이는 </a:t>
            </a:r>
            <a:r>
              <a:rPr lang="en-US" altLang="ko-KR" smtClean="0">
                <a:latin typeface="굴림" charset="-127"/>
                <a:ea typeface="굴림" charset="-127"/>
              </a:rPr>
              <a:t>static</a:t>
            </a:r>
            <a:r>
              <a:rPr lang="ko-KR" altLang="en-US" smtClean="0">
                <a:latin typeface="굴림" charset="-127"/>
                <a:ea typeface="굴림" charset="-127"/>
              </a:rPr>
              <a:t>을 붙여서 클래스변수로 선언해야합니다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모든 카드의 폭과 높이가 달라서는 안되겠죠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84D667D-0B34-414E-A801-98A702A6C2A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83E36-EE8B-45EA-A92B-E3AED618BF5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329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172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6343D47C-0F47-4325-88CE-AD0AF3C5EBE1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089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0DBFED-2352-4CC0-B660-6F87D452304B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09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메서드는 어떤 작업을 수행하기 위한 명령문들을 묶어 놓은 것입니다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메서드는 함수</a:t>
            </a:r>
            <a:r>
              <a:rPr lang="en-US" altLang="ko-KR" sz="800" smtClean="0">
                <a:latin typeface="굴림" charset="-127"/>
                <a:ea typeface="굴림" charset="-127"/>
              </a:rPr>
              <a:t>, function</a:t>
            </a:r>
            <a:r>
              <a:rPr lang="ko-KR" altLang="en-US" sz="800" smtClean="0">
                <a:latin typeface="굴림" charset="-127"/>
                <a:ea typeface="굴림" charset="-127"/>
              </a:rPr>
              <a:t>과 같은 의미인데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객체지향언어에서는 보통 함수라는 용어대신 메서드라는 용어를 씁니다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메서드는 일반적으로 어떤 값을 입력받아서 작업하고 그 결과를 돌려줍니다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예를 들어서 덧셈을 하는 메서드는 더할 숫자를 입력받아서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더한 다음 그 결과를 돌려주겠죠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그러나 반드시 입력값이 있어야 하는 것은 아니고요</a:t>
            </a:r>
            <a:r>
              <a:rPr lang="en-US" altLang="ko-KR" sz="800" smtClean="0">
                <a:latin typeface="굴림" charset="-127"/>
                <a:ea typeface="굴림" charset="-127"/>
              </a:rPr>
              <a:t>. </a:t>
            </a:r>
            <a:r>
              <a:rPr lang="ko-KR" altLang="en-US" sz="800" smtClean="0">
                <a:latin typeface="굴림" charset="-127"/>
                <a:ea typeface="굴림" charset="-127"/>
              </a:rPr>
              <a:t>결과값이 없을 수도 있습니다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메서드가 수행하는 작업에 따라 다를 수 있습니다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메서드를 작성하는 방법에 대해서는 다음 페이지에서 자세히 설명하겠습니다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메서드를 사용하는 가장 큰 이유는 반복적인 코드를 줄이고 코드의 관리가 용이하다는 것입니다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동일한 작업을 하는 코드를 여러 곳에 반복해서 넣는 것보다는</a:t>
            </a:r>
            <a:r>
              <a:rPr lang="en-US" altLang="ko-KR" sz="8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이 코드들을 메서드에 넣고 호출하도록 변경하면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코드도 간결해지고 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나중에 코드에 변경사항이 생겨도 한 곳에서 관리가 되기 때문에 변경이 쉽습니다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그리고 하나의 메서드에 많은 기능을 넣기 보다는</a:t>
            </a:r>
            <a:r>
              <a:rPr lang="en-US" altLang="ko-KR" sz="8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하나의 메서드가 하나의 작업을 수행하도록 작성하는 것이 재사용하기에 좋습니다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여러 번 반복해서 사용되지 않는 코드일지라도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주요 작업단위로 묶어서 메서드로 만들어 놓으면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프로그램의 전체적인 흐름이 간결하게 정리됩니다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이 코드는 성적관리 프로그램의 </a:t>
            </a:r>
            <a:r>
              <a:rPr lang="en-US" altLang="ko-KR" sz="800" smtClean="0">
                <a:latin typeface="굴림" charset="-127"/>
                <a:ea typeface="굴림" charset="-127"/>
              </a:rPr>
              <a:t>main</a:t>
            </a:r>
            <a:r>
              <a:rPr lang="ko-KR" altLang="en-US" sz="800" smtClean="0">
                <a:latin typeface="굴림" charset="-127"/>
                <a:ea typeface="굴림" charset="-127"/>
              </a:rPr>
              <a:t>메서드인데요</a:t>
            </a:r>
            <a:r>
              <a:rPr lang="en-US" altLang="ko-KR" sz="8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메서드를 이용해서 프로그램의 전체 흐름이 쉽게 눈에 들어오게 했습니다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프로그램이 클수록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설계할 때 이렇게 큰 흐름만 잡아놓고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메서드를 하나하나 완성해 나가는게 좋습니다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이러한 내용들이 메서드를 작성할 때 꼭 지켜야 하는 원칙은 아닙니다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 </a:t>
            </a:r>
            <a:r>
              <a:rPr lang="ko-KR" altLang="en-US" sz="800" smtClean="0">
                <a:latin typeface="굴림" charset="-127"/>
                <a:ea typeface="굴림" charset="-127"/>
              </a:rPr>
              <a:t>참고만 하시고요</a:t>
            </a:r>
            <a:r>
              <a:rPr lang="en-US" altLang="ko-KR" sz="8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여러분들이 프로그래밍을 하다보면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어떻게 하는 것이 더 좋은지 스스로 느끼게 될 겁니다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모든 코드는 누가봐도 알아보기 쉽게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변경하기 쉽게</a:t>
            </a:r>
            <a:r>
              <a:rPr lang="en-US" altLang="ko-KR" sz="800" smtClean="0">
                <a:latin typeface="굴림" charset="-127"/>
                <a:ea typeface="굴림" charset="-127"/>
              </a:rPr>
              <a:t>... </a:t>
            </a:r>
            <a:r>
              <a:rPr lang="ko-KR" altLang="en-US" sz="800" smtClean="0">
                <a:latin typeface="굴림" charset="-127"/>
                <a:ea typeface="굴림" charset="-127"/>
              </a:rPr>
              <a:t>일관되게 작성하는 것이 좋습니다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>
                <a:latin typeface="굴림" charset="-127"/>
                <a:ea typeface="굴림" charset="-127"/>
              </a:rPr>
              <a:t>그리고 코드의 중복을 최소화 하고 재사용성을 높일 수 있도록 노력하시기 바랍니다</a:t>
            </a:r>
            <a:r>
              <a:rPr lang="en-US" altLang="ko-KR" sz="8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8FCF4189-A776-48C1-AED7-6AB382731136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192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F029E90-79AE-4435-B96A-F6BAF67B0B06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19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메서드를 정의하는 방법인데요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메서드는 클래스 영역에만 정의할 수 있고요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메서드 내에 메서드를 정의할 수 없습니다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메서드는 크게 선언부와 구현부 두 부분으로 나뉘는데요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선언부는 메서드의 이름과 리턴타입 매개변수를 정의하는 곳이고요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구현부는 메서드가 호출되었을 때 실제로 수행되는 코드를 적는 곳입니다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이 괄호가 블럭의 시작이고 이 괄호가 블럭의 끝입니다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이 사이에 코드를 넣으셔야 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선언부의 괄호에는 메서드가 수행되는데 필요한 입력값을 받아올 변수를 선언합니다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입력값이 없는 경우 빈괄호만 적으시면 되고요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이 것은 두 개의 값을 받아서 더한 다음 그 결과를 반환하는 </a:t>
            </a:r>
            <a:r>
              <a:rPr lang="en-US" altLang="ko-KR" sz="1000" smtClean="0">
                <a:latin typeface="굴림" charset="-127"/>
                <a:ea typeface="굴림" charset="-127"/>
              </a:rPr>
              <a:t>add</a:t>
            </a:r>
            <a:r>
              <a:rPr lang="ko-KR" altLang="en-US" sz="1000" smtClean="0">
                <a:latin typeface="굴림" charset="-127"/>
                <a:ea typeface="굴림" charset="-127"/>
              </a:rPr>
              <a:t>메서드를 정의한 것입니다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000" smtClean="0">
                <a:latin typeface="굴림" charset="-127"/>
                <a:ea typeface="굴림" charset="-127"/>
              </a:rPr>
              <a:t>add</a:t>
            </a:r>
            <a:r>
              <a:rPr lang="ko-KR" altLang="en-US" sz="1000" smtClean="0">
                <a:latin typeface="굴림" charset="-127"/>
                <a:ea typeface="굴림" charset="-127"/>
              </a:rPr>
              <a:t>메서드를 호출할 때</a:t>
            </a:r>
            <a:r>
              <a:rPr lang="en-US" altLang="ko-KR" sz="1000" smtClean="0">
                <a:latin typeface="굴림" charset="-127"/>
                <a:ea typeface="굴림" charset="-127"/>
              </a:rPr>
              <a:t>, </a:t>
            </a:r>
            <a:r>
              <a:rPr lang="ko-KR" altLang="en-US" sz="1000" smtClean="0">
                <a:latin typeface="굴림" charset="-127"/>
                <a:ea typeface="굴림" charset="-127"/>
              </a:rPr>
              <a:t>두 개의 값 </a:t>
            </a:r>
            <a:r>
              <a:rPr lang="en-US" altLang="ko-KR" sz="1000" smtClean="0">
                <a:latin typeface="굴림" charset="-127"/>
                <a:ea typeface="굴림" charset="-127"/>
              </a:rPr>
              <a:t>a</a:t>
            </a:r>
            <a:r>
              <a:rPr lang="ko-KR" altLang="en-US" sz="1000" smtClean="0">
                <a:latin typeface="굴림" charset="-127"/>
                <a:ea typeface="굴림" charset="-127"/>
              </a:rPr>
              <a:t>와 </a:t>
            </a:r>
            <a:r>
              <a:rPr lang="en-US" altLang="ko-KR" sz="1000" smtClean="0">
                <a:latin typeface="굴림" charset="-127"/>
                <a:ea typeface="굴림" charset="-127"/>
              </a:rPr>
              <a:t>b</a:t>
            </a:r>
            <a:r>
              <a:rPr lang="ko-KR" altLang="en-US" sz="1000" smtClean="0">
                <a:latin typeface="굴림" charset="-127"/>
                <a:ea typeface="굴림" charset="-127"/>
              </a:rPr>
              <a:t>를 입력받아서 더 한 결과를 변수 </a:t>
            </a:r>
            <a:r>
              <a:rPr lang="en-US" altLang="ko-KR" sz="1000" smtClean="0">
                <a:latin typeface="굴림" charset="-127"/>
                <a:ea typeface="굴림" charset="-127"/>
              </a:rPr>
              <a:t>result</a:t>
            </a:r>
            <a:r>
              <a:rPr lang="ko-KR" altLang="en-US" sz="1000" smtClean="0">
                <a:latin typeface="굴림" charset="-127"/>
                <a:ea typeface="굴림" charset="-127"/>
              </a:rPr>
              <a:t>에 담아서 반환합니다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000" smtClean="0">
                <a:latin typeface="굴림" charset="-127"/>
                <a:ea typeface="굴림" charset="-127"/>
              </a:rPr>
              <a:t>return</a:t>
            </a:r>
            <a:r>
              <a:rPr lang="ko-KR" altLang="en-US" sz="1000" smtClean="0">
                <a:latin typeface="굴림" charset="-127"/>
                <a:ea typeface="굴림" charset="-127"/>
              </a:rPr>
              <a:t>문은 메서드의 수행결과를 호출한 곳으로 반환합니다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잠시 후에 자세히 설명할 것이고요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이 메서드에 사용된 변수 </a:t>
            </a:r>
            <a:r>
              <a:rPr lang="en-US" altLang="ko-KR" sz="1000" smtClean="0">
                <a:latin typeface="굴림" charset="-127"/>
                <a:ea typeface="굴림" charset="-127"/>
              </a:rPr>
              <a:t>a, b, result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선언된 곳이 모두 메서드 내에서 선언되었으므로 모두 지역변수이고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메서드가 종료되면 자동적으로 사라집니다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메서드 이름앞에 </a:t>
            </a:r>
            <a:r>
              <a:rPr lang="en-US" altLang="ko-KR" sz="1000" smtClean="0">
                <a:latin typeface="굴림" charset="-127"/>
                <a:ea typeface="굴림" charset="-127"/>
              </a:rPr>
              <a:t>int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반환하는 값의 타입을 적어주는 것입니다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만일 반환값이 없을 때는 아래의 </a:t>
            </a:r>
            <a:r>
              <a:rPr lang="en-US" altLang="ko-KR" sz="1000" smtClean="0">
                <a:latin typeface="굴림" charset="-127"/>
                <a:ea typeface="굴림" charset="-127"/>
              </a:rPr>
              <a:t>power</a:t>
            </a:r>
            <a:r>
              <a:rPr lang="ko-KR" altLang="en-US" sz="1000" smtClean="0">
                <a:latin typeface="굴림" charset="-127"/>
                <a:ea typeface="굴림" charset="-127"/>
              </a:rPr>
              <a:t>메서드 처럼 </a:t>
            </a:r>
            <a:r>
              <a:rPr lang="en-US" altLang="ko-KR" sz="1000" smtClean="0">
                <a:latin typeface="굴림" charset="-127"/>
                <a:ea typeface="굴림" charset="-127"/>
              </a:rPr>
              <a:t>void</a:t>
            </a:r>
            <a:r>
              <a:rPr lang="ko-KR" altLang="en-US" sz="1000" smtClean="0">
                <a:latin typeface="굴림" charset="-127"/>
                <a:ea typeface="굴림" charset="-127"/>
              </a:rPr>
              <a:t>라고 적어주면 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000" smtClean="0">
                <a:latin typeface="굴림" charset="-127"/>
                <a:ea typeface="굴림" charset="-127"/>
              </a:rPr>
              <a:t>void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비어있다</a:t>
            </a:r>
            <a:r>
              <a:rPr lang="en-US" altLang="ko-KR" sz="1000" smtClean="0">
                <a:latin typeface="Arial" charset="0"/>
                <a:ea typeface="굴림" charset="-127"/>
              </a:rPr>
              <a:t>’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의미로 반환값이 없음을 뜻합니다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앞서 나왔던 </a:t>
            </a:r>
            <a:r>
              <a:rPr lang="en-US" altLang="ko-KR" sz="1000" smtClean="0">
                <a:latin typeface="굴림" charset="-127"/>
                <a:ea typeface="굴림" charset="-127"/>
              </a:rPr>
              <a:t>Tv</a:t>
            </a:r>
            <a:r>
              <a:rPr lang="ko-KR" altLang="en-US" sz="1000" smtClean="0">
                <a:latin typeface="굴림" charset="-127"/>
                <a:ea typeface="굴림" charset="-127"/>
              </a:rPr>
              <a:t>클래스의 </a:t>
            </a:r>
            <a:r>
              <a:rPr lang="en-US" altLang="ko-KR" sz="1000" smtClean="0">
                <a:latin typeface="굴림" charset="-127"/>
                <a:ea typeface="굴림" charset="-127"/>
              </a:rPr>
              <a:t>power</a:t>
            </a:r>
            <a:r>
              <a:rPr lang="ko-KR" altLang="en-US" sz="1000" smtClean="0">
                <a:latin typeface="굴림" charset="-127"/>
                <a:ea typeface="굴림" charset="-127"/>
              </a:rPr>
              <a:t>메서드를 옮겨온 것인데요</a:t>
            </a:r>
            <a:r>
              <a:rPr lang="en-US" altLang="ko-KR" sz="1000" smtClean="0">
                <a:latin typeface="굴림" charset="-127"/>
                <a:ea typeface="굴림" charset="-127"/>
              </a:rPr>
              <a:t>. </a:t>
            </a:r>
            <a:r>
              <a:rPr lang="ko-KR" altLang="en-US" sz="1000" smtClean="0">
                <a:latin typeface="굴림" charset="-127"/>
                <a:ea typeface="굴림" charset="-127"/>
              </a:rPr>
              <a:t>이 메서드는 입력값도 없고 반환값도 없습니다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1000" smtClean="0">
                <a:latin typeface="굴림" charset="-127"/>
                <a:ea typeface="굴림" charset="-127"/>
              </a:rPr>
              <a:t>메서드 내에 사용된 변수 </a:t>
            </a:r>
            <a:r>
              <a:rPr lang="en-US" altLang="ko-KR" sz="1000" smtClean="0">
                <a:latin typeface="굴림" charset="-127"/>
                <a:ea typeface="굴림" charset="-127"/>
              </a:rPr>
              <a:t>power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</a:t>
            </a:r>
            <a:r>
              <a:rPr lang="en-US" altLang="ko-KR" sz="1000" smtClean="0">
                <a:latin typeface="굴림" charset="-127"/>
                <a:ea typeface="굴림" charset="-127"/>
              </a:rPr>
              <a:t>Tv</a:t>
            </a:r>
            <a:r>
              <a:rPr lang="ko-KR" altLang="en-US" sz="1000" smtClean="0">
                <a:latin typeface="굴림" charset="-127"/>
                <a:ea typeface="굴림" charset="-127"/>
              </a:rPr>
              <a:t>클래스의 인스턴스 변수입니다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10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C57F09A0-F879-4DC7-B221-7D01E483DEEE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A7D0CE2-D3E4-46CE-8D6C-0CE7687BE89F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메서드가 정상적으로 종료되는 경우는 두가지 경우가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메서드의 문장들을 수행하고 더이상 수행할 코드가 없을 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수행중에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문을 만났을 때입니다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r</a:t>
            </a:r>
            <a:r>
              <a:rPr lang="en-US" altLang="ko-KR" smtClean="0">
                <a:latin typeface="굴림" charset="-127"/>
                <a:ea typeface="굴림" charset="-127"/>
              </a:rPr>
              <a:t>eturn</a:t>
            </a:r>
            <a:r>
              <a:rPr lang="ko-KR" altLang="en-US" smtClean="0">
                <a:latin typeface="굴림" charset="-127"/>
                <a:ea typeface="굴림" charset="-127"/>
              </a:rPr>
              <a:t>문은 메서드 내에서만 사용할 수 있는 문장으로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현재 실행중인 메서드를 종료하고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호출한 곳으로 되돌아갑니다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반환값이 없는 메서드는 그냥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문만 써주면되고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반환값이 있을 때는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 뒤에 반환값을 같이 써주어야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때 반환값은 메서드에 정의된 반환 타입하고 일치하거나 자동형변환이 가능한 것이어야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</a:t>
            </a:r>
            <a:r>
              <a:rPr lang="en-US" altLang="ko-KR" smtClean="0">
                <a:latin typeface="굴림" charset="-127"/>
                <a:ea typeface="굴림" charset="-127"/>
              </a:rPr>
              <a:t>add</a:t>
            </a:r>
            <a:r>
              <a:rPr lang="ko-KR" altLang="en-US" smtClean="0">
                <a:latin typeface="굴림" charset="-127"/>
                <a:ea typeface="굴림" charset="-127"/>
              </a:rPr>
              <a:t>메서드의 경우 리턴타입이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니까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반환값의 타입이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이거나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로 자동형변환이 가능한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byte, short, char</a:t>
            </a:r>
            <a:r>
              <a:rPr lang="ko-KR" altLang="en-US" smtClean="0">
                <a:latin typeface="굴림" charset="-127"/>
                <a:ea typeface="굴림" charset="-127"/>
              </a:rPr>
              <a:t>이어야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3918CE3D-5169-48B1-8CEB-7011A3652CA7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99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397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AE010F9-0CAD-4452-A701-5B434D159FB8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99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39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문을 사용할 때 주의해야할 점은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반환값이 있는 메서드는 반드시 모든 경우에 결과값을 반환하도록 해야한다는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이처럼 </a:t>
            </a:r>
            <a:r>
              <a:rPr lang="en-US" altLang="ko-KR" smtClean="0">
                <a:latin typeface="굴림" charset="-127"/>
                <a:ea typeface="굴림" charset="-127"/>
              </a:rPr>
              <a:t>if</a:t>
            </a:r>
            <a:r>
              <a:rPr lang="ko-KR" altLang="en-US" smtClean="0">
                <a:latin typeface="굴림" charset="-127"/>
                <a:ea typeface="굴림" charset="-127"/>
              </a:rPr>
              <a:t>문을 사용하는 경우에 실수하기 쉬운데요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왼쪽의 메서드에서는 조건식의 결과가 </a:t>
            </a:r>
            <a:r>
              <a:rPr lang="en-US" altLang="ko-KR" smtClean="0">
                <a:latin typeface="굴림" charset="-127"/>
                <a:ea typeface="굴림" charset="-127"/>
              </a:rPr>
              <a:t>true</a:t>
            </a:r>
            <a:r>
              <a:rPr lang="ko-KR" altLang="en-US" smtClean="0">
                <a:latin typeface="굴림" charset="-127"/>
                <a:ea typeface="굴림" charset="-127"/>
              </a:rPr>
              <a:t>인 경우에는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바르게 결과값을 반환하지만</a:t>
            </a:r>
            <a:r>
              <a:rPr lang="en-US" altLang="ko-KR" smtClean="0">
                <a:latin typeface="굴림" charset="-127"/>
                <a:ea typeface="굴림" charset="-127"/>
              </a:rPr>
              <a:t>... false</a:t>
            </a:r>
            <a:r>
              <a:rPr lang="ko-KR" altLang="en-US" smtClean="0">
                <a:latin typeface="굴림" charset="-127"/>
                <a:ea typeface="굴림" charset="-127"/>
              </a:rPr>
              <a:t>인 경우에는 결과값을 반환하지 않기 때문에 컴파일시에 에러가 발생합니다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오른쪽과 같이 </a:t>
            </a:r>
            <a:r>
              <a:rPr lang="en-US" altLang="ko-KR" smtClean="0">
                <a:latin typeface="굴림" charset="-127"/>
                <a:ea typeface="굴림" charset="-127"/>
              </a:rPr>
              <a:t>if</a:t>
            </a:r>
            <a:r>
              <a:rPr lang="ko-KR" altLang="en-US" smtClean="0">
                <a:latin typeface="굴림" charset="-127"/>
                <a:ea typeface="굴림" charset="-127"/>
              </a:rPr>
              <a:t>문의 조건식의 결과에 상관없이 결과값을 반환하도록 변경해야합니다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하나의 메서드 내에서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문의 개수는 최소화 하는 것이 좋습니다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왼쪽 코드와 같이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문을 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개 쓰는 것 보다는 실행결과를 하나의 변수에 저장해놨다가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마지막에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문을 이용해서 결과값을 반환하도록 하는 것이 더 좋은 코드입니다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181A9B3A-E609-4707-9385-5916E3A7CF5E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49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F234BA3-CA0A-46EB-988A-237E302D14E0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49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ko-KR" smtClean="0">
                <a:latin typeface="굴림" charset="-127"/>
                <a:ea typeface="굴림" charset="-127"/>
              </a:rPr>
              <a:t>지금까지 메서드를 정의하고 작성하는 방법에 대해서 알아봤는데요.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이번엔 만들어 놓은 메서드를 호출하는 방법에 대해서 알아보겠습니다.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메서드를 호출하려면... 참조변수.메서드이름을 적고 괄호 안에 입력값을 넣어주기만 하면 됩니다.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그리고 입력값은 메서드의 선언부에 선언된 변수의 타입과 일치하거나 자동형변환이 가능한 값이어야 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예를 들어서 왼쪽과 같이 add메서드가 정의되어 있을 때 이 메서드를 호출하기 위해서는...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먼저 add메서드가 정의되어 있는 MyMath클래스의 인스턴스를 생성한 다음에...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참조변수를 통해 add메서드를 호출하면 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add메서드는 입력값으로 long타입의 변수 두 개... a, b를 선언했으므로...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호출할 때는 두 개의 long타입의 값을 제공해야합니다.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호출할 때 제공된 값은 메서드의 매개변수 a, b에 복사되고...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 값들을 이용해서 작업을 합니다. 작업이 끝나면 결과값인 result가 메서드를 호출한 곳으로 반환되어...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변수 long에 저장됩니다.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이처럼 결과값이 있는 메서드를 호출하는 경우에는... 메서드를 호출한 결과를 저장할 변수가 필요합니다.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그냥 메서드만 호출해서는 아무런 결과도 얻을 수 없습니다.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결과값을 저장할 변수 value 역시 add메서드의 리턴타입인 long으로 선언했다는 점 확인하시기 바랍니다.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여기서 add메서드를 호출할 때 입력값으로 1L과 2L을 지정했으니까... 1L과 2L이 각각 변수 a와 b에 저장되고요.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변수 result에는 3L이 저장됩니다. 그 다음에 return문에 의해서 result에 저장된 값 3L이 호출한 곳으로 반환되어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변수 value에 add메서드의 호출결과인 3L이 저장됩니다.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만일 대입연산자를 이용해서 변수 value에 저장하도록 하지 않는다고 해도 에러가 발생하지는 않습니다.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그냥 메서드 호출만 하고 아무런 결과도 얻지 못할 뿐입니다.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앞서 설명드린것과 같이.... 클래스 메서드의 경우에... 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이처럼 참조변수를 이용해서도 호출이 가능하지만...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참조변수 대신 클래스이름 사용해서 호출하는 것이 좋습니다.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7673814E-DD21-43B4-B2CB-EBA5992936AD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60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704CFC-AE05-467F-B085-0415527ABCB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ko-KR" smtClean="0">
                <a:latin typeface="굴림" charset="-127"/>
                <a:ea typeface="굴림" charset="-127"/>
              </a:rPr>
              <a:t>이번엔 JVM의 메모리구조에 대해서 간단히 설명하겠습니다.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실제로는 이 그림보다 좀더 복잡한 형태로 되어 있는데요...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여러분들이 자바를 이해하는데 필요한 최소한의 내용으로 구성하기 위해 단순화 하였습니다.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이해를 돕기위해서 메모리구조에 대해서 간단히 배우는 것이지...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메모리구조를 배우기 위해서 설명하는 것이 아니라는 점 다시 한번 명심하시기 바랍니다.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여기서 메모리구조에 대해 궁금한 것들이 더 있더라도 일단 진도에 필요한 만큼만...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이책에서 설명하는 만큼만 알고 넘어가시기 바랍니다.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메서드영역은 클래스정보가 저장되는 곳입니다.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프로그램이 실행되는 과정에서 필요한 클래스의 클래스파일을 찾아서 이곳에 읽어옵니다.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 때, 메모리에 로딩될때... 클래스에 정의된 클래스변수가 자동생성됩니다.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호출스택은 메서드의 작업공간입니다. 메서드가 호출되면... 이 곳에 작업에 필요한 메모리를 얻어서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수행하게 됩니다. 메서드가 종료되면.... 사용하던 메모리를 자동적으로 반환합니다.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메서드에 선언된 지역변수들은 이 곳에 만들어집니다.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힙은... 인스턴스가 생성되는 공간입니다. new연산자에 의해서 상성되는 배열과 객체는 모두 여기에 생성됩니다.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그래서 인스턴스변수는 여기에 생성되겠죠.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JVM은 이렇게 크게 3개의 영역으로 나누어져 있다는 것과 변수의 종류에 따라 생성되는 영역이 다르다는 것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정도만 확인하시면 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여기서 제일 중요한 것은 호출스택인데요. 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호출스택에 대해서 잘 모르면 나중에 배울 예외처리를 완전히 이해하기 어렵습니다.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그래서 호출스택에 대해서만 좀 더 자세히 알아보도록 하겠습니다.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B308C3-6BEC-4657-BBFD-2F7FE70675D2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7673814E-DD21-43B4-B2CB-EBA5992936AD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60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704CFC-AE05-467F-B085-0415527ABCB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ko-KR" smtClean="0">
                <a:latin typeface="굴림" charset="-127"/>
                <a:ea typeface="굴림" charset="-127"/>
              </a:rPr>
              <a:t>이번엔 JVM의 메모리구조에 대해서 간단히 설명하겠습니다.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실제로는 이 그림보다 좀더 복잡한 형태로 되어 있는데요...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여러분들이 자바를 이해하는데 필요한 최소한의 내용으로 구성하기 위해 단순화 하였습니다.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이해를 돕기위해서 메모리구조에 대해서 간단히 배우는 것이지...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메모리구조를 배우기 위해서 설명하는 것이 아니라는 점 다시 한번 명심하시기 바랍니다.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여기서 메모리구조에 대해 궁금한 것들이 더 있더라도 일단 진도에 필요한 만큼만...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이책에서 설명하는 만큼만 알고 넘어가시기 바랍니다.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메서드영역은 클래스정보가 저장되는 곳입니다.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프로그램이 실행되는 과정에서 필요한 클래스의 클래스파일을 찾아서 이곳에 읽어옵니다.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 때, 메모리에 로딩될때... 클래스에 정의된 클래스변수가 자동생성됩니다.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호출스택은 메서드의 작업공간입니다. 메서드가 호출되면... 이 곳에 작업에 필요한 메모리를 얻어서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수행하게 됩니다. 메서드가 종료되면.... 사용하던 메모리를 자동적으로 반환합니다.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메서드에 선언된 지역변수들은 이 곳에 만들어집니다.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힙은... 인스턴스가 생성되는 공간입니다. new연산자에 의해서 상성되는 배열과 객체는 모두 여기에 생성됩니다.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그래서 인스턴스변수는 여기에 생성되겠죠.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JVM은 이렇게 크게 3개의 영역으로 나누어져 있다는 것과 변수의 종류에 따라 생성되는 영역이 다르다는 것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정도만 확인하시면 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여기서 제일 중요한 것은 호출스택인데요. 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호출스택에 대해서 잘 모르면 나중에 배울 예외처리를 완전히 이해하기 어렵습니다.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그래서 호출스택에 대해서만 좀 더 자세히 알아보도록 하겠습니다.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030A6D1B-F0A4-42D4-8297-86540B80ABC4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7BC5416-37EA-4784-9E8A-D8D9A6B91D04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메서드가 호출되면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메서드영역의 클래스정보를 읽어서 메서드의 내용을 분석해서</a:t>
            </a: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이 메서드가 작업하는데 필요한 메모리의 양을 계산하여 그만큼의 공간을 스택에 할당받습니다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이 메모리공간은 메서드가 작업을 마치고 나면 자동적으로 스택에서 제거됩니다</a:t>
            </a:r>
          </a:p>
          <a:p>
            <a:pPr>
              <a:lnSpc>
                <a:spcPct val="80000"/>
              </a:lnSpc>
            </a:pPr>
            <a:endParaRPr lang="ko-KR" altLang="en-US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예를 들어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메서드가 호출되면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처음엔 호출스택이 비어있다가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메서드가 포함된 클래스의 정보를 메서드 영역에서 읽어서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메서드가 수행되는데 필요한 메모리를 계산해서 그 만큼의 공간이 스택에 마련됩니다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ko-KR" altLang="en-US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호출스택은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스택이라는 자료구조의 형태로 되어 있기 때문에 붙여진 이름입니다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스택이라는 자료구조의 특징은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데이터를 꺼낼때 제일 마지막에 넣은 데이터를 제일 먼저 꺼내게 된다는 것입니다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택시기사님들이 가지고 다니시는 동전통과 같은 구조인데요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넣는 순서대로 동전이 차곡차곡 쌓이다가 꺼낼때는 맨마지막에 넣은 동전이 제일 먼저 나오지 않습니까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호출스택 역시 제일 먼저 호출된 메서드가 제일 바닥에 깔리고 제일 나중에 호출된 메서드가 제일 위에 올라옵니다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처음에는 스택이 비어있다가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자바프로그램은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메서드를 호출함으로써 시작되니까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main 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메서드가 스택에 저장되고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메서드가 </a:t>
            </a: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라는 메서드를 호출하면 맨 오른쪽과 같은 그림이 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이때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메서드는 대기상태가 되고 </a:t>
            </a: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메서드가 실행됩니다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가 수행을 마치고 나면 스택에서 제거되고 </a:t>
            </a: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를 호출한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메서드로 다시 돌아가서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를 호출한 다음 문장부터 수행을 계속 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여기서 알수 있듯이 호출스택의 제일 위에 있는 메서드가 현재 실행중인 메서드입니다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나머지 메서드는 모두 대기상태이고요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호출스택에서 서로 위아래로 붙어 있는 메서드는 서로 호출하고 호출된 메서드입니다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만일 호출스택이 맨 오른쪽 그림과 같이 되어 있다면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현재 실행중인 메서드는 </a:t>
            </a: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이고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z="900" smtClean="0">
                <a:latin typeface="굴림" charset="-127"/>
                <a:ea typeface="굴림" charset="-127"/>
              </a:rPr>
              <a:t>를 호출한 것은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>
              <a:lnSpc>
                <a:spcPct val="8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9EA86CFD-8A54-4DD4-8445-A7D29368034C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806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0A1E71D-DF84-4F81-BC55-7871BBF37824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8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예제를 통해서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호출스택의 변화를 자세히 살펴보도록 하겠습니다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CallStackTest</a:t>
            </a:r>
            <a:r>
              <a:rPr lang="ko-KR" altLang="en-US" smtClean="0">
                <a:latin typeface="굴림" charset="-127"/>
                <a:ea typeface="굴림" charset="-127"/>
              </a:rPr>
              <a:t>라는 예제를 실행시키면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처음에는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번과 같이 호출스택이 비어있다가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CallStackTest</a:t>
            </a:r>
            <a:r>
              <a:rPr lang="ko-KR" altLang="en-US" smtClean="0">
                <a:latin typeface="굴림" charset="-127"/>
                <a:ea typeface="굴림" charset="-127"/>
              </a:rPr>
              <a:t>클래스의 </a:t>
            </a:r>
            <a:r>
              <a:rPr lang="en-US" altLang="ko-KR" smtClean="0">
                <a:latin typeface="굴림" charset="-127"/>
                <a:ea typeface="굴림" charset="-127"/>
              </a:rPr>
              <a:t>main</a:t>
            </a:r>
            <a:r>
              <a:rPr lang="ko-KR" altLang="en-US" smtClean="0">
                <a:latin typeface="굴림" charset="-127"/>
                <a:ea typeface="굴림" charset="-127"/>
              </a:rPr>
              <a:t>메서드가 </a:t>
            </a:r>
            <a:r>
              <a:rPr lang="en-US" altLang="ko-KR" smtClean="0">
                <a:latin typeface="굴림" charset="-127"/>
                <a:ea typeface="굴림" charset="-127"/>
              </a:rPr>
              <a:t>java.exe</a:t>
            </a:r>
            <a:r>
              <a:rPr lang="ko-KR" altLang="en-US" smtClean="0">
                <a:latin typeface="굴림" charset="-127"/>
                <a:ea typeface="굴림" charset="-127"/>
              </a:rPr>
              <a:t>에 의해서 자동적으로 호출되면서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프로그램이 시작됩니다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그림에서 회색으로 칠해진 메서드가 현재 실행중인 메서드입니다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항상 호출스택의 맨위에 있는 메서드 하나만 실행중이라는 것을 확인하세요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나머지 메서드들은 대기상태에 있게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main</a:t>
            </a:r>
            <a:r>
              <a:rPr lang="ko-KR" altLang="en-US" smtClean="0">
                <a:latin typeface="굴림" charset="-127"/>
                <a:ea typeface="굴림" charset="-127"/>
              </a:rPr>
              <a:t>메서드가 </a:t>
            </a:r>
            <a:r>
              <a:rPr lang="en-US" altLang="ko-KR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mtClean="0">
                <a:latin typeface="굴림" charset="-127"/>
                <a:ea typeface="굴림" charset="-127"/>
              </a:rPr>
              <a:t>를 호출합니다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그러면 호출스택에는 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mtClean="0">
                <a:latin typeface="굴림" charset="-127"/>
                <a:ea typeface="굴림" charset="-127"/>
              </a:rPr>
              <a:t>가 수행될 메모리공간이 마련되고 </a:t>
            </a:r>
            <a:r>
              <a:rPr lang="en-US" altLang="ko-KR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mtClean="0">
                <a:latin typeface="굴림" charset="-127"/>
                <a:ea typeface="굴림" charset="-127"/>
              </a:rPr>
              <a:t>가 수행되기 시작합니다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main</a:t>
            </a:r>
            <a:r>
              <a:rPr lang="ko-KR" altLang="en-US" smtClean="0">
                <a:latin typeface="굴림" charset="-127"/>
                <a:ea typeface="굴림" charset="-127"/>
              </a:rPr>
              <a:t>메서드는 아직 작업이 완료되지 않았으므로 호출스택에 대기상태로 남아있게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mtClean="0">
                <a:latin typeface="굴림" charset="-127"/>
                <a:ea typeface="굴림" charset="-127"/>
              </a:rPr>
              <a:t>에서는 또 </a:t>
            </a:r>
            <a:r>
              <a:rPr lang="en-US" altLang="ko-KR" smtClean="0">
                <a:latin typeface="굴림" charset="-127"/>
                <a:ea typeface="굴림" charset="-127"/>
              </a:rPr>
              <a:t>secondMethod</a:t>
            </a:r>
            <a:r>
              <a:rPr lang="ko-KR" altLang="en-US" smtClean="0">
                <a:latin typeface="굴림" charset="-127"/>
                <a:ea typeface="굴림" charset="-127"/>
              </a:rPr>
              <a:t>를 호출합니다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secondMethod</a:t>
            </a:r>
            <a:r>
              <a:rPr lang="ko-KR" altLang="en-US" smtClean="0">
                <a:latin typeface="굴림" charset="-127"/>
                <a:ea typeface="굴림" charset="-127"/>
              </a:rPr>
              <a:t>는 </a:t>
            </a:r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메서드를 호출하고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메서드는 </a:t>
            </a:r>
            <a:r>
              <a:rPr lang="en-US" altLang="ko-KR" smtClean="0">
                <a:latin typeface="굴림" charset="-127"/>
                <a:ea typeface="굴림" charset="-127"/>
              </a:rPr>
              <a:t>secondMethod()</a:t>
            </a:r>
            <a:r>
              <a:rPr lang="ko-KR" altLang="en-US" smtClean="0">
                <a:latin typeface="굴림" charset="-127"/>
                <a:ea typeface="굴림" charset="-127"/>
              </a:rPr>
              <a:t>라는 글자를 화면에 출력합니다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이 글자를 출력하고 종료되면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호출스택에서 제거되고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을 호출한 </a:t>
            </a:r>
            <a:r>
              <a:rPr lang="en-US" altLang="ko-KR" smtClean="0">
                <a:latin typeface="굴림" charset="-127"/>
                <a:ea typeface="굴림" charset="-127"/>
              </a:rPr>
              <a:t>secondMethod()</a:t>
            </a:r>
            <a:r>
              <a:rPr lang="ko-KR" altLang="en-US" smtClean="0">
                <a:latin typeface="굴림" charset="-127"/>
                <a:ea typeface="굴림" charset="-127"/>
              </a:rPr>
              <a:t>로 돌아갑니다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secondMethod</a:t>
            </a:r>
            <a:r>
              <a:rPr lang="ko-KR" altLang="en-US" smtClean="0">
                <a:latin typeface="굴림" charset="-127"/>
                <a:ea typeface="굴림" charset="-127"/>
              </a:rPr>
              <a:t>에 더이상 수행할 문장이 없으므로 종료되고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자신을 호출한 </a:t>
            </a:r>
            <a:r>
              <a:rPr lang="en-US" altLang="ko-KR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mtClean="0">
                <a:latin typeface="굴림" charset="-127"/>
                <a:ea typeface="굴림" charset="-127"/>
              </a:rPr>
              <a:t>로 돌아갑니다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firstMethod</a:t>
            </a:r>
            <a:r>
              <a:rPr lang="ko-KR" altLang="en-US" smtClean="0">
                <a:latin typeface="굴림" charset="-127"/>
                <a:ea typeface="굴림" charset="-127"/>
              </a:rPr>
              <a:t>와 </a:t>
            </a:r>
            <a:r>
              <a:rPr lang="en-US" altLang="ko-KR" smtClean="0">
                <a:latin typeface="굴림" charset="-127"/>
                <a:ea typeface="굴림" charset="-127"/>
              </a:rPr>
              <a:t>main</a:t>
            </a:r>
            <a:r>
              <a:rPr lang="ko-KR" altLang="en-US" smtClean="0">
                <a:latin typeface="굴림" charset="-127"/>
                <a:ea typeface="굴림" charset="-127"/>
              </a:rPr>
              <a:t>메서드도 더이상 수행할 문장이 없으므로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차례로 호출스택에서 제거되고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호출스택은 완전히 비워지고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프로그램은 종료됩니다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AFC98974-7DF4-4A87-972D-1C2A670F5079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909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24C74BC-A717-4EB7-819D-58C3061C84CD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890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ko-KR" smtClean="0">
                <a:latin typeface="굴림" charset="-127"/>
                <a:ea typeface="굴림" charset="-127"/>
              </a:rPr>
              <a:t>메서드를 호출할 때 입력하는 값은 </a:t>
            </a:r>
            <a:r>
              <a:rPr lang="ko-KR" altLang="en-US" smtClean="0">
                <a:latin typeface="굴림" charset="-127"/>
                <a:ea typeface="굴림" charset="-127"/>
              </a:rPr>
              <a:t>메</a:t>
            </a:r>
            <a:r>
              <a:rPr lang="ko-KR" altLang="ko-KR" smtClean="0">
                <a:latin typeface="굴림" charset="-127"/>
                <a:ea typeface="굴림" charset="-127"/>
              </a:rPr>
              <a:t>서드에 정의된 매개변수로 복사됩니다.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매개변수의 타입이 기본형이라면 넘겨받은 값을 읽을 수는 있지만 그 값을 변경할 수는 없습니다.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그러나 매개변수의 타입이 참조형이라면... 값을 읽는 것 뿐</a:t>
            </a:r>
            <a:r>
              <a:rPr lang="ko-KR" altLang="en-US" smtClean="0">
                <a:latin typeface="굴림" charset="-127"/>
                <a:ea typeface="굴림" charset="-127"/>
              </a:rPr>
              <a:t> </a:t>
            </a:r>
            <a:r>
              <a:rPr lang="ko-KR" altLang="ko-KR" smtClean="0">
                <a:latin typeface="굴림" charset="-127"/>
                <a:ea typeface="굴림" charset="-127"/>
              </a:rPr>
              <a:t>만아니라 변경도 할 수 있습니다.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기본형타입의 변수는 단순히 저장된 값을 복사하는 것이기 때문에 그 값이 어디서 온 것인지 알 수 없지만...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참조형타입의 변수는 값이 저장되어 있는 곳의 주소값을 복사하는 것이기 때문에...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값이 저장된 위치를 알 수 있기 때문입니다.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값이 어디에 저장되어 있는지 알게 되니까... 값을 읽어올 수도 변경할 수도 있는 것입니다.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동생한테 몇시냐고 물어보면... 시간을 알 수는 있지만... 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시계가 어디에 있는지 모르기 때문에 시간을 변경할 수는 없습니다.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en-US" smtClean="0">
                <a:latin typeface="굴림" charset="-127"/>
                <a:ea typeface="굴림" charset="-127"/>
              </a:rPr>
              <a:t>그러나 </a:t>
            </a:r>
            <a:r>
              <a:rPr lang="ko-KR" altLang="ko-KR" smtClean="0">
                <a:latin typeface="굴림" charset="-127"/>
                <a:ea typeface="굴림" charset="-127"/>
              </a:rPr>
              <a:t>동생한테 시계가 어디에 </a:t>
            </a:r>
            <a:r>
              <a:rPr lang="ko-KR" altLang="en-US" smtClean="0">
                <a:latin typeface="굴림" charset="-127"/>
                <a:ea typeface="굴림" charset="-127"/>
              </a:rPr>
              <a:t>있는지 알아내면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시계의 위치를 알 수 있기 때문에 시간을 알 수도 있고 변경할 수도 있는 것입니다.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메서드의 매개변수가 기본형인 경우와 참조형인 경우를 두 개의 예제로 만들었습니다.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그리고 그 예제의 실행과정을 플래시 동영상으로도 만들어 놓았습니다.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 두 예제를 잘 비교해서 그 차이를 잘 이해하시기 바랍니다.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먼저 기본형 매개변수 예제인 PrimitivieParam.exe를 가지고 설명하겠습니다.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B64624B-1656-4E74-85C8-37EADC1DC3EB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240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3BAD8D-B249-4542-A10B-03A5CFE6E570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2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ko-KR" smtClean="0">
                <a:latin typeface="굴림" charset="-127"/>
                <a:ea typeface="굴림" charset="-127"/>
              </a:rPr>
              <a:t>변수에 클래스변수와 인스턴스변수가 있는 것처럼... 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메서드에도 인스턴스메서드와 클래스메서드가 있습니다.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클래스 메서드는 메서드 앞에 static이 붙은 것인데요... 대표적인 것이 main메서드입니다.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클래스변수를 객체생성없이 바로 사용할 수 있는 것처럼...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클래스 메서드도 인스턴스생성없이.... 클래스이름. 메서드이름으로 호출할 수 있습니다.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반대로 인스턴스메서드는 인스턴스변수처럼... 인스턴스를 생성해야만 호출할 수 있고요.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앞서 클래스의 정의에서 배운 것과 같이... 메서드는 데이터, 즉 멤버변수를 가지고 작업을 하는 경우가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많기 습니다. 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그래서 인스턴스메서드는 인스턴스변수를 가지고 작업하는 메서드이고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클래스메서드는 클래스변수를 가지고 작업하는 메서드라고 이해하시면 쉽습니다.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그러나 실제로 대부분의 클래스 메서드는 클래스변수를 가지고 작업하는 경우보다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인스턴스변수를 사용하지 않는 경우가 더 많습니다.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결론적으로 메서드의 작업에 인스턴스변수를 사용하면 인스턴스메서드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사용하지 않으면 클래스메서드라고 알아두시면 되겠습니다.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여러분들이 메서드를 정의할 때 static을 붙여야 할지를 결정할 때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 내에서 인스턴스변수를 사용하는지 확인해서...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인스턴스변수를 사용하지 않을 때만... static을 붙이시면 되겠습니다.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인스턴스메서드를 호출하는 것도 결국 인스턴스변수를 간접적으로 사용하는 것이기 때문에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메서드 내에서 인스턴스메서드를 호출하는 것도 인스턴스 변수를 사용하는 것이라고 볼 수 있습니다.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인스턴스변수는 인스턴스를 생성해야만 존재하기 때문에...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언제라도 호출될 수 있는 static메서드가... 호출되었을 때 인스턴스 변수가 존재한다는 보장이 없어서...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static메서드가 인스턴스변수를 사용할 수 없는 것입니다.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많은 분들에게 static메서드가 뭐냐고 물으면, 인스턴스생성을 하지않고 직접 호출할수 있는 메서드이다.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라고 대답하시는데 이것은 완전한 답이 아닙니다.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어떤 분은 인스턴스메서드는 인스턴스마다 개별적으로 존재하는 것이고...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클래스메서드는 같은 클래스의 인스턴스들이 공통으로 사용하는 것이다...라고 하시는데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이것은 맞지 않는 얘깁니다... 메서드의 내용은 인스턴스마다 다르지 않습니다.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다만 입력받는 값이나 사용하는 인스턴스변수에 의해서 결과가 다를 뿐입니다.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r>
              <a:rPr lang="ko-KR" altLang="ko-KR" smtClean="0">
                <a:latin typeface="굴림" charset="-127"/>
                <a:ea typeface="굴림" charset="-127"/>
              </a:rPr>
              <a:t>다시 정리해서 말씀드리면... 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인스턴스변수나 인스턴스메서드와 관련된 작업을 하는 것이 인스턴스메서드이고,</a:t>
            </a:r>
          </a:p>
          <a:p>
            <a:r>
              <a:rPr lang="ko-KR" altLang="ko-KR" smtClean="0">
                <a:latin typeface="굴림" charset="-127"/>
                <a:ea typeface="굴림" charset="-127"/>
              </a:rPr>
              <a:t>그렇지 않은 것은... 클래스 메서드입니다.</a:t>
            </a: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endParaRPr lang="ko-KR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93819A97-5123-42D5-A1EE-C2985DFA7C96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342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31793F1-9F0A-46C3-8DBE-BA5FA0B0B2BD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3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M</a:t>
            </a:r>
            <a:r>
              <a:rPr lang="en-US" altLang="ko-KR" smtClean="0">
                <a:latin typeface="굴림" charset="-127"/>
                <a:ea typeface="굴림" charset="-127"/>
              </a:rPr>
              <a:t>yMath2</a:t>
            </a:r>
            <a:r>
              <a:rPr lang="ko-KR" altLang="en-US" smtClean="0">
                <a:latin typeface="굴림" charset="-127"/>
                <a:ea typeface="굴림" charset="-127"/>
              </a:rPr>
              <a:t>클래스에 두개의 </a:t>
            </a:r>
            <a:r>
              <a:rPr lang="en-US" altLang="ko-KR" smtClean="0">
                <a:latin typeface="굴림" charset="-127"/>
                <a:ea typeface="굴림" charset="-127"/>
              </a:rPr>
              <a:t>add</a:t>
            </a:r>
            <a:r>
              <a:rPr lang="ko-KR" altLang="en-US" smtClean="0">
                <a:latin typeface="굴림" charset="-127"/>
                <a:ea typeface="굴림" charset="-127"/>
              </a:rPr>
              <a:t>메서드가 있는데요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하나는 인스턴스메서드이고 하나는 클래스메서드입니다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인스턴스메서드는 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a</a:t>
            </a:r>
            <a:r>
              <a:rPr lang="ko-KR" altLang="en-US" smtClean="0">
                <a:latin typeface="굴림" charset="-127"/>
                <a:ea typeface="굴림" charset="-127"/>
              </a:rPr>
              <a:t>와 </a:t>
            </a:r>
            <a:r>
              <a:rPr lang="en-US" altLang="ko-KR" smtClean="0">
                <a:latin typeface="굴림" charset="-127"/>
                <a:ea typeface="굴림" charset="-127"/>
              </a:rPr>
              <a:t>b</a:t>
            </a:r>
            <a:r>
              <a:rPr lang="ko-KR" altLang="en-US" smtClean="0">
                <a:latin typeface="굴림" charset="-127"/>
                <a:ea typeface="굴림" charset="-127"/>
              </a:rPr>
              <a:t>를 더하는 작업을 하기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별도의 입력값이 필요하지 않습니다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그러나 클래스메서드는 인스턴스변수를 사용하는 대신 입력받은 두개의 값을 더해서 반환하는 일을합니다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메서드와는 달리 클래스메서드에서는 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a, b</a:t>
            </a:r>
            <a:r>
              <a:rPr lang="ko-KR" altLang="en-US" smtClean="0">
                <a:latin typeface="굴림" charset="-127"/>
                <a:ea typeface="굴림" charset="-127"/>
              </a:rPr>
              <a:t>를 사용하지 않았기에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static</a:t>
            </a:r>
            <a:r>
              <a:rPr lang="ko-KR" altLang="en-US" smtClean="0">
                <a:latin typeface="굴림" charset="-127"/>
                <a:ea typeface="굴림" charset="-127"/>
              </a:rPr>
              <a:t>을 붙일 수 있었습니다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이제 </a:t>
            </a:r>
            <a:r>
              <a:rPr lang="en-US" altLang="ko-KR" smtClean="0">
                <a:latin typeface="굴림" charset="-127"/>
                <a:ea typeface="굴림" charset="-127"/>
              </a:rPr>
              <a:t>MyMathTest2</a:t>
            </a:r>
            <a:r>
              <a:rPr lang="ko-KR" altLang="en-US" smtClean="0">
                <a:latin typeface="굴림" charset="-127"/>
                <a:ea typeface="굴림" charset="-127"/>
              </a:rPr>
              <a:t>클래스에서 이 메서드들을 호출합니다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클래스메서드는 이처럼 인스턴스를 생성하지 않고도 바로 호출이 가능합니다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화면에 </a:t>
            </a:r>
            <a:r>
              <a:rPr lang="en-US" altLang="ko-KR" smtClean="0">
                <a:latin typeface="굴림" charset="-127"/>
                <a:ea typeface="굴림" charset="-127"/>
              </a:rPr>
              <a:t>100</a:t>
            </a:r>
            <a:r>
              <a:rPr lang="ko-KR" altLang="en-US" smtClean="0">
                <a:latin typeface="굴림" charset="-127"/>
                <a:ea typeface="굴림" charset="-127"/>
              </a:rPr>
              <a:t>과 </a:t>
            </a:r>
            <a:r>
              <a:rPr lang="en-US" altLang="ko-KR" smtClean="0">
                <a:latin typeface="굴림" charset="-127"/>
                <a:ea typeface="굴림" charset="-127"/>
              </a:rPr>
              <a:t>200</a:t>
            </a:r>
            <a:r>
              <a:rPr lang="ko-KR" altLang="en-US" smtClean="0">
                <a:latin typeface="굴림" charset="-127"/>
                <a:ea typeface="굴림" charset="-127"/>
              </a:rPr>
              <a:t>의 합인 </a:t>
            </a:r>
            <a:r>
              <a:rPr lang="en-US" altLang="ko-KR" smtClean="0">
                <a:latin typeface="굴림" charset="-127"/>
                <a:ea typeface="굴림" charset="-127"/>
              </a:rPr>
              <a:t>300</a:t>
            </a:r>
            <a:r>
              <a:rPr lang="ko-KR" altLang="en-US" smtClean="0">
                <a:latin typeface="굴림" charset="-127"/>
                <a:ea typeface="굴림" charset="-127"/>
              </a:rPr>
              <a:t>이 출력되겠죠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인스턴스메서드는 먼저 인스턴스를 생성하고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a</a:t>
            </a:r>
            <a:r>
              <a:rPr lang="ko-KR" altLang="en-US" smtClean="0">
                <a:latin typeface="굴림" charset="-127"/>
                <a:ea typeface="굴림" charset="-127"/>
              </a:rPr>
              <a:t>에는 </a:t>
            </a:r>
            <a:r>
              <a:rPr lang="en-US" altLang="ko-KR" smtClean="0">
                <a:latin typeface="굴림" charset="-127"/>
                <a:ea typeface="굴림" charset="-127"/>
              </a:rPr>
              <a:t>200</a:t>
            </a:r>
            <a:r>
              <a:rPr lang="ko-KR" altLang="en-US" smtClean="0">
                <a:latin typeface="굴림" charset="-127"/>
                <a:ea typeface="굴림" charset="-127"/>
              </a:rPr>
              <a:t>을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b</a:t>
            </a:r>
            <a:r>
              <a:rPr lang="ko-KR" altLang="en-US" smtClean="0">
                <a:latin typeface="굴림" charset="-127"/>
                <a:ea typeface="굴림" charset="-127"/>
              </a:rPr>
              <a:t>에는 </a:t>
            </a:r>
            <a:r>
              <a:rPr lang="en-US" altLang="ko-KR" smtClean="0">
                <a:latin typeface="굴림" charset="-127"/>
                <a:ea typeface="굴림" charset="-127"/>
              </a:rPr>
              <a:t>100</a:t>
            </a:r>
            <a:r>
              <a:rPr lang="ko-KR" altLang="en-US" smtClean="0">
                <a:latin typeface="굴림" charset="-127"/>
                <a:ea typeface="굴림" charset="-127"/>
              </a:rPr>
              <a:t>을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 지정해주고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인스턴스메서드를 호출합니다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메서드는 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a</a:t>
            </a:r>
            <a:r>
              <a:rPr lang="ko-KR" altLang="en-US" smtClean="0">
                <a:latin typeface="굴림" charset="-127"/>
                <a:ea typeface="굴림" charset="-127"/>
              </a:rPr>
              <a:t>와 </a:t>
            </a:r>
            <a:r>
              <a:rPr lang="en-US" altLang="ko-KR" smtClean="0">
                <a:latin typeface="굴림" charset="-127"/>
                <a:ea typeface="굴림" charset="-127"/>
              </a:rPr>
              <a:t>b</a:t>
            </a:r>
            <a:r>
              <a:rPr lang="ko-KR" altLang="en-US" smtClean="0">
                <a:latin typeface="굴림" charset="-127"/>
                <a:ea typeface="굴림" charset="-127"/>
              </a:rPr>
              <a:t>의 합을 결과로 돌려주므로</a:t>
            </a:r>
            <a:r>
              <a:rPr lang="en-US" altLang="ko-KR" smtClean="0">
                <a:latin typeface="굴림" charset="-127"/>
                <a:ea typeface="굴림" charset="-127"/>
              </a:rPr>
              <a:t>... add</a:t>
            </a:r>
            <a:r>
              <a:rPr lang="ko-KR" altLang="en-US" smtClean="0">
                <a:latin typeface="굴림" charset="-127"/>
                <a:ea typeface="굴림" charset="-127"/>
              </a:rPr>
              <a:t>메서드를 호출한 결과는 </a:t>
            </a:r>
            <a:r>
              <a:rPr lang="en-US" altLang="ko-KR" smtClean="0">
                <a:latin typeface="굴림" charset="-127"/>
                <a:ea typeface="굴림" charset="-127"/>
              </a:rPr>
              <a:t>300</a:t>
            </a:r>
            <a:r>
              <a:rPr lang="ko-KR" altLang="en-US" smtClean="0">
                <a:latin typeface="굴림" charset="-127"/>
                <a:ea typeface="굴림" charset="-127"/>
              </a:rPr>
              <a:t>이 되고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화면에는 </a:t>
            </a:r>
            <a:r>
              <a:rPr lang="en-US" altLang="ko-KR" smtClean="0">
                <a:latin typeface="굴림" charset="-127"/>
                <a:ea typeface="굴림" charset="-127"/>
              </a:rPr>
              <a:t>300</a:t>
            </a:r>
            <a:r>
              <a:rPr lang="ko-KR" altLang="en-US" smtClean="0">
                <a:latin typeface="굴림" charset="-127"/>
                <a:ea typeface="굴림" charset="-127"/>
              </a:rPr>
              <a:t>이 출력됩니다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예제를 통해서 클래스메서드와 인스턴스메서드의 사용방법과 차이를 잘이해하셔야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B8210B31-D121-463E-9780-2B7168F5982C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445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3B8D29B-4D9A-4F86-8633-1F8F7BCC9CBF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44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전에 클래스의 정의에서 배운 것 처럼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 </a:t>
            </a:r>
            <a:r>
              <a:rPr lang="ko-KR" altLang="en-US" sz="1000" smtClean="0">
                <a:latin typeface="굴림" charset="-127"/>
                <a:ea typeface="굴림" charset="-127"/>
              </a:rPr>
              <a:t>하나의 클래스에 정의된 멤버들은</a:t>
            </a: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서로 관련이 깊기 때문에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</a:t>
            </a:r>
            <a:r>
              <a:rPr lang="ko-KR" altLang="en-US" sz="1000" smtClean="0">
                <a:latin typeface="굴림" charset="-127"/>
                <a:ea typeface="굴림" charset="-127"/>
              </a:rPr>
              <a:t>클래스 내에서는 이름만으로도 접근</a:t>
            </a:r>
            <a:r>
              <a:rPr lang="en-US" altLang="ko-KR" sz="1000" smtClean="0">
                <a:latin typeface="굴림" charset="-127"/>
                <a:ea typeface="굴림" charset="-127"/>
              </a:rPr>
              <a:t>, </a:t>
            </a:r>
            <a:r>
              <a:rPr lang="ko-KR" altLang="en-US" sz="1000" smtClean="0">
                <a:latin typeface="굴림" charset="-127"/>
                <a:ea typeface="굴림" charset="-127"/>
              </a:rPr>
              <a:t>호출이 가능합니다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z="1000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그러나 </a:t>
            </a:r>
            <a:r>
              <a:rPr lang="en-US" altLang="ko-KR" sz="1000" smtClean="0">
                <a:latin typeface="굴림" charset="-127"/>
                <a:ea typeface="굴림" charset="-127"/>
              </a:rPr>
              <a:t>static</a:t>
            </a:r>
            <a:r>
              <a:rPr lang="ko-KR" altLang="en-US" sz="1000" smtClean="0">
                <a:latin typeface="굴림" charset="-127"/>
                <a:ea typeface="굴림" charset="-127"/>
              </a:rPr>
              <a:t>멤버들은 인스턴스멤버를 이름만으로 접근</a:t>
            </a:r>
            <a:r>
              <a:rPr lang="en-US" altLang="ko-KR" sz="1000" smtClean="0">
                <a:latin typeface="굴림" charset="-127"/>
                <a:ea typeface="굴림" charset="-127"/>
              </a:rPr>
              <a:t>, </a:t>
            </a:r>
            <a:r>
              <a:rPr lang="ko-KR" altLang="en-US" sz="1000" smtClean="0">
                <a:latin typeface="굴림" charset="-127"/>
                <a:ea typeface="굴림" charset="-127"/>
              </a:rPr>
              <a:t>호출이 불가능합니다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이처럼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 </a:t>
            </a:r>
            <a:r>
              <a:rPr lang="ko-KR" altLang="en-US" sz="1000" smtClean="0">
                <a:latin typeface="굴림" charset="-127"/>
                <a:ea typeface="굴림" charset="-127"/>
              </a:rPr>
              <a:t>클래스에 </a:t>
            </a:r>
            <a:r>
              <a:rPr lang="en-US" altLang="ko-KR" sz="1000" smtClean="0">
                <a:latin typeface="굴림" charset="-127"/>
                <a:ea typeface="굴림" charset="-127"/>
              </a:rPr>
              <a:t>instanceMethod</a:t>
            </a:r>
            <a:r>
              <a:rPr lang="ko-KR" altLang="en-US" sz="1000" smtClean="0">
                <a:latin typeface="굴림" charset="-127"/>
                <a:ea typeface="굴림" charset="-127"/>
              </a:rPr>
              <a:t>라는 인스턴스메서드와 </a:t>
            </a:r>
            <a:r>
              <a:rPr lang="en-US" altLang="ko-KR" sz="1000" smtClean="0">
                <a:latin typeface="굴림" charset="-127"/>
                <a:ea typeface="굴림" charset="-127"/>
              </a:rPr>
              <a:t>staticMethod</a:t>
            </a:r>
            <a:r>
              <a:rPr lang="ko-KR" altLang="en-US" sz="1000" smtClean="0">
                <a:latin typeface="굴림" charset="-127"/>
                <a:ea typeface="굴림" charset="-127"/>
              </a:rPr>
              <a:t>라는 클래스메서드가 있을 때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또다른 인스턴스메서드인 </a:t>
            </a:r>
            <a:r>
              <a:rPr lang="en-US" altLang="ko-KR" sz="1000" smtClean="0">
                <a:latin typeface="굴림" charset="-127"/>
                <a:ea typeface="굴림" charset="-127"/>
              </a:rPr>
              <a:t>instanceMethod2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</a:t>
            </a: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메서드의 이름만으로 클래스메서드와 인스턴스메서드를 모두 호출하는 것이 가능합니다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그러나 또다른 클래스메서드인 </a:t>
            </a:r>
            <a:r>
              <a:rPr lang="en-US" altLang="ko-KR" sz="1000" smtClean="0">
                <a:latin typeface="굴림" charset="-127"/>
                <a:ea typeface="굴림" charset="-127"/>
              </a:rPr>
              <a:t>staticMethod2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클래스메서드인 </a:t>
            </a:r>
            <a:r>
              <a:rPr lang="en-US" altLang="ko-KR" sz="1000" smtClean="0">
                <a:latin typeface="굴림" charset="-127"/>
                <a:ea typeface="굴림" charset="-127"/>
              </a:rPr>
              <a:t>staticMethod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호출가능하지만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인스턴스메서드인 </a:t>
            </a:r>
            <a:r>
              <a:rPr lang="en-US" altLang="ko-KR" sz="1000" smtClean="0">
                <a:latin typeface="굴림" charset="-127"/>
                <a:ea typeface="굴림" charset="-127"/>
              </a:rPr>
              <a:t>instanceMethod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호출할 수 없습니다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그 이유는 앞서 얘기했던것처럼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 </a:t>
            </a:r>
            <a:r>
              <a:rPr lang="ko-KR" altLang="en-US" sz="1000" smtClean="0">
                <a:latin typeface="굴림" charset="-127"/>
                <a:ea typeface="굴림" charset="-127"/>
              </a:rPr>
              <a:t>클래스멤버들은 인스턴스를 생성하지 않고도 사용할 수 있기 때문에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인스턴스를 생성해야만 사용할 수 있는 인스턴스멤버들을 사용하지 못하게 되어 있기 때문입니다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z="1000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결론은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 </a:t>
            </a:r>
            <a:r>
              <a:rPr lang="ko-KR" altLang="en-US" sz="1000" smtClean="0">
                <a:latin typeface="굴림" charset="-127"/>
                <a:ea typeface="굴림" charset="-127"/>
              </a:rPr>
              <a:t>같은 클래스 내의 멤버들끼리는 서로 객체생성이나 참조변수 없이 참조할 수 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z="1000" smtClean="0">
                <a:latin typeface="굴림" charset="-127"/>
                <a:ea typeface="굴림" charset="-127"/>
              </a:rPr>
              <a:t>그러나 </a:t>
            </a:r>
            <a:r>
              <a:rPr lang="en-US" altLang="ko-KR" sz="1000" smtClean="0">
                <a:latin typeface="굴림" charset="-127"/>
                <a:ea typeface="굴림" charset="-127"/>
              </a:rPr>
              <a:t>static</a:t>
            </a:r>
            <a:r>
              <a:rPr lang="ko-KR" altLang="en-US" sz="1000" smtClean="0">
                <a:latin typeface="굴림" charset="-127"/>
                <a:ea typeface="굴림" charset="-127"/>
              </a:rPr>
              <a:t>멤버들은 인스턴스멤버들을 참조할 수 없다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...</a:t>
            </a:r>
            <a:r>
              <a:rPr lang="ko-KR" altLang="en-US" sz="1000" smtClean="0">
                <a:latin typeface="굴림" charset="-127"/>
                <a:ea typeface="굴림" charset="-127"/>
              </a:rPr>
              <a:t>는 것입니다</a:t>
            </a:r>
            <a:r>
              <a:rPr lang="en-US" altLang="ko-KR" sz="1000" smtClean="0">
                <a:latin typeface="굴림" charset="-127"/>
                <a:ea typeface="굴림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B332FF76-F3A8-4F2A-9224-D83F71595044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109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547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C4C5438-CB2D-4DEF-87A5-1D705A59DCDC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109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좀전에는 메서드들 간의 호출에 대해서 알아봤고요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이번에는 메서드에서 멤버변수에 접근하는 것에 대해서 알아보겠습니다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iv</a:t>
            </a:r>
            <a:r>
              <a:rPr lang="ko-KR" altLang="en-US" smtClean="0">
                <a:latin typeface="굴림" charset="-127"/>
                <a:ea typeface="굴림" charset="-127"/>
              </a:rPr>
              <a:t>와 클래스변수 </a:t>
            </a:r>
            <a:r>
              <a:rPr lang="en-US" altLang="ko-KR" smtClean="0">
                <a:latin typeface="굴림" charset="-127"/>
                <a:ea typeface="굴림" charset="-127"/>
              </a:rPr>
              <a:t>cv</a:t>
            </a:r>
            <a:r>
              <a:rPr lang="ko-KR" altLang="en-US" smtClean="0">
                <a:latin typeface="굴림" charset="-127"/>
                <a:ea typeface="굴림" charset="-127"/>
              </a:rPr>
              <a:t>가 있을 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인스턴스메서드 </a:t>
            </a:r>
            <a:r>
              <a:rPr lang="en-US" altLang="ko-KR" smtClean="0">
                <a:latin typeface="굴림" charset="-127"/>
                <a:ea typeface="굴림" charset="-127"/>
              </a:rPr>
              <a:t>instanceMethod()</a:t>
            </a:r>
            <a:r>
              <a:rPr lang="ko-KR" altLang="en-US" smtClean="0">
                <a:latin typeface="굴림" charset="-127"/>
                <a:ea typeface="굴림" charset="-127"/>
              </a:rPr>
              <a:t>에서는 </a:t>
            </a:r>
            <a:r>
              <a:rPr lang="en-US" altLang="ko-KR" smtClean="0">
                <a:latin typeface="굴림" charset="-127"/>
                <a:ea typeface="굴림" charset="-127"/>
              </a:rPr>
              <a:t>iv</a:t>
            </a:r>
            <a:r>
              <a:rPr lang="ko-KR" altLang="en-US" smtClean="0">
                <a:latin typeface="굴림" charset="-127"/>
                <a:ea typeface="굴림" charset="-127"/>
              </a:rPr>
              <a:t>와 </a:t>
            </a:r>
            <a:r>
              <a:rPr lang="en-US" altLang="ko-KR" smtClean="0">
                <a:latin typeface="굴림" charset="-127"/>
                <a:ea typeface="굴림" charset="-127"/>
              </a:rPr>
              <a:t>cv</a:t>
            </a:r>
            <a:r>
              <a:rPr lang="ko-KR" altLang="en-US" smtClean="0">
                <a:latin typeface="굴림" charset="-127"/>
                <a:ea typeface="굴림" charset="-127"/>
              </a:rPr>
              <a:t>를 모두 사용할 수 있지만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클래스메서드인 </a:t>
            </a:r>
            <a:r>
              <a:rPr lang="en-US" altLang="ko-KR" smtClean="0">
                <a:latin typeface="굴림" charset="-127"/>
                <a:ea typeface="굴림" charset="-127"/>
              </a:rPr>
              <a:t>staticMethod()</a:t>
            </a:r>
            <a:r>
              <a:rPr lang="ko-KR" altLang="en-US" smtClean="0">
                <a:latin typeface="굴림" charset="-127"/>
                <a:ea typeface="굴림" charset="-127"/>
              </a:rPr>
              <a:t>는 인스턴스변수인 </a:t>
            </a:r>
            <a:r>
              <a:rPr lang="en-US" altLang="ko-KR" smtClean="0">
                <a:latin typeface="굴림" charset="-127"/>
                <a:ea typeface="굴림" charset="-127"/>
              </a:rPr>
              <a:t>iv</a:t>
            </a:r>
            <a:r>
              <a:rPr lang="ko-KR" altLang="en-US" smtClean="0">
                <a:latin typeface="굴림" charset="-127"/>
                <a:ea typeface="굴림" charset="-127"/>
              </a:rPr>
              <a:t>를 사용할 수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855BE177-968B-4394-BB5A-6DC0D6F9C4B0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110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752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0DDBAC4-D858-4E37-B1B1-FDE9D8F40732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75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 오버로딩은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하나의 클래스에 같은 이름의 메서드를 여러개 정의하는 것을 말합니다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오버로드의 사전적 정의는 과적하다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부담을 많이 지우다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라는 것이고요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보통은 하나의 메서드 이름에 하나의 메서드만을 정의하는데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하나의 이름으로 여러 메서드를 정의하기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과적하다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라는 이름이 붙었다고 이해하시면 되겠습니다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같은 클래스 내에서 메서드나 멤버변수들은 서로 구분되어야하기 때문에 서로 다른 이름을 가져야하는데요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메서드는 이름이 같아도 되도록 허용하였습니다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이 것이 바로 오버로딩이죠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그런데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오버로딩이 성립하기 위한 몇가지 조건이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오버로딩 되는 메서드들은 서로 이름이 같아야하고요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매개변수의 개수 또는 타입이 달라야합니다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메서드의 이름이 같으니까 매개변수를 가지고 어떤 메서드를 호출한 것인지 판단합니다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메서드의 이름과 매개변수가 같은데 리턴타입만 다른 경우는 오버로딩이 성립하지 않는다는거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주의하시기 바랍니다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73B0577E-F815-4E2A-AA7D-DF586223B068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111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54B7B0-8023-4F7A-A727-639806FAF0E3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오버로딩의 대표적인 예가 바로 </a:t>
            </a:r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메서드인데요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지금까지 아무거나 다 </a:t>
            </a:r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에 집어넣기만 하면 화면에 출력될 수 있었던 이유가 바로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이렇게 많은 수의 오버로딩된 메서드를 제공하기 때문인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println</a:t>
            </a:r>
            <a:r>
              <a:rPr lang="ko-KR" altLang="en-US" smtClean="0">
                <a:latin typeface="굴림" charset="-127"/>
                <a:ea typeface="굴림" charset="-127"/>
              </a:rPr>
              <a:t>을 호출할 때 어떤 값을 넘겨주는가에 따라서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</a:t>
            </a:r>
            <a:r>
              <a:rPr lang="en-US" altLang="ko-KR" smtClean="0">
                <a:latin typeface="굴림" charset="-127"/>
                <a:ea typeface="굴림" charset="-127"/>
              </a:rPr>
              <a:t>10</a:t>
            </a:r>
            <a:r>
              <a:rPr lang="ko-KR" altLang="en-US" smtClean="0">
                <a:latin typeface="굴림" charset="-127"/>
                <a:ea typeface="굴림" charset="-127"/>
              </a:rPr>
              <a:t>개의 메서드 중에서 하나가 호출되는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우리는 뭘 출력하던지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그냥 메서드이름만 알고 있으면 화면에 출력할 수 있었습니다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만일 자바가 오버로딩을 지원하지 않는다면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이 </a:t>
            </a:r>
            <a:r>
              <a:rPr lang="en-US" altLang="ko-KR" smtClean="0">
                <a:latin typeface="굴림" charset="-127"/>
                <a:ea typeface="굴림" charset="-127"/>
              </a:rPr>
              <a:t>10</a:t>
            </a:r>
            <a:r>
              <a:rPr lang="ko-KR" altLang="en-US" smtClean="0">
                <a:latin typeface="굴림" charset="-127"/>
                <a:ea typeface="굴림" charset="-127"/>
              </a:rPr>
              <a:t>개의 메서드는 모두 다른이름을 가져야만 했을 것이고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우리는 그 이름을 다 외워야했을 겁니다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외우기도 힘들거니와 실수할 확률도 높아지겠죠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다행히도 자바에서는 오버로딩을 지원함으로써 우리의 수고를 많이 덜어주게 되었습니다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5A718-6B7D-4E4F-8F0D-AE8A5C18943D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70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그렇다면 메모리를</a:t>
            </a:r>
            <a:r>
              <a:rPr lang="en-US" altLang="ko-KR"/>
              <a:t>(</a:t>
            </a:r>
            <a:r>
              <a:rPr lang="ko-KR" altLang="en-US"/>
              <a:t>크기와 형태를 정하였지만 사용자가 사용하기 위해서</a:t>
            </a:r>
            <a:r>
              <a:rPr lang="en-US" altLang="ko-KR"/>
              <a:t>) </a:t>
            </a:r>
            <a:r>
              <a:rPr lang="ko-KR" altLang="en-US"/>
              <a:t>어떻게 핸들 할 것인가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데이터 타입으로 메모리를 확보할 수 있으나 주소는 눈으로 확인할 수는 없다</a:t>
            </a:r>
            <a:r>
              <a:rPr lang="en-US" altLang="ko-KR"/>
              <a:t>. </a:t>
            </a:r>
          </a:p>
          <a:p>
            <a:r>
              <a:rPr lang="ko-KR" altLang="en-US"/>
              <a:t>이름만 존재할 뿐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int a; (</a:t>
            </a:r>
            <a:r>
              <a:rPr lang="ko-KR" altLang="en-US"/>
              <a:t>분명 메모리는 주소가 있는데 도대체 주소는 어디에 있는 것일까</a:t>
            </a:r>
            <a:r>
              <a:rPr lang="en-US" altLang="ko-KR"/>
              <a:t>?)</a:t>
            </a:r>
          </a:p>
          <a:p>
            <a:endParaRPr lang="en-US" altLang="ko-KR"/>
          </a:p>
          <a:p>
            <a:r>
              <a:rPr lang="ko-KR" altLang="en-US"/>
              <a:t>인간이 주소체계를 사용한다는 것은 너무 힘들기 때문에 주소에 이름을 붙여 둔 것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프로그래머가 프로그램 상에서 </a:t>
            </a:r>
            <a:r>
              <a:rPr lang="en-US" altLang="ko-KR"/>
              <a:t>a</a:t>
            </a:r>
            <a:r>
              <a:rPr lang="ko-KR" altLang="en-US"/>
              <a:t>를 사용하게 되면 </a:t>
            </a:r>
            <a:r>
              <a:rPr lang="en-US" altLang="ko-KR"/>
              <a:t>a</a:t>
            </a:r>
            <a:r>
              <a:rPr lang="ko-KR" altLang="en-US"/>
              <a:t>는 내부의 심볼테이블에서 </a:t>
            </a:r>
            <a:r>
              <a:rPr lang="en-US" altLang="ko-KR"/>
              <a:t>a</a:t>
            </a:r>
            <a:r>
              <a:rPr lang="ko-KR" altLang="en-US"/>
              <a:t>와 연결된 주소를 찾아가게 된다</a:t>
            </a:r>
            <a:r>
              <a:rPr lang="en-US" altLang="ko-KR"/>
              <a:t>.</a:t>
            </a:r>
          </a:p>
          <a:p>
            <a:r>
              <a:rPr lang="ko-KR" altLang="en-US"/>
              <a:t>프로그램 실행 시에 </a:t>
            </a:r>
            <a:r>
              <a:rPr lang="en-US" altLang="ko-KR"/>
              <a:t>a</a:t>
            </a:r>
            <a:r>
              <a:rPr lang="ko-KR" altLang="en-US"/>
              <a:t>라는 이름이 실제 주소를 찾아가기 위해서는 반드시 심볼 테이블을 참조해야만 해당 주소를 찾아갈 수 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E1A7743A-4403-4B63-A5E1-7928EA25C145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112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957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78AFB54-242D-44E4-A629-8994CC9D76AF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095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몇가지 예를 통해서 오버로딩에 대해서 자세히 알아보겠습니다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보기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을 보면 </a:t>
            </a:r>
            <a:r>
              <a:rPr lang="en-US" altLang="ko-KR" smtClean="0">
                <a:latin typeface="굴림" charset="-127"/>
                <a:ea typeface="굴림" charset="-127"/>
              </a:rPr>
              <a:t>add</a:t>
            </a:r>
            <a:r>
              <a:rPr lang="ko-KR" altLang="en-US" smtClean="0">
                <a:latin typeface="굴림" charset="-127"/>
                <a:ea typeface="굴림" charset="-127"/>
              </a:rPr>
              <a:t>라는 이름을 가진 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개의 메서드가 있는데요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매개변수가 다른 것 같지만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타입은 같고 단지 변수의 이름만 다릅니다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이런 경우 이 두 메서드는 오버로딩이 아니라 완전히 같은 메서드입니다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수학에서 </a:t>
            </a:r>
            <a:r>
              <a:rPr lang="en-US" altLang="ko-KR" smtClean="0">
                <a:latin typeface="굴림" charset="-127"/>
                <a:ea typeface="굴림" charset="-127"/>
              </a:rPr>
              <a:t>f(x) = x + 1</a:t>
            </a:r>
            <a:r>
              <a:rPr lang="ko-KR" altLang="en-US" smtClean="0">
                <a:latin typeface="굴림" charset="-127"/>
                <a:ea typeface="굴림" charset="-127"/>
              </a:rPr>
              <a:t>과  </a:t>
            </a:r>
            <a:r>
              <a:rPr lang="en-US" altLang="ko-KR" smtClean="0">
                <a:latin typeface="굴림" charset="-127"/>
                <a:ea typeface="굴림" charset="-127"/>
              </a:rPr>
              <a:t>f(a) = a + 1</a:t>
            </a:r>
            <a:r>
              <a:rPr lang="ko-KR" altLang="en-US" smtClean="0">
                <a:latin typeface="굴림" charset="-127"/>
                <a:ea typeface="굴림" charset="-127"/>
              </a:rPr>
              <a:t>이 동일한 함수인 것과 같이 말입니다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컴파일 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이미 같은 이름의 메서드가 정의되어 있다가 에러가 발생합니다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보기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는 두 메서드가 리턴타입만 다른 경우인데요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앞서 말씀드린것과 같이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리턴타입은 메서드를 구별하는데 영향을 주지 못하므로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오버로딩이아니라 보기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과 같이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컴파일 할 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이미 같은 이름의 메서드가 정의되어 있다는 에러가 발생합니다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FB951E02-7969-47E0-A81A-79D4A772B302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113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7" rIns="91393" bIns="45697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C56E375-A7A9-48E5-BDF6-153A87E50355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보기 </a:t>
            </a:r>
            <a:r>
              <a:rPr lang="en-US" altLang="ko-KR" smtClean="0">
                <a:latin typeface="굴림" charset="-127"/>
                <a:ea typeface="굴림" charset="-127"/>
              </a:rPr>
              <a:t>3</a:t>
            </a:r>
            <a:r>
              <a:rPr lang="ko-KR" altLang="en-US" smtClean="0">
                <a:latin typeface="굴림" charset="-127"/>
                <a:ea typeface="굴림" charset="-127"/>
              </a:rPr>
              <a:t>은 올바르게 오버로딩 된 예입니다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이처럼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매개변수의 타입이 같아도 순서가 다르면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오버로딩 된</a:t>
            </a:r>
            <a:r>
              <a:rPr lang="en-US" altLang="ko-KR" smtClean="0">
                <a:latin typeface="굴림" charset="-127"/>
                <a:ea typeface="굴림" charset="-127"/>
              </a:rPr>
              <a:t>.... </a:t>
            </a:r>
            <a:r>
              <a:rPr lang="ko-KR" altLang="en-US" smtClean="0">
                <a:latin typeface="굴림" charset="-127"/>
                <a:ea typeface="굴림" charset="-127"/>
              </a:rPr>
              <a:t>서로 다른 메서드로 인정합니다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다만 주의해야할 점은</a:t>
            </a:r>
            <a:r>
              <a:rPr lang="en-US" altLang="ko-KR" smtClean="0">
                <a:latin typeface="굴림" charset="-127"/>
                <a:ea typeface="굴림" charset="-127"/>
              </a:rPr>
              <a:t>.... </a:t>
            </a:r>
            <a:r>
              <a:rPr lang="ko-KR" altLang="en-US" smtClean="0">
                <a:latin typeface="굴림" charset="-127"/>
                <a:ea typeface="굴림" charset="-127"/>
              </a:rPr>
              <a:t>호출할 때 어떤 메서드가 호출될 것인지 정확히 구분해줘야한다는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예를 들어서  </a:t>
            </a:r>
            <a:r>
              <a:rPr lang="en-US" altLang="ko-KR" smtClean="0">
                <a:latin typeface="굴림" charset="-127"/>
                <a:ea typeface="굴림" charset="-127"/>
              </a:rPr>
              <a:t>add(3,5)</a:t>
            </a:r>
            <a:r>
              <a:rPr lang="ko-KR" altLang="en-US" smtClean="0">
                <a:latin typeface="굴림" charset="-127"/>
                <a:ea typeface="굴림" charset="-127"/>
              </a:rPr>
              <a:t>와 같이 호출하면 이 두 메서드 중에서 어떤 메서드가 호출될까요</a:t>
            </a:r>
            <a:r>
              <a:rPr lang="en-US" altLang="ko-KR" smtClean="0">
                <a:latin typeface="굴림" charset="-127"/>
                <a:ea typeface="굴림" charset="-127"/>
              </a:rPr>
              <a:t>?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어느것도 호출되지 못하고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컴파일 에러가 발생합니다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어떤 메서드를 호출한 것인지를 컴퓨터가 구별할 수 없기 때문이죠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호출할 때 </a:t>
            </a:r>
            <a:r>
              <a:rPr lang="en-US" altLang="ko-KR" smtClean="0">
                <a:latin typeface="굴림" charset="-127"/>
                <a:ea typeface="굴림" charset="-127"/>
              </a:rPr>
              <a:t>add(3, 5L)... </a:t>
            </a:r>
            <a:r>
              <a:rPr lang="ko-KR" altLang="en-US" smtClean="0">
                <a:latin typeface="굴림" charset="-127"/>
                <a:ea typeface="굴림" charset="-127"/>
              </a:rPr>
              <a:t>이렇게 입력값을 주어야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어떤 메서드를 호출한 것인지 명확해집니다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보기</a:t>
            </a:r>
            <a:r>
              <a:rPr lang="en-US" altLang="ko-KR" smtClean="0">
                <a:latin typeface="굴림" charset="-127"/>
                <a:ea typeface="굴림" charset="-127"/>
              </a:rPr>
              <a:t>4</a:t>
            </a:r>
            <a:r>
              <a:rPr lang="ko-KR" altLang="en-US" smtClean="0">
                <a:latin typeface="굴림" charset="-127"/>
                <a:ea typeface="굴림" charset="-127"/>
              </a:rPr>
              <a:t>에 세 개의 올바르게 오버로딩된 메서드이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첫번째와 두번째 </a:t>
            </a:r>
            <a:r>
              <a:rPr lang="en-US" altLang="ko-KR" smtClean="0">
                <a:latin typeface="굴림" charset="-127"/>
                <a:ea typeface="굴림" charset="-127"/>
              </a:rPr>
              <a:t>add</a:t>
            </a:r>
            <a:r>
              <a:rPr lang="ko-KR" altLang="en-US" smtClean="0">
                <a:latin typeface="굴림" charset="-127"/>
                <a:ea typeface="굴림" charset="-127"/>
              </a:rPr>
              <a:t>메서드는 두 개의 값을 매개변수로 받아서 두 값을 더한 결과를 반환하고요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세번째 </a:t>
            </a:r>
            <a:r>
              <a:rPr lang="en-US" altLang="ko-KR" smtClean="0">
                <a:latin typeface="굴림" charset="-127"/>
                <a:ea typeface="굴림" charset="-127"/>
              </a:rPr>
              <a:t>add</a:t>
            </a:r>
            <a:r>
              <a:rPr lang="ko-KR" altLang="en-US" smtClean="0">
                <a:latin typeface="굴림" charset="-127"/>
                <a:ea typeface="굴림" charset="-127"/>
              </a:rPr>
              <a:t>메서드는 배열을 매개변수로 넘겨받아서 배열에 담긴 모든 정수를 더해서 반환합니다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그러면 언제 오버로딩을 구현해야하냐면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실제로 작업내용은 달라도 의미적으로 같은 일을 수행하는 경우에 오버로딩을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보기</a:t>
            </a:r>
            <a:r>
              <a:rPr lang="en-US" altLang="ko-KR" smtClean="0">
                <a:latin typeface="굴림" charset="-127"/>
                <a:ea typeface="굴림" charset="-127"/>
              </a:rPr>
              <a:t>4</a:t>
            </a:r>
            <a:r>
              <a:rPr lang="ko-KR" altLang="en-US" smtClean="0">
                <a:latin typeface="굴림" charset="-127"/>
                <a:ea typeface="굴림" charset="-127"/>
              </a:rPr>
              <a:t>에 나오는 세 개의 메서드는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실제로 수행되는 코드는 다르지만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매개변수로 넘겨받은 값을 더해서 결과로 반환하는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같은 의미의 작업을 수행합니다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메서드의 이름이라는 것이 보통 </a:t>
            </a:r>
            <a:r>
              <a:rPr lang="en-US" altLang="ko-KR" smtClean="0">
                <a:latin typeface="굴림" charset="-127"/>
                <a:ea typeface="굴림" charset="-127"/>
              </a:rPr>
              <a:t>‘</a:t>
            </a:r>
            <a:r>
              <a:rPr lang="ko-KR" altLang="en-US" smtClean="0">
                <a:latin typeface="굴림" charset="-127"/>
                <a:ea typeface="굴림" charset="-127"/>
              </a:rPr>
              <a:t>동사</a:t>
            </a:r>
            <a:r>
              <a:rPr lang="en-US" altLang="ko-KR" smtClean="0">
                <a:latin typeface="굴림" charset="-127"/>
                <a:ea typeface="굴림" charset="-127"/>
              </a:rPr>
              <a:t>’</a:t>
            </a:r>
            <a:r>
              <a:rPr lang="ko-KR" altLang="en-US" smtClean="0">
                <a:latin typeface="굴림" charset="-127"/>
                <a:ea typeface="굴림" charset="-127"/>
              </a:rPr>
              <a:t>이기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여기서도 </a:t>
            </a:r>
            <a:r>
              <a:rPr lang="en-US" altLang="ko-KR" smtClean="0">
                <a:latin typeface="굴림" charset="-127"/>
                <a:ea typeface="굴림" charset="-127"/>
              </a:rPr>
              <a:t>add</a:t>
            </a:r>
            <a:r>
              <a:rPr lang="ko-KR" altLang="en-US" smtClean="0">
                <a:latin typeface="굴림" charset="-127"/>
                <a:ea typeface="굴림" charset="-127"/>
              </a:rPr>
              <a:t>가 더한다는 의미의 동사죠</a:t>
            </a:r>
            <a:r>
              <a:rPr lang="en-US" altLang="ko-KR" smtClean="0">
                <a:latin typeface="굴림" charset="-127"/>
                <a:ea typeface="굴림" charset="-127"/>
              </a:rPr>
              <a:t>?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꼭 동사이어야하는 것은 아니지만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무엇을 더할 것인지는 서로 다르지만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더한다는 행위자체는 같기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메서드들을 오버로딩해서 구현하는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메서드를 사용하는 사람의 입장에서는 실제 코드의 내용은 몰라도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메서드들은 이름이 같으니까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매개변수는 달라도 같은 의미의 일을 하겠구나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라고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추측할 수 있게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804810D2-A368-4347-BBCF-A1F73806EA45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114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제</a:t>
            </a:r>
            <a:r>
              <a:rPr lang="en-US" altLang="ko-KR" smtClean="0">
                <a:latin typeface="굴림" charset="-127"/>
                <a:ea typeface="굴림" charset="-127"/>
              </a:rPr>
              <a:t>6</a:t>
            </a:r>
            <a:r>
              <a:rPr lang="ko-KR" altLang="en-US" smtClean="0">
                <a:latin typeface="굴림" charset="-127"/>
                <a:ea typeface="굴림" charset="-127"/>
              </a:rPr>
              <a:t>장 객체지향개념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의 세번째 강의입니다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생성자와 변수의 초기화에 대해서 강의하겠습니다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BAF34BFA-C698-41E8-8C52-D33340FF91DA}" type="slidenum">
              <a:rPr lang="en-US" altLang="ko-KR">
                <a:latin typeface="굴림" charset="-127"/>
                <a:ea typeface="굴림" charset="-127"/>
              </a:rPr>
              <a:pPr eaLnBrk="1" hangingPunct="1"/>
              <a:t>115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다음과 같은 순서로 강의가 진행될 것인데요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책의 목차와 좀 다릅니다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책의 내용을 강의형식에 맞게 재구성하였습니다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5DF3832-6C13-4D85-B423-1D205927EA7A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EEE4D6D-D058-4047-AD9D-5DF752E060AF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생성자는 인스턴스초기화 메서드입니다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인스턴스가 생성될 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초기화 하는 작업을 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꼭 인스턴스 초기화 작업만 해야하는 것은 아니고요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초기회 이외에 다른 작업을 수행하는 코드를 넣어도 괜찮습니다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인스턴스를 생성하면 인스턴스변수들이 만들어지잖아요</a:t>
            </a:r>
            <a:r>
              <a:rPr lang="en-US" altLang="ko-KR" smtClean="0">
                <a:latin typeface="굴림" charset="-127"/>
                <a:ea typeface="굴림" charset="-127"/>
              </a:rPr>
              <a:t>?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인스턴스변수들에 적절한 값을 저장하는 것을 인스턴스 초기화 라고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생성자는 근본적으로는 메서드와 같습니다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몇가지 다른 점만 기억하시면 되고요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모든 클래스에는 반드시 하나 이상의 생성자가 있어야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그런데 지금까지 생성자를 알지도 못했고 만들지도 않았는데도 별 문제가 없었습니다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이유는 컴파일러가 자동적으로 생성자를 만들어 주었기 때문입니다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클래스에 생성자가 하나도 없을 때 컴파일러는 자동적으로 기본생성자를 추가해줍니다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이에 대해서는 잠시후에 자세히 알아볼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코드는 </a:t>
            </a:r>
            <a:r>
              <a:rPr lang="en-US" altLang="ko-KR" smtClean="0">
                <a:latin typeface="굴림" charset="-127"/>
                <a:ea typeface="굴림" charset="-127"/>
              </a:rPr>
              <a:t>Card</a:t>
            </a:r>
            <a:r>
              <a:rPr lang="ko-KR" altLang="en-US" smtClean="0">
                <a:latin typeface="굴림" charset="-127"/>
                <a:ea typeface="굴림" charset="-127"/>
              </a:rPr>
              <a:t>클래스의 인스턴스를 생성하는 것인데요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코드가 수행될 때 처리되는 과정은 다음과 같습니다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먼저 참조변수 </a:t>
            </a:r>
            <a:r>
              <a:rPr lang="en-US" altLang="ko-KR" smtClean="0">
                <a:latin typeface="굴림" charset="-127"/>
                <a:ea typeface="굴림" charset="-127"/>
              </a:rPr>
              <a:t>c</a:t>
            </a:r>
            <a:r>
              <a:rPr lang="ko-KR" altLang="en-US" smtClean="0">
                <a:latin typeface="굴림" charset="-127"/>
                <a:ea typeface="굴림" charset="-127"/>
              </a:rPr>
              <a:t>가 선언되고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그 다음에 연산자 </a:t>
            </a:r>
            <a:r>
              <a:rPr lang="en-US" altLang="ko-KR" smtClean="0">
                <a:latin typeface="굴림" charset="-127"/>
                <a:ea typeface="굴림" charset="-127"/>
              </a:rPr>
              <a:t>new</a:t>
            </a:r>
            <a:r>
              <a:rPr lang="ko-KR" altLang="en-US" smtClean="0">
                <a:latin typeface="굴림" charset="-127"/>
                <a:ea typeface="굴림" charset="-127"/>
              </a:rPr>
              <a:t>에 의해서 </a:t>
            </a:r>
            <a:r>
              <a:rPr lang="en-US" altLang="ko-KR" smtClean="0">
                <a:latin typeface="굴림" charset="-127"/>
                <a:ea typeface="굴림" charset="-127"/>
              </a:rPr>
              <a:t>Card</a:t>
            </a:r>
            <a:r>
              <a:rPr lang="ko-KR" altLang="en-US" smtClean="0">
                <a:latin typeface="굴림" charset="-127"/>
                <a:ea typeface="굴림" charset="-127"/>
              </a:rPr>
              <a:t>인스턴스가 생성됩니다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생성자 </a:t>
            </a:r>
            <a:r>
              <a:rPr lang="en-US" altLang="ko-KR" smtClean="0">
                <a:latin typeface="굴림" charset="-127"/>
                <a:ea typeface="굴림" charset="-127"/>
              </a:rPr>
              <a:t>Card()</a:t>
            </a:r>
            <a:r>
              <a:rPr lang="ko-KR" altLang="en-US" smtClean="0">
                <a:latin typeface="굴림" charset="-127"/>
                <a:ea typeface="굴림" charset="-127"/>
              </a:rPr>
              <a:t>가 호출되어 생성된 인스턴스의 초기화를 수행합니다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이때 인스턴스의 생성이 생성자에 의한 것이 아니라 연산자 </a:t>
            </a:r>
            <a:r>
              <a:rPr lang="en-US" altLang="ko-KR" smtClean="0">
                <a:latin typeface="굴림" charset="-127"/>
                <a:ea typeface="굴림" charset="-127"/>
              </a:rPr>
              <a:t>new</a:t>
            </a:r>
            <a:r>
              <a:rPr lang="ko-KR" altLang="en-US" smtClean="0">
                <a:latin typeface="굴림" charset="-127"/>
                <a:ea typeface="굴림" charset="-127"/>
              </a:rPr>
              <a:t>에 의한 것이라는 것을 확인하세요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생성자의 주 목적은 </a:t>
            </a:r>
            <a:r>
              <a:rPr lang="en-US" altLang="ko-KR" smtClean="0">
                <a:latin typeface="굴림" charset="-127"/>
                <a:ea typeface="굴림" charset="-127"/>
              </a:rPr>
              <a:t>new</a:t>
            </a:r>
            <a:r>
              <a:rPr lang="ko-KR" altLang="en-US" smtClean="0">
                <a:latin typeface="굴림" charset="-127"/>
                <a:ea typeface="굴림" charset="-127"/>
              </a:rPr>
              <a:t>연산자에 의해 생성된 인스턴스의 인스턴스변수에 적절한 값이 저장되도록 하는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마지막으로 연산자 </a:t>
            </a:r>
            <a:r>
              <a:rPr lang="en-US" altLang="ko-KR" smtClean="0">
                <a:latin typeface="굴림" charset="-127"/>
                <a:ea typeface="굴림" charset="-127"/>
              </a:rPr>
              <a:t>new</a:t>
            </a:r>
            <a:r>
              <a:rPr lang="ko-KR" altLang="en-US" smtClean="0">
                <a:latin typeface="굴림" charset="-127"/>
                <a:ea typeface="굴림" charset="-127"/>
              </a:rPr>
              <a:t>의 결과로</a:t>
            </a:r>
            <a:r>
              <a:rPr lang="en-US" altLang="ko-KR" smtClean="0">
                <a:latin typeface="굴림" charset="-127"/>
                <a:ea typeface="굴림" charset="-127"/>
              </a:rPr>
              <a:t>.. </a:t>
            </a:r>
            <a:r>
              <a:rPr lang="ko-KR" altLang="en-US" smtClean="0">
                <a:latin typeface="굴림" charset="-127"/>
                <a:ea typeface="굴림" charset="-127"/>
              </a:rPr>
              <a:t>생성된 </a:t>
            </a:r>
            <a:r>
              <a:rPr lang="en-US" altLang="ko-KR" smtClean="0">
                <a:latin typeface="굴림" charset="-127"/>
                <a:ea typeface="굴림" charset="-127"/>
              </a:rPr>
              <a:t>Card</a:t>
            </a:r>
            <a:r>
              <a:rPr lang="ko-KR" altLang="en-US" smtClean="0">
                <a:latin typeface="굴림" charset="-127"/>
                <a:ea typeface="굴림" charset="-127"/>
              </a:rPr>
              <a:t>인스턴스의 주소가 반환되어 참조변수 </a:t>
            </a:r>
            <a:r>
              <a:rPr lang="en-US" altLang="ko-KR" smtClean="0">
                <a:latin typeface="굴림" charset="-127"/>
                <a:ea typeface="굴림" charset="-127"/>
              </a:rPr>
              <a:t>c</a:t>
            </a:r>
            <a:r>
              <a:rPr lang="ko-KR" altLang="en-US" smtClean="0">
                <a:latin typeface="굴림" charset="-127"/>
                <a:ea typeface="굴림" charset="-127"/>
              </a:rPr>
              <a:t>에 저장됩니다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DCFFED0-C9CD-4573-8CCD-3C86BEF071F8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2969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9AA736B-EDE7-4D9B-8E26-360EE1BCD9BD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29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생성자는 근본적으로 메서드와 같습니다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앞서 설명했던 것 처럼 인스턴스 초기화 메서드입니다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그러나 메서드라고 하지 않고 굳이 생성자라고 부르는 것은 다음과 같이 메서드와는 다른 특징을 갖고 있기 때문입니다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먼저 생성자의 이름은 클래스의 이름과 반드시 같아야합니다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두번째로 생성자는 항상 리턴값이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그렇다고 리턴값이 없음을 의미하는 </a:t>
            </a:r>
            <a:r>
              <a:rPr lang="en-US" altLang="ko-KR" smtClean="0">
                <a:latin typeface="굴림" charset="-127"/>
                <a:ea typeface="굴림" charset="-127"/>
              </a:rPr>
              <a:t>void</a:t>
            </a:r>
            <a:r>
              <a:rPr lang="ko-KR" altLang="en-US" smtClean="0">
                <a:latin typeface="굴림" charset="-127"/>
                <a:ea typeface="굴림" charset="-127"/>
              </a:rPr>
              <a:t>를 붙이지는 않습니다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왜냐면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모든 생성자는 항상 리턴값이 없기 때문에 굳이 리턴값이 없다고 표시할 필요가 없기 때문입니다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매개변수를 선언하는 것이나 수행될 코드를 적는 것은 메서드와 똑같습니다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생성자의 구현부에도 메서드처럼 </a:t>
            </a:r>
            <a:r>
              <a:rPr lang="en-US" altLang="ko-KR" smtClean="0">
                <a:latin typeface="굴림" charset="-127"/>
                <a:ea typeface="굴림" charset="-127"/>
              </a:rPr>
              <a:t>return</a:t>
            </a:r>
            <a:r>
              <a:rPr lang="ko-KR" altLang="en-US" smtClean="0">
                <a:latin typeface="굴림" charset="-127"/>
                <a:ea typeface="굴림" charset="-127"/>
              </a:rPr>
              <a:t>문을 사용할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아래에 두 개의 생성자가 선언된 </a:t>
            </a:r>
            <a:r>
              <a:rPr lang="en-US" altLang="ko-KR" smtClean="0">
                <a:latin typeface="굴림" charset="-127"/>
                <a:ea typeface="굴림" charset="-127"/>
              </a:rPr>
              <a:t>Card</a:t>
            </a:r>
            <a:r>
              <a:rPr lang="ko-KR" altLang="en-US" smtClean="0">
                <a:latin typeface="굴림" charset="-127"/>
                <a:ea typeface="굴림" charset="-127"/>
              </a:rPr>
              <a:t>클래스가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이처럼 하나의 클래스에 여러 개의 생성자를 선언할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생성자의 이름은 클래스이름과 같아서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같은 클래스 내의 모든 생성자들은 이름이 같을 수 밖에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이것 역시 오버로딩입니다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이처럼 하나의 클래스에 여러 개의 생성자를 정의해야하는 경우에는 오버로딩의 규칙을 따라야합니다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DDFC860-1C77-48A2-9AA3-4620951E070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072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703D28-BE1A-44EA-9B46-0EBB3ECA427F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기본 생성자는 클래스이름뒤에 괄호</a:t>
            </a:r>
            <a:r>
              <a:rPr lang="en-US" altLang="ko-KR" smtClean="0">
                <a:latin typeface="굴림" charset="-127"/>
                <a:ea typeface="굴림" charset="-127"/>
              </a:rPr>
              <a:t>()</a:t>
            </a:r>
            <a:r>
              <a:rPr lang="ko-KR" altLang="en-US" smtClean="0">
                <a:latin typeface="굴림" charset="-127"/>
                <a:ea typeface="굴림" charset="-127"/>
              </a:rPr>
              <a:t>만 붙인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매개변수가 정의되지 않은 생성자를 말합니다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인스턴스를 생성할 때 </a:t>
            </a:r>
            <a:r>
              <a:rPr lang="en-US" altLang="ko-KR" smtClean="0">
                <a:latin typeface="굴림" charset="-127"/>
                <a:ea typeface="굴림" charset="-127"/>
              </a:rPr>
              <a:t>new</a:t>
            </a:r>
            <a:r>
              <a:rPr lang="ko-KR" altLang="en-US" smtClean="0">
                <a:latin typeface="굴림" charset="-127"/>
                <a:ea typeface="굴림" charset="-127"/>
              </a:rPr>
              <a:t>연산자와 함께 생성자를 호출하도록 되어 있기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모든 클래스는 반드시 하나 이상의 생성자가 있어야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그렇지 않으면 인스턴스를 생성할 수 없겠죠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그렇다고 해서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인스턴스초기화 작업이 필요없는 클래스에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매번 아무런 내용도 없는 생성자를 추가해주는 것은 좀 불편합니다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클래스에 생성자가 하나도 정의되지 않은 경우에는 컴파일러가 자동적으로 아무런 내용도 없는 기본생성자를 추가함으로써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모든 클래스에 반드시 하나 이상의 생성자가 있어야 한다는 원칙을 지킬 수 있게 도와줍니다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이렇게 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생성자가 하는 일은 없겠지만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생성하는데 아무런 문제가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그러나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클래스에 정의된 생성자가 하나라도 있으면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컴파일러는 기본생성자를 추가하지 않습니다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클래스에 생성자를 정의할 때는 반드시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내용이 없는 기본 생성자도 함께 정의해주는 것이 좋습니다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D4F0B1-A780-4CBE-AB99-E0263B803781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174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BBE8B15-B697-4023-879E-16CA136C5C4B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119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클래스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Data1</a:t>
            </a:r>
            <a:r>
              <a:rPr lang="ko-KR" altLang="en-US" sz="900" smtClean="0">
                <a:latin typeface="굴림" charset="-127"/>
                <a:ea typeface="굴림" charset="-127"/>
              </a:rPr>
              <a:t>과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Data2</a:t>
            </a:r>
            <a:r>
              <a:rPr lang="ko-KR" altLang="en-US" sz="900" smtClean="0">
                <a:latin typeface="굴림" charset="-127"/>
                <a:ea typeface="굴림" charset="-127"/>
              </a:rPr>
              <a:t>가 있는데요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Data1</a:t>
            </a:r>
            <a:r>
              <a:rPr lang="ko-KR" altLang="en-US" sz="900" smtClean="0">
                <a:latin typeface="굴림" charset="-127"/>
                <a:ea typeface="굴림" charset="-127"/>
              </a:rPr>
              <a:t>에는 생성자가 전혀 정의되어 있지않고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Data2</a:t>
            </a:r>
            <a:r>
              <a:rPr lang="ko-KR" altLang="en-US" sz="900" smtClean="0">
                <a:latin typeface="굴림" charset="-127"/>
                <a:ea typeface="굴림" charset="-127"/>
              </a:rPr>
              <a:t>에는 하나의 정수값을 매개변수로하는 생성자가 하나 정의되어 있습니다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ConstructorTest</a:t>
            </a:r>
            <a:r>
              <a:rPr lang="ko-KR" altLang="en-US" sz="900" smtClean="0">
                <a:latin typeface="굴림" charset="-127"/>
                <a:ea typeface="굴림" charset="-127"/>
              </a:rPr>
              <a:t>클래스의 </a:t>
            </a:r>
            <a:r>
              <a:rPr lang="en-US" altLang="ko-KR" sz="900" smtClean="0">
                <a:latin typeface="굴림" charset="-127"/>
                <a:ea typeface="굴림" charset="-127"/>
              </a:rPr>
              <a:t>main</a:t>
            </a:r>
            <a:r>
              <a:rPr lang="ko-KR" altLang="en-US" sz="900" smtClean="0">
                <a:latin typeface="굴림" charset="-127"/>
                <a:ea typeface="굴림" charset="-127"/>
              </a:rPr>
              <a:t>메서드에서 이 두 클래스의 인스턴스를 생성합니다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이때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Data2</a:t>
            </a:r>
            <a:r>
              <a:rPr lang="ko-KR" altLang="en-US" sz="900" smtClean="0">
                <a:latin typeface="굴림" charset="-127"/>
                <a:ea typeface="굴림" charset="-127"/>
              </a:rPr>
              <a:t>인스턴스를 생성하는 라인에서 생성자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Data2()</a:t>
            </a:r>
            <a:r>
              <a:rPr lang="ko-KR" altLang="en-US" sz="900" smtClean="0">
                <a:latin typeface="굴림" charset="-127"/>
                <a:ea typeface="굴림" charset="-127"/>
              </a:rPr>
              <a:t>를 찾을 수 없다는 컴파일 에러가 발생합니다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ko-KR" altLang="en-US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두 클래스 모두 기본 생성자를 정의하지 않았는데도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Data2</a:t>
            </a:r>
            <a:r>
              <a:rPr lang="ko-KR" altLang="en-US" sz="900" smtClean="0">
                <a:latin typeface="굴림" charset="-127"/>
                <a:ea typeface="굴림" charset="-127"/>
              </a:rPr>
              <a:t>인스턴스를 생성할때만 에러가 발생하는 이유는 뭘까요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앞서 설명드린 것 과 같이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생성자가 정의된 클래스에는 컴파일러가 기본생성자를 추가하지 않기 때문입니다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Data1</a:t>
            </a:r>
            <a:r>
              <a:rPr lang="ko-KR" altLang="en-US" sz="900" smtClean="0">
                <a:latin typeface="굴림" charset="-127"/>
                <a:ea typeface="굴림" charset="-127"/>
              </a:rPr>
              <a:t>클래스는 생성자가 하나도 없지만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컴파일 하면 기본생성자가 자동적으로 추가됩니다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그래서 인스턴스를 생성할 때 </a:t>
            </a:r>
            <a:r>
              <a:rPr lang="en-US" altLang="ko-KR" sz="900" smtClean="0">
                <a:latin typeface="굴림" charset="-127"/>
                <a:ea typeface="굴림" charset="-127"/>
              </a:rPr>
              <a:t>new Data1()</a:t>
            </a:r>
            <a:r>
              <a:rPr lang="ko-KR" altLang="en-US" sz="900" smtClean="0">
                <a:latin typeface="굴림" charset="-127"/>
                <a:ea typeface="굴림" charset="-127"/>
              </a:rPr>
              <a:t>과 같이 해도 생성자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Data1()</a:t>
            </a:r>
            <a:r>
              <a:rPr lang="ko-KR" altLang="en-US" sz="900" smtClean="0">
                <a:latin typeface="굴림" charset="-127"/>
                <a:ea typeface="굴림" charset="-127"/>
              </a:rPr>
              <a:t>이 있으니까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</a:t>
            </a:r>
            <a:r>
              <a:rPr lang="ko-KR" altLang="en-US" sz="900" smtClean="0">
                <a:latin typeface="굴림" charset="-127"/>
                <a:ea typeface="굴림" charset="-127"/>
              </a:rPr>
              <a:t>에러가 발생하지 않습니다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그러나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Data2</a:t>
            </a:r>
            <a:r>
              <a:rPr lang="ko-KR" altLang="en-US" sz="900" smtClean="0">
                <a:latin typeface="굴림" charset="-127"/>
                <a:ea typeface="굴림" charset="-127"/>
              </a:rPr>
              <a:t>클래스는 생성자가 있기 때문에 </a:t>
            </a:r>
            <a:r>
              <a:rPr lang="en-US" altLang="ko-KR" sz="900" smtClean="0">
                <a:latin typeface="굴림" charset="-127"/>
                <a:ea typeface="굴림" charset="-127"/>
              </a:rPr>
              <a:t>Data1</a:t>
            </a:r>
            <a:r>
              <a:rPr lang="ko-KR" altLang="en-US" sz="900" smtClean="0">
                <a:latin typeface="굴림" charset="-127"/>
                <a:ea typeface="굴림" charset="-127"/>
              </a:rPr>
              <a:t>클래스와 달리 컴파일러에 의해서 기본생성자가 추가되지 않습니다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그래서 </a:t>
            </a:r>
            <a:r>
              <a:rPr lang="en-US" altLang="ko-KR" sz="900" smtClean="0">
                <a:latin typeface="굴림" charset="-127"/>
                <a:ea typeface="굴림" charset="-127"/>
              </a:rPr>
              <a:t>new Data2()</a:t>
            </a:r>
            <a:r>
              <a:rPr lang="ko-KR" altLang="en-US" sz="900" smtClean="0">
                <a:latin typeface="굴림" charset="-127"/>
                <a:ea typeface="굴림" charset="-127"/>
              </a:rPr>
              <a:t>와 같이 인스턴스를 생성하면 생성자</a:t>
            </a:r>
            <a:r>
              <a:rPr lang="en-US" altLang="ko-KR" sz="900" smtClean="0">
                <a:latin typeface="굴림" charset="-127"/>
                <a:ea typeface="굴림" charset="-127"/>
              </a:rPr>
              <a:t> Data2()</a:t>
            </a:r>
            <a:r>
              <a:rPr lang="ko-KR" altLang="en-US" sz="900" smtClean="0">
                <a:latin typeface="굴림" charset="-127"/>
                <a:ea typeface="굴림" charset="-127"/>
              </a:rPr>
              <a:t>가 존재하지 않으므로 에러가 발생하는 것입니다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에러가 발생하지 않게 하려면</a:t>
            </a:r>
            <a:r>
              <a:rPr lang="en-US" altLang="ko-KR" sz="900" smtClean="0">
                <a:latin typeface="굴림" charset="-127"/>
                <a:ea typeface="굴림" charset="-127"/>
              </a:rPr>
              <a:t>... Data2</a:t>
            </a:r>
            <a:r>
              <a:rPr lang="ko-KR" altLang="en-US" sz="900" smtClean="0">
                <a:latin typeface="굴림" charset="-127"/>
                <a:ea typeface="굴림" charset="-127"/>
              </a:rPr>
              <a:t>클래스에 기본생성자</a:t>
            </a:r>
            <a:r>
              <a:rPr lang="en-US" altLang="ko-KR" sz="900" smtClean="0">
                <a:latin typeface="굴림" charset="-127"/>
                <a:ea typeface="굴림" charset="-127"/>
              </a:rPr>
              <a:t>. Data2() {}</a:t>
            </a:r>
            <a:r>
              <a:rPr lang="ko-KR" altLang="en-US" sz="900" smtClean="0">
                <a:latin typeface="굴림" charset="-127"/>
                <a:ea typeface="굴림" charset="-127"/>
              </a:rPr>
              <a:t>를 추가로 정의하던가</a:t>
            </a:r>
            <a:r>
              <a:rPr lang="en-US" altLang="ko-KR" sz="900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>
                <a:latin typeface="굴림" charset="-127"/>
                <a:ea typeface="굴림" charset="-127"/>
              </a:rPr>
              <a:t>인스턴스를 생성할 때 매개변수가 있는 생성자만을 사용해야 합니다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>
                <a:latin typeface="굴림" charset="-127"/>
                <a:ea typeface="굴림" charset="-127"/>
              </a:rPr>
              <a:t>new Data2();</a:t>
            </a:r>
            <a:r>
              <a:rPr lang="ko-KR" altLang="en-US" sz="900" smtClean="0">
                <a:latin typeface="굴림" charset="-127"/>
                <a:ea typeface="굴림" charset="-127"/>
              </a:rPr>
              <a:t>대신 </a:t>
            </a:r>
            <a:r>
              <a:rPr lang="en-US" altLang="ko-KR" sz="900" smtClean="0">
                <a:latin typeface="굴림" charset="-127"/>
                <a:ea typeface="굴림" charset="-127"/>
              </a:rPr>
              <a:t>new Data(10);</a:t>
            </a:r>
            <a:r>
              <a:rPr lang="ko-KR" altLang="en-US" sz="900" smtClean="0">
                <a:latin typeface="굴림" charset="-127"/>
                <a:ea typeface="굴림" charset="-127"/>
              </a:rPr>
              <a:t>과 같이 해야한다는 얘기죠</a:t>
            </a:r>
            <a:r>
              <a:rPr lang="en-US" altLang="ko-KR" sz="900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  <a:p>
            <a:pPr eaLnBrk="1" hangingPunct="1">
              <a:lnSpc>
                <a:spcPct val="90000"/>
              </a:lnSpc>
            </a:pPr>
            <a:endParaRPr lang="en-US" altLang="ko-KR" sz="90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FDE1B6-2546-434E-A48C-B3FF5C45637E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0515993-3B52-427C-8059-8965E501E1B9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이와 같이 </a:t>
            </a:r>
            <a:r>
              <a:rPr lang="en-US" altLang="ko-KR" smtClean="0">
                <a:latin typeface="굴림" charset="-127"/>
                <a:ea typeface="굴림" charset="-127"/>
              </a:rPr>
              <a:t>Car</a:t>
            </a:r>
            <a:r>
              <a:rPr lang="ko-KR" altLang="en-US" smtClean="0">
                <a:latin typeface="굴림" charset="-127"/>
                <a:ea typeface="굴림" charset="-127"/>
              </a:rPr>
              <a:t>클래스를 정의하였을 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왼쪽의 코드와 같이 기본생성자를 이용해서 인스턴스를 생성한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변수를 따로 일일이 초기화 해주는 것보다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오른쪽과 같이 매개변수가 있는 생성자를 이용해서 인스턴스를 생성할 때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직관적으로 알기쉽게 초기화하는 것이 좋습니다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여러 개의 </a:t>
            </a:r>
            <a:r>
              <a:rPr lang="en-US" altLang="ko-KR" smtClean="0">
                <a:latin typeface="굴림" charset="-127"/>
                <a:ea typeface="굴림" charset="-127"/>
              </a:rPr>
              <a:t>Car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만든다고 할 때 왼쪽의 코드는 오른쪽코드에 비해 훨씬 더 복잡해 질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클래스를 만드는 사람은 매개변수를 통해 인스턴스를 초기화 할 수 있는 생성자를 적절히 제공함으로써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클래스를 사용하는 쪽에서 간결한 코드를 작성할 수 있도록 지원하는 것이 바람직합니다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왼쪽의 코드는 차를 인도받은 다음에 구입자가 직접 차의 색깔도 칠하고 기어종류도 바꾸고 하는 것과 같고요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오른쪽의 코드는 처음에 차를 주문할 때부터 차의 색깔과 기어의 종류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문의 개수를 지정하는 것과 같다고 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C2286FB-2DE0-4292-804D-4FFD7558ABC9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7B8386D-5E3C-435E-B9E1-103E18F61138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121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메서드 오버로딩에서 배운 것처럼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메서드의 이름이 같으면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코드는 달라도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의미적으로는 같은 일을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마찬가지로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같은 클래스내의 생성자들은 모두 이름이 같고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인스턴스의 초기화라는 공통적인 목적을 가지고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생성자들을 잘 비교해보면 서로 호출을 통해서 재사용성을 높일 수 있는 경우가 많습니다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여기서 </a:t>
            </a:r>
            <a:r>
              <a:rPr lang="en-US" altLang="ko-KR" smtClean="0">
                <a:latin typeface="굴림" charset="-127"/>
                <a:ea typeface="굴림" charset="-127"/>
              </a:rPr>
              <a:t>Card</a:t>
            </a:r>
            <a:r>
              <a:rPr lang="ko-KR" altLang="en-US" smtClean="0">
                <a:latin typeface="굴림" charset="-127"/>
                <a:ea typeface="굴림" charset="-127"/>
              </a:rPr>
              <a:t>클래스의 기본 생성자 </a:t>
            </a:r>
            <a:r>
              <a:rPr lang="en-US" altLang="ko-KR" smtClean="0">
                <a:latin typeface="굴림" charset="-127"/>
                <a:ea typeface="굴림" charset="-127"/>
              </a:rPr>
              <a:t>Car()</a:t>
            </a:r>
            <a:r>
              <a:rPr lang="ko-KR" altLang="en-US" smtClean="0">
                <a:latin typeface="굴림" charset="-127"/>
                <a:ea typeface="굴림" charset="-127"/>
              </a:rPr>
              <a:t>에서 각 인스턴스변수의 값을 </a:t>
            </a:r>
            <a:r>
              <a:rPr lang="en-US" altLang="ko-KR" smtClean="0">
                <a:latin typeface="굴림" charset="-127"/>
                <a:ea typeface="굴림" charset="-127"/>
              </a:rPr>
              <a:t>white, auto, 4</a:t>
            </a:r>
            <a:r>
              <a:rPr lang="ko-KR" altLang="en-US" smtClean="0">
                <a:latin typeface="굴림" charset="-127"/>
                <a:ea typeface="굴림" charset="-127"/>
              </a:rPr>
              <a:t>로 초기화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차를 주문할 때 아무런 옵션도 주지 않으면 기본적으로 흰색에 자동변속기를 설치한 문 </a:t>
            </a:r>
            <a:r>
              <a:rPr lang="en-US" altLang="ko-KR" smtClean="0">
                <a:latin typeface="굴림" charset="-127"/>
                <a:ea typeface="굴림" charset="-127"/>
              </a:rPr>
              <a:t>4</a:t>
            </a:r>
            <a:r>
              <a:rPr lang="ko-KR" altLang="en-US" smtClean="0">
                <a:latin typeface="굴림" charset="-127"/>
                <a:ea typeface="굴림" charset="-127"/>
              </a:rPr>
              <a:t>개짜리 자동차를 만든다는 것이죠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코드 자체에는 아무런 문제가 없지만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이렇게 하는 것보다는 매개변수가 있는 생성자를 호출하도록 하는 것이 재사용성을 높이고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코드의 중복을 제거하는 좋은 코드 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이처럼 오버로딩할 때는 서로 호출을 통해 재사용성을 높이고 코드의 중복을 제거할 수는 없는지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고민해야합니다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같은 클래스의 한 생성자에서 다른 생성자를 호출할 때는 클래스이름이 아닌 </a:t>
            </a:r>
            <a:r>
              <a:rPr lang="en-US" altLang="ko-KR" smtClean="0">
                <a:latin typeface="굴림" charset="-127"/>
                <a:ea typeface="굴림" charset="-127"/>
              </a:rPr>
              <a:t>this</a:t>
            </a:r>
            <a:r>
              <a:rPr lang="ko-KR" altLang="en-US" smtClean="0">
                <a:latin typeface="굴림" charset="-127"/>
                <a:ea typeface="굴림" charset="-127"/>
              </a:rPr>
              <a:t>를 사용해야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반드시 생성자의 첫 줄에 한번만 호출할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여기서는 두 번째 줄에서 다른 생성자를 호출했지만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주석은 무시되므로 실제로는 첫 줄에서 호출한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한 생성자 내에서 초기화 작업을 수행한 다음에 다른 생성자를 호출하면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다른 생성자에 의해서 전에 수행한 초기화 작업이 덮어써져 버릴 수 있기 때문에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생성자에서 다른 생성자를 호출할 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생성자의 첫줄에서만 호출할 수 있도록 하는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예를 들어 아래와 같은 코드가 가능하다면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door</a:t>
            </a:r>
            <a:r>
              <a:rPr lang="ko-KR" altLang="en-US" smtClean="0">
                <a:latin typeface="굴림" charset="-127"/>
                <a:ea typeface="굴림" charset="-127"/>
              </a:rPr>
              <a:t>의 값을 </a:t>
            </a:r>
            <a:r>
              <a:rPr lang="en-US" altLang="ko-KR" smtClean="0">
                <a:latin typeface="굴림" charset="-127"/>
                <a:ea typeface="굴림" charset="-127"/>
              </a:rPr>
              <a:t>5</a:t>
            </a:r>
            <a:r>
              <a:rPr lang="ko-KR" altLang="en-US" smtClean="0">
                <a:latin typeface="굴림" charset="-127"/>
                <a:ea typeface="굴림" charset="-127"/>
              </a:rPr>
              <a:t>로 초기화 하였는데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다른 생성자에 의해서 </a:t>
            </a:r>
            <a:r>
              <a:rPr lang="en-US" altLang="ko-KR" smtClean="0">
                <a:latin typeface="굴림" charset="-127"/>
                <a:ea typeface="굴림" charset="-127"/>
              </a:rPr>
              <a:t>door</a:t>
            </a:r>
            <a:r>
              <a:rPr lang="ko-KR" altLang="en-US" smtClean="0">
                <a:latin typeface="굴림" charset="-127"/>
                <a:ea typeface="굴림" charset="-127"/>
              </a:rPr>
              <a:t>의 값이 </a:t>
            </a:r>
            <a:r>
              <a:rPr lang="en-US" altLang="ko-KR" smtClean="0">
                <a:latin typeface="굴림" charset="-127"/>
                <a:ea typeface="굴림" charset="-127"/>
              </a:rPr>
              <a:t>4</a:t>
            </a:r>
            <a:r>
              <a:rPr lang="ko-KR" altLang="en-US" smtClean="0">
                <a:latin typeface="굴림" charset="-127"/>
                <a:ea typeface="굴림" charset="-127"/>
              </a:rPr>
              <a:t>로 바뀔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그러면 인스턴스 변수 </a:t>
            </a:r>
            <a:r>
              <a:rPr lang="en-US" altLang="ko-KR" smtClean="0">
                <a:latin typeface="굴림" charset="-127"/>
                <a:ea typeface="굴림" charset="-127"/>
              </a:rPr>
              <a:t>door</a:t>
            </a:r>
            <a:r>
              <a:rPr lang="ko-KR" altLang="en-US" smtClean="0">
                <a:latin typeface="굴림" charset="-127"/>
                <a:ea typeface="굴림" charset="-127"/>
              </a:rPr>
              <a:t>에 </a:t>
            </a:r>
            <a:r>
              <a:rPr lang="en-US" altLang="ko-KR" smtClean="0">
                <a:latin typeface="굴림" charset="-127"/>
                <a:ea typeface="굴림" charset="-127"/>
              </a:rPr>
              <a:t>5</a:t>
            </a:r>
            <a:r>
              <a:rPr lang="ko-KR" altLang="en-US" smtClean="0">
                <a:latin typeface="굴림" charset="-127"/>
                <a:ea typeface="굴림" charset="-127"/>
              </a:rPr>
              <a:t>를 저장하는 코드는 의미가 없어지겠죠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</a:t>
            </a:r>
            <a:r>
              <a:rPr lang="en-US" altLang="ko-KR" smtClean="0">
                <a:latin typeface="굴림" charset="-127"/>
                <a:ea typeface="굴림" charset="-127"/>
              </a:rPr>
              <a:t>door</a:t>
            </a:r>
            <a:r>
              <a:rPr lang="ko-KR" altLang="en-US" smtClean="0">
                <a:latin typeface="굴림" charset="-127"/>
                <a:ea typeface="굴림" charset="-127"/>
              </a:rPr>
              <a:t>에 </a:t>
            </a:r>
            <a:r>
              <a:rPr lang="en-US" altLang="ko-KR" smtClean="0">
                <a:latin typeface="굴림" charset="-127"/>
                <a:ea typeface="굴림" charset="-127"/>
              </a:rPr>
              <a:t>5</a:t>
            </a:r>
            <a:r>
              <a:rPr lang="ko-KR" altLang="en-US" smtClean="0">
                <a:latin typeface="굴림" charset="-127"/>
                <a:ea typeface="굴림" charset="-127"/>
              </a:rPr>
              <a:t>를 저장하는 코드가 다른 생성자를 호출하는 코드 다음에 가는 것이 맞습니다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AA005C-6CDE-4557-AD3C-D9CA152CC5CB}" type="slidenum">
              <a:rPr lang="en-US" altLang="ko-KR"/>
              <a:pPr/>
              <a:t>25</a:t>
            </a:fld>
            <a:endParaRPr lang="en-US" altLang="ko-KR"/>
          </a:p>
        </p:txBody>
      </p:sp>
      <p:sp>
        <p:nvSpPr>
          <p:cNvPr id="186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95B790B-5C9D-441A-956D-ED4256C03160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E159C9-735A-4638-A523-516BD1A443C6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122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앞에서 배운 괄호가 붙은 </a:t>
            </a:r>
            <a:r>
              <a:rPr lang="en-US" altLang="ko-KR" smtClean="0">
                <a:latin typeface="굴림" charset="-127"/>
                <a:ea typeface="굴림" charset="-127"/>
              </a:rPr>
              <a:t>this()</a:t>
            </a:r>
            <a:r>
              <a:rPr lang="ko-KR" altLang="en-US" smtClean="0">
                <a:latin typeface="굴림" charset="-127"/>
                <a:ea typeface="굴림" charset="-127"/>
              </a:rPr>
              <a:t>는 생성자이고요</a:t>
            </a:r>
            <a:r>
              <a:rPr lang="en-US" altLang="ko-KR" smtClean="0">
                <a:latin typeface="굴림" charset="-127"/>
                <a:ea typeface="굴림" charset="-127"/>
              </a:rPr>
              <a:t>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괄호가 없는 </a:t>
            </a:r>
            <a:r>
              <a:rPr lang="en-US" altLang="ko-KR" smtClean="0">
                <a:latin typeface="굴림" charset="-127"/>
                <a:ea typeface="굴림" charset="-127"/>
              </a:rPr>
              <a:t>this</a:t>
            </a:r>
            <a:r>
              <a:rPr lang="ko-KR" altLang="en-US" smtClean="0">
                <a:latin typeface="굴림" charset="-127"/>
                <a:ea typeface="굴림" charset="-127"/>
              </a:rPr>
              <a:t>는 인스턴스 자기 자신을 가리키는 참조변수 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자기자신을 가리키고 있다는 얘기는 인스턴스의 주소가 저장되어 있다는 것이고요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참조변수 </a:t>
            </a:r>
            <a:r>
              <a:rPr lang="en-US" altLang="ko-KR" smtClean="0">
                <a:latin typeface="굴림" charset="-127"/>
                <a:ea typeface="굴림" charset="-127"/>
              </a:rPr>
              <a:t>this</a:t>
            </a:r>
            <a:r>
              <a:rPr lang="ko-KR" altLang="en-US" smtClean="0">
                <a:latin typeface="굴림" charset="-127"/>
                <a:ea typeface="굴림" charset="-127"/>
              </a:rPr>
              <a:t>는 모든 인스턴스 메서드에서 사용할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 main</a:t>
            </a:r>
            <a:r>
              <a:rPr lang="ko-KR" altLang="en-US" smtClean="0">
                <a:latin typeface="굴림" charset="-127"/>
                <a:ea typeface="굴림" charset="-127"/>
              </a:rPr>
              <a:t>메서드와 같은 </a:t>
            </a:r>
            <a:r>
              <a:rPr lang="en-US" altLang="ko-KR" smtClean="0">
                <a:latin typeface="굴림" charset="-127"/>
                <a:ea typeface="굴림" charset="-127"/>
              </a:rPr>
              <a:t>static</a:t>
            </a:r>
            <a:r>
              <a:rPr lang="ko-KR" altLang="en-US" smtClean="0">
                <a:latin typeface="굴림" charset="-127"/>
                <a:ea typeface="굴림" charset="-127"/>
              </a:rPr>
              <a:t>메서드에서는 사용할 수 없고요</a:t>
            </a:r>
            <a:r>
              <a:rPr lang="en-US" altLang="ko-KR" smtClean="0">
                <a:latin typeface="굴림" charset="-127"/>
                <a:ea typeface="굴림" charset="-127"/>
              </a:rPr>
              <a:t>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숨겨진 채로 존재한다는 것은 따로 정의하지는 않았지만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그냥 사용할수 있다는 의미입니다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여기서는 참조변수 </a:t>
            </a:r>
            <a:r>
              <a:rPr lang="en-US" altLang="ko-KR" smtClean="0">
                <a:latin typeface="굴림" charset="-127"/>
                <a:ea typeface="굴림" charset="-127"/>
              </a:rPr>
              <a:t>this</a:t>
            </a:r>
            <a:r>
              <a:rPr lang="ko-KR" altLang="en-US" smtClean="0">
                <a:latin typeface="굴림" charset="-127"/>
                <a:ea typeface="굴림" charset="-127"/>
              </a:rPr>
              <a:t>가 인스턴스변수와 지역변수를 구별하기 위해 사용되었습니다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이처럼 인스턴스변수와 지역변수가 이름이 같을 때는 인스턴스변수 앞에 </a:t>
            </a:r>
            <a:r>
              <a:rPr lang="en-US" altLang="ko-KR" smtClean="0">
                <a:latin typeface="굴림" charset="-127"/>
                <a:ea typeface="굴림" charset="-127"/>
              </a:rPr>
              <a:t>this.</a:t>
            </a:r>
            <a:r>
              <a:rPr lang="ko-KR" altLang="en-US" smtClean="0">
                <a:latin typeface="굴림" charset="-127"/>
                <a:ea typeface="굴림" charset="-127"/>
              </a:rPr>
              <a:t>를 붙여야 서로 구분이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만약에 여기서 </a:t>
            </a:r>
            <a:r>
              <a:rPr lang="en-US" altLang="ko-KR" smtClean="0">
                <a:latin typeface="굴림" charset="-127"/>
                <a:ea typeface="굴림" charset="-127"/>
              </a:rPr>
              <a:t>this</a:t>
            </a:r>
            <a:r>
              <a:rPr lang="ko-KR" altLang="en-US" smtClean="0">
                <a:latin typeface="굴림" charset="-127"/>
                <a:ea typeface="굴림" charset="-127"/>
              </a:rPr>
              <a:t>를 붙이지 않는다면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이름이 같기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둘 다 지역변수로 간주됩니다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왼쪽 코드와 같이 인스턴스변수와 지역변수가 이름이 다르면</a:t>
            </a:r>
            <a:r>
              <a:rPr lang="en-US" altLang="ko-KR" smtClean="0">
                <a:latin typeface="굴림" charset="-127"/>
                <a:ea typeface="굴림" charset="-127"/>
              </a:rPr>
              <a:t>... this</a:t>
            </a:r>
            <a:r>
              <a:rPr lang="ko-KR" altLang="en-US" smtClean="0">
                <a:latin typeface="굴림" charset="-127"/>
                <a:ea typeface="굴림" charset="-127"/>
              </a:rPr>
              <a:t>를 사용하지 않고도 서로 구별이 되긴 하지만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가능하면 오른쪽 코드와 같이 매개변수의 이름을 인스턴스변수의 이름과 같게 정의하고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this</a:t>
            </a:r>
            <a:r>
              <a:rPr lang="ko-KR" altLang="en-US" smtClean="0">
                <a:latin typeface="굴림" charset="-127"/>
                <a:ea typeface="굴림" charset="-127"/>
              </a:rPr>
              <a:t>를 사용해서 구별하는 것이 코드의 의미가 더 명확해 집니다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1EC7DB5-4C07-4A0E-8CCE-ED9E0316795E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088E0F3-1DFE-48A2-B6FD-5EAEF804270A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123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이번엔 생성자를 이용해서 인스턴스를 복사하는 방법에 대해서 알아보겠습니다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인스턴스간의 차이라는 것은 인스턴스변수의 값에 의한 차이 밖에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클래스변수는 모든 인스턴스가 서로 공유하고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메서드 역시 인스턴스마다 내용이 같으니까요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기존의 인스턴스와 같은 내용의 인스턴스를 복사해서 새로운 인스턴스를 만들려면</a:t>
            </a:r>
            <a:r>
              <a:rPr lang="en-US" altLang="ko-KR" smtClean="0">
                <a:latin typeface="굴림" charset="-127"/>
                <a:ea typeface="굴림" charset="-127"/>
              </a:rPr>
              <a:t>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기존의 인스턴스의 인스턴스변수들의 값을 새로운 인스턴스의 인스턴스변수에 복사해주면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여기 보시면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매개변수로 </a:t>
            </a:r>
            <a:r>
              <a:rPr lang="en-US" altLang="ko-KR" smtClean="0">
                <a:latin typeface="굴림" charset="-127"/>
                <a:ea typeface="굴림" charset="-127"/>
              </a:rPr>
              <a:t>Car</a:t>
            </a:r>
            <a:r>
              <a:rPr lang="ko-KR" altLang="en-US" smtClean="0">
                <a:latin typeface="굴림" charset="-127"/>
                <a:ea typeface="굴림" charset="-127"/>
              </a:rPr>
              <a:t>타입의 참조변수를 입력받는 생성자를 추가했습니다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매개변수를 통해서 복사할 원본의 참조를 얻어오는 것이지요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참조변수</a:t>
            </a:r>
            <a:r>
              <a:rPr lang="en-US" altLang="ko-KR" smtClean="0">
                <a:latin typeface="굴림" charset="-127"/>
                <a:ea typeface="굴림" charset="-127"/>
              </a:rPr>
              <a:t>c</a:t>
            </a:r>
            <a:r>
              <a:rPr lang="ko-KR" altLang="en-US" smtClean="0">
                <a:latin typeface="굴림" charset="-127"/>
                <a:ea typeface="굴림" charset="-127"/>
              </a:rPr>
              <a:t>를 이용해서 원본의 인스턴스변수 값들을 읽어서 새로운 인스턴스의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인스턴스변수에 저장합니다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Car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먼저 인스턴스가 생성되고 각 인스턴스 변수는 기본값으로 자동초기화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기본생성자가 호출되고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기본생성자에서 세 개의 매개변수를 가진 생성자를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다시 호출합니다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매개변수로 </a:t>
            </a:r>
            <a:r>
              <a:rPr lang="en-US" altLang="ko-KR" smtClean="0">
                <a:latin typeface="굴림" charset="-127"/>
                <a:ea typeface="굴림" charset="-127"/>
              </a:rPr>
              <a:t>white, auto, 4</a:t>
            </a:r>
            <a:r>
              <a:rPr lang="ko-KR" altLang="en-US" smtClean="0">
                <a:latin typeface="굴림" charset="-127"/>
                <a:ea typeface="굴림" charset="-127"/>
              </a:rPr>
              <a:t>가 각각 넘겨졌으니까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color, gearType, door</a:t>
            </a:r>
            <a:r>
              <a:rPr lang="ko-KR" altLang="en-US" smtClean="0">
                <a:latin typeface="굴림" charset="-127"/>
                <a:ea typeface="굴림" charset="-127"/>
              </a:rPr>
              <a:t>에는 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white, auto, 4</a:t>
            </a:r>
            <a:r>
              <a:rPr lang="ko-KR" altLang="en-US" smtClean="0">
                <a:latin typeface="굴림" charset="-127"/>
                <a:ea typeface="굴림" charset="-127"/>
              </a:rPr>
              <a:t>가 저장됩니다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두번째로 </a:t>
            </a:r>
            <a:r>
              <a:rPr lang="en-US" altLang="ko-KR" smtClean="0">
                <a:latin typeface="굴림" charset="-127"/>
                <a:ea typeface="굴림" charset="-127"/>
              </a:rPr>
              <a:t>Car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먼저 인스턴스가 생성되고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좀전과 달리 </a:t>
            </a:r>
            <a:r>
              <a:rPr lang="en-US" altLang="ko-KR" smtClean="0">
                <a:latin typeface="굴림" charset="-127"/>
                <a:ea typeface="굴림" charset="-127"/>
              </a:rPr>
              <a:t>Car</a:t>
            </a:r>
            <a:r>
              <a:rPr lang="ko-KR" altLang="en-US" smtClean="0">
                <a:latin typeface="굴림" charset="-127"/>
                <a:ea typeface="굴림" charset="-127"/>
              </a:rPr>
              <a:t>타입의 참조변수를 매개변수로 선언한 생성자가 호출됩니다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매개변수로 첫번째 인스턴스를 넘겨주고요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생성자는 넘겨받은 참조변수가 가리키는 인스턴스의 인스턴스변수의 값을 새로생성된 인스턴스에 저장합니다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인스턴스 </a:t>
            </a:r>
            <a:r>
              <a:rPr lang="en-US" altLang="ko-KR" smtClean="0">
                <a:latin typeface="굴림" charset="-127"/>
                <a:ea typeface="굴림" charset="-127"/>
              </a:rPr>
              <a:t>c2</a:t>
            </a:r>
            <a:r>
              <a:rPr lang="ko-KR" altLang="en-US" smtClean="0">
                <a:latin typeface="굴림" charset="-127"/>
                <a:ea typeface="굴림" charset="-127"/>
              </a:rPr>
              <a:t>에도 </a:t>
            </a:r>
            <a:r>
              <a:rPr lang="en-US" altLang="ko-KR" smtClean="0">
                <a:latin typeface="굴림" charset="-127"/>
                <a:ea typeface="굴림" charset="-127"/>
              </a:rPr>
              <a:t>white, auto, 4</a:t>
            </a:r>
            <a:r>
              <a:rPr lang="ko-KR" altLang="en-US" smtClean="0">
                <a:latin typeface="굴림" charset="-127"/>
                <a:ea typeface="굴림" charset="-127"/>
              </a:rPr>
              <a:t>가 각각 저장되어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</a:t>
            </a:r>
            <a:r>
              <a:rPr lang="en-US" altLang="ko-KR" smtClean="0">
                <a:latin typeface="굴림" charset="-127"/>
                <a:ea typeface="굴림" charset="-127"/>
              </a:rPr>
              <a:t>c1</a:t>
            </a:r>
            <a:r>
              <a:rPr lang="ko-KR" altLang="en-US" smtClean="0">
                <a:latin typeface="굴림" charset="-127"/>
                <a:ea typeface="굴림" charset="-127"/>
              </a:rPr>
              <a:t>과 인스턴스 </a:t>
            </a:r>
            <a:r>
              <a:rPr lang="en-US" altLang="ko-KR" smtClean="0">
                <a:latin typeface="굴림" charset="-127"/>
                <a:ea typeface="굴림" charset="-127"/>
              </a:rPr>
              <a:t>c2</a:t>
            </a:r>
            <a:r>
              <a:rPr lang="ko-KR" altLang="en-US" smtClean="0">
                <a:latin typeface="굴림" charset="-127"/>
                <a:ea typeface="굴림" charset="-127"/>
              </a:rPr>
              <a:t>는 동일한 값을 저장하게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생성자를 좀더 개선하면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이렇게 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기존의 코드를 호출해서 재활용함으로써 코드의 중복을 제거하였습니다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이와같은 방식으로 인스턴스를 복사하면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기존의 인스턴스가 어떤 값을 가지고있는지 몰라도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같은 상태의 인스턴스를 생성할 수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예를 들어 초기화작업이 복잡한 인스턴스를 여러 개 생성해야하는 경우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하나의 인스턴스만 복잡한 초기화작업을 거치도록 생성한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다음부터는 생성된 인스턴스를 이와 같은 방식으로 복사해서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새로운 인스턴스들을 만들면 코드의 효율이 좋아질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또 다른 예로는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가지고 작업을 하기 전 상태를 복사 해놨다가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작업도중에 문제가 생겼을 때 인스턴스를 원래의 상태로 되돌린다던가 하는 경우에 사용할 수 있을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Java API</a:t>
            </a:r>
            <a:r>
              <a:rPr lang="ko-KR" altLang="en-US" smtClean="0">
                <a:latin typeface="굴림" charset="-127"/>
                <a:ea typeface="굴림" charset="-127"/>
              </a:rPr>
              <a:t>에 있는 많은 클래스들이 이처럼 인스턴스의 복사를 위한 생성자를 정의하고 있으며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 예제가 이를 이해하는데 도움이 되길 바랍니다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ABE4174-BBD1-40EA-8C89-60D0F2F4DB84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6B6BAC-CCBC-46DC-BCAE-5B614722EEDE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124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변수를 선언하고 처음으로 값을 저장하는 것을 변수의 초기화라고 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우리가 파일을 삭제해도 파일이 점유하고 있던 저장공간을 지우는 것이 아니라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다른 파일에 의해서 덮어써지는 것이라는 것을 알고 계실겁니다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마찬가지로 변수를 선언해서 저장공간이 마련되었을 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전에 사용되던 공간을 재활용하는 것일 수 있기기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그 저장공간에는 이미 어떠한 값이 저장되어있을 가능성이 높습니다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이 값을 쓰레기값이라고도 하는데요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변수를 선언한 다음에는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변수를 적절한 값으로 초기화를 해주는 것이 필요합니다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그렇지 않으면 쓰레기값이 사용되어서 생각하지 못했던 엉뚱한 결과를 얻을 수 있겠죠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변수와 </a:t>
            </a:r>
            <a:r>
              <a:rPr lang="en-US" altLang="ko-KR" smtClean="0">
                <a:latin typeface="굴림" charset="-127"/>
                <a:ea typeface="굴림" charset="-127"/>
              </a:rPr>
              <a:t>new</a:t>
            </a:r>
            <a:r>
              <a:rPr lang="ko-KR" altLang="en-US" smtClean="0">
                <a:latin typeface="굴림" charset="-127"/>
                <a:ea typeface="굴림" charset="-127"/>
              </a:rPr>
              <a:t>연산자를 통해서 생성되는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배열 은 각 타입의 기본값으로 자동초기화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초기화를 생략할 수 있지만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지역변수는 자동초기화가 되지 않기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반드시 초기화를 해주어야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각 타입의 기본값은 앞에서 이미 배웠지만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다시한번 확인해보세요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en-US" altLang="ko-KR" smtClean="0">
                <a:latin typeface="굴림" charset="-127"/>
                <a:ea typeface="굴림" charset="-127"/>
              </a:rPr>
              <a:t>x</a:t>
            </a:r>
            <a:r>
              <a:rPr lang="ko-KR" altLang="en-US" smtClean="0">
                <a:latin typeface="굴림" charset="-127"/>
                <a:ea typeface="굴림" charset="-127"/>
              </a:rPr>
              <a:t>와 </a:t>
            </a:r>
            <a:r>
              <a:rPr lang="en-US" altLang="ko-KR" smtClean="0">
                <a:latin typeface="굴림" charset="-127"/>
                <a:ea typeface="굴림" charset="-127"/>
              </a:rPr>
              <a:t>y</a:t>
            </a:r>
            <a:r>
              <a:rPr lang="ko-KR" altLang="en-US" smtClean="0">
                <a:latin typeface="굴림" charset="-127"/>
                <a:ea typeface="굴림" charset="-127"/>
              </a:rPr>
              <a:t>는 인스턴스 변수라서</a:t>
            </a:r>
            <a:r>
              <a:rPr lang="en-US" altLang="ko-KR" smtClean="0">
                <a:latin typeface="굴림" charset="-127"/>
                <a:ea typeface="굴림" charset="-127"/>
              </a:rPr>
              <a:t>... int</a:t>
            </a:r>
            <a:r>
              <a:rPr lang="ko-KR" altLang="en-US" smtClean="0">
                <a:latin typeface="굴림" charset="-127"/>
                <a:ea typeface="굴림" charset="-127"/>
              </a:rPr>
              <a:t>의 기본값이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자동초기화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초기화를 하지 않고도  이처럼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바로 사용할 수 있고요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en-US" altLang="ko-KR" smtClean="0">
                <a:latin typeface="굴림" charset="-127"/>
                <a:ea typeface="굴림" charset="-127"/>
              </a:rPr>
              <a:t>i</a:t>
            </a:r>
            <a:r>
              <a:rPr lang="ko-KR" altLang="en-US" smtClean="0">
                <a:latin typeface="굴림" charset="-127"/>
                <a:ea typeface="굴림" charset="-127"/>
              </a:rPr>
              <a:t>와 </a:t>
            </a:r>
            <a:r>
              <a:rPr lang="en-US" altLang="ko-KR" smtClean="0">
                <a:latin typeface="굴림" charset="-127"/>
                <a:ea typeface="굴림" charset="-127"/>
              </a:rPr>
              <a:t>j</a:t>
            </a:r>
            <a:r>
              <a:rPr lang="ko-KR" altLang="en-US" smtClean="0">
                <a:latin typeface="굴림" charset="-127"/>
                <a:ea typeface="굴림" charset="-127"/>
              </a:rPr>
              <a:t>는 메서드안에 선언되었으므로 지역변수입니다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지역변수는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자동초기화가 되지 않기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사용하기 전에 반드시 초기화를 해주어야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그렇지 않으면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컴파일 에러가 발생합니다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에러가 발생하지 않게 하려면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변수 </a:t>
            </a:r>
            <a:r>
              <a:rPr lang="en-US" altLang="ko-KR" smtClean="0">
                <a:latin typeface="굴림" charset="-127"/>
                <a:ea typeface="굴림" charset="-127"/>
              </a:rPr>
              <a:t>i</a:t>
            </a:r>
            <a:r>
              <a:rPr lang="ko-KR" altLang="en-US" smtClean="0">
                <a:latin typeface="굴림" charset="-127"/>
                <a:ea typeface="굴림" charset="-127"/>
              </a:rPr>
              <a:t>가 사용되기 전에 이렇게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값을 저장해서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쓰레기 값이 아닌 값으로 초기화를 해주어야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사실은 이러한 제약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지역변수는 반드시 초기화를 해주어야 한다는 제약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  <a:r>
              <a:rPr lang="ko-KR" altLang="en-US" smtClean="0">
                <a:latin typeface="굴림" charset="-127"/>
                <a:ea typeface="굴림" charset="-127"/>
              </a:rPr>
              <a:t>은</a:t>
            </a:r>
          </a:p>
          <a:p>
            <a:pPr marL="742950" lvl="1" indent="-285750" eaLnBrk="1" hangingPunct="1"/>
            <a:r>
              <a:rPr lang="ko-KR" altLang="en-US" smtClean="0">
                <a:latin typeface="굴림" charset="-127"/>
                <a:ea typeface="굴림" charset="-127"/>
              </a:rPr>
              <a:t>없어도 되는 것이기도 하지만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개발자의 실수를 줄여주기 위해서 만들어진 것입니다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marL="742950" lvl="1" indent="-285750"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DE1CBFF-87CD-4B17-AC34-BE77391F9E8A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220709-B194-405D-BB42-1C4B39A87FA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125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변수의 선언과 초기화의 예를 몇가지 살펴보겠습니다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영역에 선언되는 멤버들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메서드나 멤버변수들은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내에서 선언순서에 관계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보통 멤버변수를 모아서 앞부분에 선언하고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아래에 메서드들을 선언하곤 하는데요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그러나 이처럼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변수들끼리 서로 참조하는 경우에는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6889556-618F-4CA2-957A-A00587576999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993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806CE9-7F50-4504-A243-C5E8563A35AB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126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지역변수와는 달리 클래스변수와 인스턴스변수는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변수가 만들어진 후에 바로 사용할 수 있는 상태가 되어 있어야 하기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변수의 생성과 동시에 적절한 초기화가 뒤따라야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앞서 살펴본 것과 같이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자동차를 주문한 다음에 차의 속성을 바꾸는 것보다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자동차가 만들어졌을 때 이미 적절하게 초기화되어 있는 것이 더 좋겠죠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초기화가 필요한 겁니다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멤버변수의 초기화에는 모두 </a:t>
            </a:r>
            <a:r>
              <a:rPr lang="en-US" altLang="ko-KR" smtClean="0">
                <a:latin typeface="굴림" charset="-127"/>
                <a:ea typeface="굴림" charset="-127"/>
              </a:rPr>
              <a:t>3</a:t>
            </a:r>
            <a:r>
              <a:rPr lang="ko-KR" altLang="en-US" smtClean="0">
                <a:latin typeface="굴림" charset="-127"/>
                <a:ea typeface="굴림" charset="-127"/>
              </a:rPr>
              <a:t>가지 방법이 있는데요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명시적 초기화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생성자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초기화 블럭이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명시적 초기화는 간단합니다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이처럼 변수의 선언과 동시에 초기화를 해주는 것을 말하고요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생성자는 인스턴스변수의 초기화에 사용된다는거 이미 배웠고요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마지막으로 초기화 블럭이 있는데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초기화 블럭에는 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인스턴스초기화 블럭과 클래스 초기화 블럭 두가지가 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명시적 초기화와 생성자에 대해서는 이미 배웠으므로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초기화 블럭에 대해서 좀더 자세히 알아보겠습니다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7F1AC41-FAAF-446F-B9D8-A763BD22630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3BEB0C-3F2A-4708-AAE2-F6CCE5CB64D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127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초기화 블럭은 명시적 초기화만으로 처리할 수 없는 복잡한 초기화에 사용됩니다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초기화할 때는 항상 명시적 초기화가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차적으로 고려되어야 하고</a:t>
            </a:r>
            <a:r>
              <a:rPr lang="en-US" altLang="ko-KR" smtClean="0">
                <a:latin typeface="굴림" charset="-127"/>
                <a:ea typeface="굴림" charset="-127"/>
              </a:rPr>
              <a:t>,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명시적 초기화로 해결되지 않을 때 초기화 블럭을 사용해야 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초기화 블럭은 클래스변수의 복잡한 초기화에 사용됩니다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클래스가 로딩되면 클래스변수가 만들어지고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그 다음에 클래스 초기화 블럭이 자동적으로 호출되어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클래스변수에 대한 초기화를 수행합니다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초기화 블럭은 클래스가 로딩될 때 단 한번만 실행됩니다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초기화 블럭은 생성자 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인스턴스가 생성될 때 마다 자동적으로 호출됩니다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초기화 블럭 다음에 생성자가 실행된다는 것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실행순서를 잘기억해두시고요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인스턴스변수의 복잡한 초기화는 생성자를 이용하면 되므로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사실 인스턴스 초기화 블럭은 거의 사용되지 않습니다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그래서 인스턴스초기화 블럭은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각 생성자에서 공통적으로 수행해야하는 작업을 따로 뽑아서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처리하는데 사용됩니다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각 생성자에서 수행될 공통부분을 인스턴스 초기화블럭에 뽑아넣으면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코드의 중복이 제거되니까요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초기화 블럭은 내부적으로는 메서드로 처리됩니다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자동적으로 호출되는 초기화 메서드죠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생성자도 메서드인것 처럼요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선언되는 영역도 메서드처럼 클래스 영역에 선언하고요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초기화 블럭은 그냥 블럭</a:t>
            </a:r>
            <a:r>
              <a:rPr lang="en-US" altLang="ko-KR" smtClean="0">
                <a:latin typeface="굴림" charset="-127"/>
                <a:ea typeface="굴림" charset="-127"/>
              </a:rPr>
              <a:t>{}</a:t>
            </a:r>
            <a:r>
              <a:rPr lang="ko-KR" altLang="en-US" smtClean="0">
                <a:latin typeface="굴림" charset="-127"/>
                <a:ea typeface="굴림" charset="-127"/>
              </a:rPr>
              <a:t>을 만들고 그 안에 코드를 적기만 하면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초기화 블럭은 인스턴스초기화 블럭에 </a:t>
            </a:r>
            <a:r>
              <a:rPr lang="en-US" altLang="ko-KR" smtClean="0">
                <a:latin typeface="굴림" charset="-127"/>
                <a:ea typeface="굴림" charset="-127"/>
              </a:rPr>
              <a:t>static</a:t>
            </a:r>
            <a:r>
              <a:rPr lang="ko-KR" altLang="en-US" smtClean="0">
                <a:latin typeface="굴림" charset="-127"/>
                <a:ea typeface="굴림" charset="-127"/>
              </a:rPr>
              <a:t>만 붙이면 되고요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StaticBlockTest</a:t>
            </a:r>
            <a:r>
              <a:rPr lang="ko-KR" altLang="en-US" smtClean="0">
                <a:latin typeface="굴림" charset="-127"/>
                <a:ea typeface="굴림" charset="-127"/>
              </a:rPr>
              <a:t>클래스에 클래스변수로 배열을 선언했습니다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명시적초기화로 배열을 생성하기는 했지만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배열에는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의 기본값인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으로만 자동초기화 되어 있겠죠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클래스 초기화 블럭에서 반복문을 이용해서 이 배열에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과 </a:t>
            </a:r>
            <a:r>
              <a:rPr lang="en-US" altLang="ko-KR" smtClean="0">
                <a:latin typeface="굴림" charset="-127"/>
                <a:ea typeface="굴림" charset="-127"/>
              </a:rPr>
              <a:t>10</a:t>
            </a:r>
            <a:r>
              <a:rPr lang="ko-KR" altLang="en-US" smtClean="0">
                <a:latin typeface="굴림" charset="-127"/>
                <a:ea typeface="굴림" charset="-127"/>
              </a:rPr>
              <a:t>사이의 임의의 값으로 초기화합니다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이처럼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명시적 초기화로는 해결할 수 없는 복잡한 초기화에 초기화 블럭을 사용하면 되는 겁니다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EE834EE-9C09-46F7-810C-AD18AEB16446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E702289-72B9-4224-B242-F22DFDC4EFC9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128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 변수는 클래스가 처음 로딩될 때 단 한번 수행됩니다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그리고 인스턴스 변수는 인스턴스가 생성될 대 마다 수행됩니다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InitTest</a:t>
            </a:r>
            <a:r>
              <a:rPr lang="ko-KR" altLang="en-US" smtClean="0">
                <a:latin typeface="굴림" charset="-127"/>
                <a:ea typeface="굴림" charset="-127"/>
              </a:rPr>
              <a:t>라는 클래스가 이렇게 정의되어 있을 때</a:t>
            </a:r>
            <a:r>
              <a:rPr lang="en-US" altLang="ko-KR" smtClean="0">
                <a:latin typeface="굴림" charset="-127"/>
                <a:ea typeface="굴림" charset="-127"/>
              </a:rPr>
              <a:t>,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InitTest</a:t>
            </a:r>
            <a:r>
              <a:rPr lang="ko-KR" altLang="en-US" smtClean="0">
                <a:latin typeface="굴림" charset="-127"/>
                <a:ea typeface="굴림" charset="-127"/>
              </a:rPr>
              <a:t>의 인스턴스를 생성하면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인스턴스를 생성하기 위해서는 클래스정보가 필요하니까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클래스가 메모리에 로딩됩니다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이때</a:t>
            </a:r>
            <a:r>
              <a:rPr lang="en-US" altLang="ko-KR" smtClean="0">
                <a:latin typeface="굴림" charset="-127"/>
                <a:ea typeface="굴림" charset="-127"/>
              </a:rPr>
              <a:t>... InitTest</a:t>
            </a:r>
            <a:r>
              <a:rPr lang="ko-KR" altLang="en-US" smtClean="0">
                <a:latin typeface="굴림" charset="-127"/>
                <a:ea typeface="굴림" charset="-127"/>
              </a:rPr>
              <a:t>에 정의된 클래스변수 </a:t>
            </a:r>
            <a:r>
              <a:rPr lang="en-US" altLang="ko-KR" smtClean="0">
                <a:latin typeface="굴림" charset="-127"/>
                <a:ea typeface="굴림" charset="-127"/>
              </a:rPr>
              <a:t>cv</a:t>
            </a:r>
            <a:r>
              <a:rPr lang="ko-KR" altLang="en-US" smtClean="0">
                <a:latin typeface="굴림" charset="-127"/>
                <a:ea typeface="굴림" charset="-127"/>
              </a:rPr>
              <a:t>가 생성됩니다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멤버변수는 자동초기화 되니까</a:t>
            </a:r>
            <a:r>
              <a:rPr lang="en-US" altLang="ko-KR" smtClean="0">
                <a:latin typeface="굴림" charset="-127"/>
                <a:ea typeface="굴림" charset="-127"/>
              </a:rPr>
              <a:t>... cv</a:t>
            </a:r>
            <a:r>
              <a:rPr lang="ko-KR" altLang="en-US" smtClean="0">
                <a:latin typeface="굴림" charset="-127"/>
                <a:ea typeface="굴림" charset="-127"/>
              </a:rPr>
              <a:t>에는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의 기본값인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 cv</a:t>
            </a:r>
            <a:r>
              <a:rPr lang="ko-KR" altLang="en-US" smtClean="0">
                <a:latin typeface="굴림" charset="-127"/>
                <a:ea typeface="굴림" charset="-127"/>
              </a:rPr>
              <a:t>의 명시적 초기화가 수행되서 </a:t>
            </a:r>
            <a:r>
              <a:rPr lang="en-US" altLang="ko-KR" smtClean="0">
                <a:latin typeface="굴림" charset="-127"/>
                <a:ea typeface="굴림" charset="-127"/>
              </a:rPr>
              <a:t>cv</a:t>
            </a:r>
            <a:r>
              <a:rPr lang="ko-KR" altLang="en-US" smtClean="0">
                <a:latin typeface="굴림" charset="-127"/>
                <a:ea typeface="굴림" charset="-127"/>
              </a:rPr>
              <a:t>값은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로 바뀌고요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클래스 초기화 블럭에 의해서 </a:t>
            </a:r>
            <a:r>
              <a:rPr lang="en-US" altLang="ko-KR" smtClean="0">
                <a:latin typeface="굴림" charset="-127"/>
                <a:ea typeface="굴림" charset="-127"/>
              </a:rPr>
              <a:t>cv</a:t>
            </a:r>
            <a:r>
              <a:rPr lang="ko-KR" altLang="en-US" smtClean="0">
                <a:latin typeface="굴림" charset="-127"/>
                <a:ea typeface="굴림" charset="-127"/>
              </a:rPr>
              <a:t>의 값은 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가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이제 로딩된 클래스 정보를 이용해서 인스턴스가 생성됩니다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클래스에 정의된 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iv</a:t>
            </a:r>
            <a:r>
              <a:rPr lang="ko-KR" altLang="en-US" smtClean="0">
                <a:latin typeface="굴림" charset="-127"/>
                <a:ea typeface="굴림" charset="-127"/>
              </a:rPr>
              <a:t>가만들어지고</a:t>
            </a:r>
            <a:r>
              <a:rPr lang="en-US" altLang="ko-KR" smtClean="0">
                <a:latin typeface="굴림" charset="-127"/>
                <a:ea typeface="굴림" charset="-127"/>
              </a:rPr>
              <a:t>... int</a:t>
            </a:r>
            <a:r>
              <a:rPr lang="ko-KR" altLang="en-US" smtClean="0">
                <a:latin typeface="굴림" charset="-127"/>
                <a:ea typeface="굴림" charset="-127"/>
              </a:rPr>
              <a:t>의 기본값인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자동초기화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 명시적 초기화에 의해서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로 값이 바뀌고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 초기화 블럭에 의해서 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로 바뀝니다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 생성자가 수행되면서 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iv</a:t>
            </a:r>
            <a:r>
              <a:rPr lang="ko-KR" altLang="en-US" smtClean="0">
                <a:latin typeface="굴림" charset="-127"/>
                <a:ea typeface="굴림" charset="-127"/>
              </a:rPr>
              <a:t>의 값은 </a:t>
            </a:r>
            <a:r>
              <a:rPr lang="en-US" altLang="ko-KR" smtClean="0">
                <a:latin typeface="굴림" charset="-127"/>
                <a:ea typeface="굴림" charset="-127"/>
              </a:rPr>
              <a:t>3</a:t>
            </a:r>
            <a:r>
              <a:rPr lang="ko-KR" altLang="en-US" smtClean="0">
                <a:latin typeface="굴림" charset="-127"/>
                <a:ea typeface="굴림" charset="-127"/>
              </a:rPr>
              <a:t>이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항상 클래스 초기화가 인스턴스 초기화 보다 먼저 수행되고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기본값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간단한 초기화 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복잡한 초기화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의 순서로 초기화가 수행되고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인스턴스 초기화의 마지막으로는 생성자가 호출된다는거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잘 기억해주시기 바랍니다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5C25EA-75E5-40BC-AF02-C245CA879E53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C0B0240-4033-4988-A949-1A1FED4BDFB7}" type="slidenum">
              <a:rPr lang="en-US" altLang="ko-KR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129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이것은 책에 있는 예제인데요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Product</a:t>
            </a:r>
            <a:r>
              <a:rPr lang="ko-KR" altLang="en-US" smtClean="0">
                <a:latin typeface="굴림" charset="-127"/>
                <a:ea typeface="굴림" charset="-127"/>
              </a:rPr>
              <a:t>클래스가 이와 같이 정의되어 있을 때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Product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먼저</a:t>
            </a:r>
            <a:r>
              <a:rPr lang="en-US" altLang="ko-KR" smtClean="0">
                <a:latin typeface="굴림" charset="-127"/>
                <a:ea typeface="굴림" charset="-127"/>
              </a:rPr>
              <a:t>...Product</a:t>
            </a:r>
            <a:r>
              <a:rPr lang="ko-KR" altLang="en-US" smtClean="0">
                <a:latin typeface="굴림" charset="-127"/>
                <a:ea typeface="굴림" charset="-127"/>
              </a:rPr>
              <a:t>클래스가 메모리에 로딩되면서 클래스변수인 </a:t>
            </a:r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가 만들어지겠죠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의 타입이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니까 </a:t>
            </a:r>
            <a:r>
              <a:rPr lang="en-US" altLang="ko-KR" smtClean="0">
                <a:latin typeface="굴림" charset="-127"/>
                <a:ea typeface="굴림" charset="-127"/>
              </a:rPr>
              <a:t>int</a:t>
            </a:r>
            <a:r>
              <a:rPr lang="ko-KR" altLang="en-US" smtClean="0">
                <a:latin typeface="굴림" charset="-127"/>
                <a:ea typeface="굴림" charset="-127"/>
              </a:rPr>
              <a:t>의 기본값인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자동초기화되고요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예제에서는 </a:t>
            </a:r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의 명시적 초기화를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해주었지만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자동초기화 되니까 안 써줘도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 인스턴스가 생성되고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가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자동초기화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명시적초기화는 없으니까 넘어가고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인스턴스 초기화 블럭이 수행됩니다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클래스변수 </a:t>
            </a:r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의 값을 </a:t>
            </a:r>
            <a:r>
              <a:rPr lang="en-US" altLang="ko-KR" smtClean="0">
                <a:latin typeface="굴림" charset="-127"/>
                <a:ea typeface="굴림" charset="-127"/>
              </a:rPr>
              <a:t>1 </a:t>
            </a:r>
            <a:r>
              <a:rPr lang="ko-KR" altLang="en-US" smtClean="0">
                <a:latin typeface="굴림" charset="-127"/>
                <a:ea typeface="굴림" charset="-127"/>
              </a:rPr>
              <a:t>증가시키니까</a:t>
            </a:r>
            <a:r>
              <a:rPr lang="en-US" altLang="ko-KR" smtClean="0">
                <a:latin typeface="굴림" charset="-127"/>
                <a:ea typeface="굴림" charset="-127"/>
              </a:rPr>
              <a:t>... count</a:t>
            </a:r>
            <a:r>
              <a:rPr lang="ko-KR" altLang="en-US" smtClean="0">
                <a:latin typeface="굴림" charset="-127"/>
                <a:ea typeface="굴림" charset="-127"/>
              </a:rPr>
              <a:t>의 값이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에서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로 바뀌고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의 값을 </a:t>
            </a:r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에 저장합니다</a:t>
            </a:r>
            <a:r>
              <a:rPr lang="en-US" altLang="ko-KR" smtClean="0">
                <a:latin typeface="굴림" charset="-127"/>
                <a:ea typeface="굴림" charset="-127"/>
              </a:rPr>
              <a:t>. </a:t>
            </a:r>
            <a:r>
              <a:rPr lang="ko-KR" altLang="en-US" smtClean="0">
                <a:latin typeface="굴림" charset="-127"/>
                <a:ea typeface="굴림" charset="-127"/>
              </a:rPr>
              <a:t>그래서 </a:t>
            </a:r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의 값이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이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 다음에 생성자가 수행될 차례인데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수행할 내용이 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사실 인스턴스 초기화 블럭의 코드는 생성자에 넣어도 상관없습니다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그래도 생성자 대신 인스턴스 초기화 블럭을 사용한 이유는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코드의 의미상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모든 생성자에서 공통적으로 수행되어야할 내용이기 때문입니다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즉</a:t>
            </a:r>
            <a:r>
              <a:rPr lang="en-US" altLang="ko-KR" smtClean="0">
                <a:latin typeface="굴림" charset="-127"/>
                <a:ea typeface="굴림" charset="-127"/>
              </a:rPr>
              <a:t>, </a:t>
            </a:r>
            <a:r>
              <a:rPr lang="ko-KR" altLang="en-US" smtClean="0">
                <a:latin typeface="굴림" charset="-127"/>
                <a:ea typeface="굴림" charset="-127"/>
              </a:rPr>
              <a:t>어떤 생성자를 사용해서 인스턴스를 생성하더라도 수행되어야할 내용이라는 것이죠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Product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하나 더 생성하면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이미 클래스정보는 메모리에 로딩되었기 때문에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이번엔 클래스변수의 초기화는 수행되지 않고 새로 생성되는 인스턴스의 초기화만 수행됩니다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클래스에 정의된 내용에 따라서 인스턴스를 생성하는데요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먼저 인스턴스변수 </a:t>
            </a:r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가 만들어지고 </a:t>
            </a:r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의 타입인 </a:t>
            </a:r>
            <a:r>
              <a:rPr lang="en-US" altLang="ko-KR" smtClean="0">
                <a:latin typeface="굴림" charset="-127"/>
                <a:ea typeface="굴림" charset="-127"/>
              </a:rPr>
              <a:t>0</a:t>
            </a:r>
            <a:r>
              <a:rPr lang="ko-KR" altLang="en-US" smtClean="0">
                <a:latin typeface="굴림" charset="-127"/>
                <a:ea typeface="굴림" charset="-127"/>
              </a:rPr>
              <a:t>으로 자동초기화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의 명시적초기화는 없으니까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바로 인스턴스 초기화블럭이 수행됩니다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의 값이 </a:t>
            </a:r>
            <a:r>
              <a:rPr lang="en-US" altLang="ko-KR" smtClean="0">
                <a:latin typeface="굴림" charset="-127"/>
                <a:ea typeface="굴림" charset="-127"/>
              </a:rPr>
              <a:t>1</a:t>
            </a:r>
            <a:r>
              <a:rPr lang="ko-KR" altLang="en-US" smtClean="0">
                <a:latin typeface="굴림" charset="-127"/>
                <a:ea typeface="굴림" charset="-127"/>
              </a:rPr>
              <a:t>증가해서 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가되고</a:t>
            </a:r>
            <a:r>
              <a:rPr lang="en-US" altLang="ko-KR" smtClean="0">
                <a:latin typeface="굴림" charset="-127"/>
                <a:ea typeface="굴림" charset="-127"/>
              </a:rPr>
              <a:t>.... serialNo</a:t>
            </a:r>
            <a:r>
              <a:rPr lang="ko-KR" altLang="en-US" smtClean="0">
                <a:latin typeface="굴림" charset="-127"/>
                <a:ea typeface="굴림" charset="-127"/>
              </a:rPr>
              <a:t>에는 </a:t>
            </a:r>
            <a:r>
              <a:rPr lang="en-US" altLang="ko-KR" smtClean="0">
                <a:latin typeface="굴림" charset="-127"/>
                <a:ea typeface="굴림" charset="-127"/>
              </a:rPr>
              <a:t>count</a:t>
            </a:r>
            <a:r>
              <a:rPr lang="ko-KR" altLang="en-US" smtClean="0">
                <a:latin typeface="굴림" charset="-127"/>
                <a:ea typeface="굴림" charset="-127"/>
              </a:rPr>
              <a:t>의 값인 </a:t>
            </a:r>
            <a:r>
              <a:rPr lang="en-US" altLang="ko-KR" smtClean="0">
                <a:latin typeface="굴림" charset="-127"/>
                <a:ea typeface="굴림" charset="-127"/>
              </a:rPr>
              <a:t>2</a:t>
            </a:r>
            <a:r>
              <a:rPr lang="ko-KR" altLang="en-US" smtClean="0">
                <a:latin typeface="굴림" charset="-127"/>
                <a:ea typeface="굴림" charset="-127"/>
              </a:rPr>
              <a:t>가 저장됩니다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ko-KR" altLang="en-US" smtClean="0">
              <a:latin typeface="굴림" charset="-127"/>
              <a:ea typeface="굴림" charset="-127"/>
            </a:endParaRPr>
          </a:p>
          <a:p>
            <a:pPr eaLnBrk="1" hangingPunct="1"/>
            <a:r>
              <a:rPr lang="ko-KR" altLang="en-US" smtClean="0">
                <a:latin typeface="굴림" charset="-127"/>
                <a:ea typeface="굴림" charset="-127"/>
              </a:rPr>
              <a:t>세번째 </a:t>
            </a:r>
            <a:r>
              <a:rPr lang="en-US" altLang="ko-KR" smtClean="0">
                <a:latin typeface="굴림" charset="-127"/>
                <a:ea typeface="굴림" charset="-127"/>
              </a:rPr>
              <a:t>Product</a:t>
            </a:r>
            <a:r>
              <a:rPr lang="ko-KR" altLang="en-US" smtClean="0">
                <a:latin typeface="굴림" charset="-127"/>
                <a:ea typeface="굴림" charset="-127"/>
              </a:rPr>
              <a:t>인스턴스를 생성하면</a:t>
            </a:r>
            <a:r>
              <a:rPr lang="en-US" altLang="ko-KR" smtClean="0">
                <a:latin typeface="굴림" charset="-127"/>
                <a:ea typeface="굴림" charset="-127"/>
              </a:rPr>
              <a:t>... </a:t>
            </a:r>
            <a:r>
              <a:rPr lang="ko-KR" altLang="en-US" smtClean="0">
                <a:latin typeface="굴림" charset="-127"/>
                <a:ea typeface="굴림" charset="-127"/>
              </a:rPr>
              <a:t>똑같은 과정을 거쳐서</a:t>
            </a:r>
            <a:r>
              <a:rPr lang="en-US" altLang="ko-KR" smtClean="0">
                <a:latin typeface="굴림" charset="-127"/>
                <a:ea typeface="굴림" charset="-127"/>
              </a:rPr>
              <a:t>... count</a:t>
            </a:r>
            <a:r>
              <a:rPr lang="ko-KR" altLang="en-US" smtClean="0">
                <a:latin typeface="굴림" charset="-127"/>
                <a:ea typeface="굴림" charset="-127"/>
              </a:rPr>
              <a:t>의 값이 </a:t>
            </a:r>
            <a:r>
              <a:rPr lang="en-US" altLang="ko-KR" smtClean="0">
                <a:latin typeface="굴림" charset="-127"/>
                <a:ea typeface="굴림" charset="-127"/>
              </a:rPr>
              <a:t>3</a:t>
            </a:r>
            <a:r>
              <a:rPr lang="ko-KR" altLang="en-US" smtClean="0">
                <a:latin typeface="굴림" charset="-127"/>
                <a:ea typeface="굴림" charset="-127"/>
              </a:rPr>
              <a:t>이되고</a:t>
            </a:r>
            <a:r>
              <a:rPr lang="en-US" altLang="ko-KR" smtClean="0">
                <a:latin typeface="굴림" charset="-127"/>
                <a:ea typeface="굴림" charset="-127"/>
              </a:rPr>
              <a:t>...</a:t>
            </a:r>
          </a:p>
          <a:p>
            <a:pPr eaLnBrk="1" hangingPunct="1"/>
            <a:r>
              <a:rPr lang="en-US" altLang="ko-KR" smtClean="0">
                <a:latin typeface="굴림" charset="-127"/>
                <a:ea typeface="굴림" charset="-127"/>
              </a:rPr>
              <a:t>serialNo</a:t>
            </a:r>
            <a:r>
              <a:rPr lang="ko-KR" altLang="en-US" smtClean="0">
                <a:latin typeface="굴림" charset="-127"/>
                <a:ea typeface="굴림" charset="-127"/>
              </a:rPr>
              <a:t>의 값 역시 </a:t>
            </a:r>
            <a:r>
              <a:rPr lang="en-US" altLang="ko-KR" smtClean="0">
                <a:latin typeface="굴림" charset="-127"/>
                <a:ea typeface="굴림" charset="-127"/>
              </a:rPr>
              <a:t>3</a:t>
            </a:r>
            <a:r>
              <a:rPr lang="ko-KR" altLang="en-US" smtClean="0">
                <a:latin typeface="굴림" charset="-127"/>
                <a:ea typeface="굴림" charset="-127"/>
              </a:rPr>
              <a:t>이 됩니다</a:t>
            </a:r>
            <a:r>
              <a:rPr lang="en-US" altLang="ko-KR" smtClean="0">
                <a:latin typeface="굴림" charset="-127"/>
                <a:ea typeface="굴림" charset="-127"/>
              </a:rPr>
              <a:t>.</a:t>
            </a: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  <a:p>
            <a:pPr eaLnBrk="1" hangingPunct="1"/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B09F36CD-0C51-4D75-8604-A1EB39FB0BC5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130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smtClean="0"/>
              <a:t>7</a:t>
            </a:r>
            <a:r>
              <a:rPr lang="ko-KR" altLang="en-US" smtClean="0"/>
              <a:t>장도</a:t>
            </a:r>
            <a:r>
              <a:rPr lang="en-US" altLang="ko-KR" smtClean="0"/>
              <a:t> </a:t>
            </a:r>
            <a:r>
              <a:rPr lang="ko-KR" altLang="en-US" smtClean="0"/>
              <a:t>분량이 많기 때문에 이와 같이 </a:t>
            </a:r>
            <a:r>
              <a:rPr lang="en-US" altLang="ko-KR" smtClean="0"/>
              <a:t>3</a:t>
            </a:r>
            <a:r>
              <a:rPr lang="ko-KR" altLang="en-US" smtClean="0"/>
              <a:t>개의 부분으로 나누어서 강좌를 제작하였습니다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이번엔 첫번째 부분인 상속</a:t>
            </a:r>
            <a:r>
              <a:rPr lang="en-US" altLang="ko-KR" smtClean="0"/>
              <a:t>, </a:t>
            </a:r>
            <a:r>
              <a:rPr lang="ko-KR" altLang="en-US" smtClean="0"/>
              <a:t>오버라이딩</a:t>
            </a:r>
            <a:r>
              <a:rPr lang="en-US" altLang="ko-KR" smtClean="0"/>
              <a:t>, </a:t>
            </a:r>
            <a:r>
              <a:rPr lang="ko-KR" altLang="en-US" smtClean="0"/>
              <a:t>패키지와 </a:t>
            </a:r>
            <a:r>
              <a:rPr lang="en-US" altLang="ko-KR" smtClean="0"/>
              <a:t>import</a:t>
            </a:r>
            <a:r>
              <a:rPr lang="ko-KR" altLang="en-US" smtClean="0"/>
              <a:t>에 대해서 설명드리겠습니다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DFD13E45-530B-47B0-A232-816762A72782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131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강의형식에 맞게 수정하였기 때문에 책의 목차와는 좀 다르지만 내용은 거의 같습니다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978B04-D1C2-4163-B34A-77236A660505}" type="slidenum">
              <a:rPr lang="en-US" altLang="ko-KR"/>
              <a:pPr/>
              <a:t>26</a:t>
            </a:fld>
            <a:endParaRPr lang="en-US" altLang="ko-KR"/>
          </a:p>
        </p:txBody>
      </p:sp>
      <p:sp>
        <p:nvSpPr>
          <p:cNvPr id="70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ko-KR" altLang="ko-KR" sz="9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5B2A331-6F6C-4E49-AF99-1ECD9534856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B704DA9-B1B9-43AC-B6EE-E616BFF431A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r>
              <a:rPr lang="en-US" altLang="ko-KR" smtClean="0"/>
              <a:t>6</a:t>
            </a:r>
            <a:r>
              <a:rPr lang="ko-KR" altLang="en-US" smtClean="0"/>
              <a:t>장에서 객체지향개념에 대한 기본적인 내용에 대해서 알아봤는데요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7</a:t>
            </a:r>
            <a:r>
              <a:rPr lang="ko-KR" altLang="en-US" smtClean="0"/>
              <a:t>장에서는 본격적인 객체지향개념</a:t>
            </a:r>
            <a:r>
              <a:rPr lang="en-US" altLang="ko-KR" smtClean="0"/>
              <a:t>... </a:t>
            </a:r>
            <a:r>
              <a:rPr lang="ko-KR" altLang="en-US" smtClean="0"/>
              <a:t>상속</a:t>
            </a:r>
            <a:r>
              <a:rPr lang="en-US" altLang="ko-KR" smtClean="0"/>
              <a:t>, </a:t>
            </a:r>
            <a:r>
              <a:rPr lang="ko-KR" altLang="en-US" smtClean="0"/>
              <a:t>다형성</a:t>
            </a:r>
            <a:r>
              <a:rPr lang="en-US" altLang="ko-KR" smtClean="0"/>
              <a:t>, </a:t>
            </a:r>
            <a:r>
              <a:rPr lang="ko-KR" altLang="en-US" smtClean="0"/>
              <a:t>캡슐화</a:t>
            </a:r>
            <a:r>
              <a:rPr lang="en-US" altLang="ko-KR" smtClean="0"/>
              <a:t>, </a:t>
            </a:r>
            <a:r>
              <a:rPr lang="ko-KR" altLang="en-US" smtClean="0"/>
              <a:t>추상화</a:t>
            </a:r>
            <a:r>
              <a:rPr lang="en-US" altLang="ko-KR" smtClean="0"/>
              <a:t>, </a:t>
            </a:r>
            <a:r>
              <a:rPr lang="ko-KR" altLang="en-US" smtClean="0"/>
              <a:t>인터페이스 등에</a:t>
            </a:r>
          </a:p>
          <a:p>
            <a:r>
              <a:rPr lang="ko-KR" altLang="en-US" smtClean="0"/>
              <a:t>대해서 학습할 것입니다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첫번째로 여러 객체지향개념의 가장 기초가 되는 상속에 대해서 알아보겠습니다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간단히 얘기해서</a:t>
            </a:r>
            <a:r>
              <a:rPr lang="en-US" altLang="ko-KR" smtClean="0"/>
              <a:t>... </a:t>
            </a:r>
            <a:r>
              <a:rPr lang="ko-KR" altLang="en-US" smtClean="0"/>
              <a:t>상속은 클래스를 정의할 때 기존의 클래스를 이용하는 것입니다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기존의 클래스를 재사용해서 새로운 클래스를 만드는 것이지요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상속을 통해 새로운 클래스를 정의하는 방법은 아주 쉽습니다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새로 정의할 클래스 이름 뒤에 키워드 </a:t>
            </a:r>
            <a:r>
              <a:rPr lang="en-US" altLang="ko-KR" smtClean="0"/>
              <a:t>extends</a:t>
            </a:r>
            <a:r>
              <a:rPr lang="ko-KR" altLang="en-US" smtClean="0"/>
              <a:t>를 써주고</a:t>
            </a:r>
            <a:r>
              <a:rPr lang="en-US" altLang="ko-KR" smtClean="0"/>
              <a:t>, </a:t>
            </a:r>
            <a:r>
              <a:rPr lang="ko-KR" altLang="en-US" smtClean="0"/>
              <a:t>상속받고자하는 클래스를 적어주기만 하면 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나머지는 일반적으로 클래스를 정의할 때와 똑같고요</a:t>
            </a:r>
            <a:r>
              <a:rPr lang="en-US" altLang="ko-KR" smtClean="0"/>
              <a:t>...</a:t>
            </a:r>
          </a:p>
          <a:p>
            <a:endParaRPr lang="en-US" altLang="ko-KR" smtClean="0"/>
          </a:p>
          <a:p>
            <a:r>
              <a:rPr lang="ko-KR" altLang="en-US" smtClean="0"/>
              <a:t>그러면 이 두 클래스는 서로 조상과 자손의 관계가 맺어지고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자손은 조상의 모든 멤버</a:t>
            </a:r>
            <a:r>
              <a:rPr lang="en-US" altLang="ko-KR" smtClean="0"/>
              <a:t>, </a:t>
            </a:r>
            <a:r>
              <a:rPr lang="ko-KR" altLang="en-US" smtClean="0"/>
              <a:t>즉 멤버변수와 메서드를 그대로 상속받게 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 때</a:t>
            </a:r>
            <a:r>
              <a:rPr lang="en-US" altLang="ko-KR" smtClean="0"/>
              <a:t>, </a:t>
            </a:r>
            <a:r>
              <a:rPr lang="ko-KR" altLang="en-US" smtClean="0"/>
              <a:t>자손은 조상의 모든 멤버를 그대로 상속받게 될 뿐</a:t>
            </a:r>
            <a:r>
              <a:rPr lang="en-US" altLang="ko-KR" smtClean="0"/>
              <a:t>.... </a:t>
            </a:r>
          </a:p>
          <a:p>
            <a:r>
              <a:rPr lang="ko-KR" altLang="en-US" smtClean="0"/>
              <a:t>원하는 것만 골라서 상속받을 수가 없습니다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 </a:t>
            </a:r>
            <a:r>
              <a:rPr lang="ko-KR" altLang="en-US" smtClean="0"/>
              <a:t>그래서 자손의 멤버개수는 조상의 멤버개수보다 적을 수가 없습니다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항상 같거나 많을 수 밖에 없겠죠</a:t>
            </a:r>
            <a:r>
              <a:rPr lang="en-US" altLang="ko-KR" smtClean="0"/>
              <a:t>...</a:t>
            </a:r>
          </a:p>
          <a:p>
            <a:endParaRPr lang="en-US" altLang="ko-KR" smtClean="0"/>
          </a:p>
          <a:p>
            <a:r>
              <a:rPr lang="ko-KR" altLang="en-US" smtClean="0"/>
              <a:t>다만</a:t>
            </a:r>
            <a:r>
              <a:rPr lang="en-US" altLang="ko-KR" smtClean="0"/>
              <a:t>... </a:t>
            </a:r>
            <a:r>
              <a:rPr lang="ko-KR" altLang="en-US" smtClean="0"/>
              <a:t>생성자와 초기화 블럭은 상속되지 않습니다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각 클래스의 생성자에는 자신에 정의된 멤버변수만을 초기화하는 코드와 조상의 생성자를 호출하는 코드를 넣어서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상속받은 멤버변수들은 조상의 생성자에 의해 초기화되도록 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2</a:t>
            </a:r>
            <a:r>
              <a:rPr lang="ko-KR" altLang="en-US" smtClean="0"/>
              <a:t>차원 좌표의 한 점을 표현하기 위한 </a:t>
            </a:r>
            <a:r>
              <a:rPr lang="en-US" altLang="ko-KR" smtClean="0"/>
              <a:t>Point</a:t>
            </a:r>
            <a:r>
              <a:rPr lang="ko-KR" altLang="en-US" smtClean="0"/>
              <a:t>클래스가 이와 같이 정의되어 있을 때</a:t>
            </a:r>
            <a:r>
              <a:rPr lang="en-US" altLang="ko-KR" smtClean="0"/>
              <a:t>...</a:t>
            </a:r>
          </a:p>
          <a:p>
            <a:endParaRPr lang="en-US" altLang="ko-KR" smtClean="0"/>
          </a:p>
          <a:p>
            <a:r>
              <a:rPr lang="en-US" altLang="ko-KR" smtClean="0"/>
              <a:t>3</a:t>
            </a:r>
            <a:r>
              <a:rPr lang="ko-KR" altLang="en-US" smtClean="0"/>
              <a:t>차원 좌표의 한 점을 표현하기 위한 </a:t>
            </a:r>
            <a:r>
              <a:rPr lang="en-US" altLang="ko-KR" smtClean="0"/>
              <a:t>Point3D</a:t>
            </a:r>
            <a:r>
              <a:rPr lang="ko-KR" altLang="en-US" smtClean="0"/>
              <a:t>클래스는</a:t>
            </a:r>
            <a:r>
              <a:rPr lang="en-US" altLang="ko-KR" smtClean="0"/>
              <a:t>... </a:t>
            </a:r>
            <a:r>
              <a:rPr lang="ko-KR" altLang="en-US" smtClean="0"/>
              <a:t>왼쪽과 같이</a:t>
            </a:r>
            <a:r>
              <a:rPr lang="en-US" altLang="ko-KR" smtClean="0"/>
              <a:t>... x,y,z.... </a:t>
            </a:r>
            <a:r>
              <a:rPr lang="ko-KR" altLang="en-US" smtClean="0"/>
              <a:t>모두 </a:t>
            </a:r>
            <a:r>
              <a:rPr lang="en-US" altLang="ko-KR" smtClean="0"/>
              <a:t>3</a:t>
            </a:r>
            <a:r>
              <a:rPr lang="ko-KR" altLang="en-US" smtClean="0"/>
              <a:t>개의 정수값으로</a:t>
            </a:r>
          </a:p>
          <a:p>
            <a:r>
              <a:rPr lang="ko-KR" altLang="en-US" smtClean="0"/>
              <a:t>정의할 수 도 있지만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기존의 </a:t>
            </a:r>
            <a:r>
              <a:rPr lang="en-US" altLang="ko-KR" smtClean="0"/>
              <a:t>Point</a:t>
            </a:r>
            <a:r>
              <a:rPr lang="ko-KR" altLang="en-US" smtClean="0"/>
              <a:t>클래스로부터 상속받아서 정의하면</a:t>
            </a:r>
            <a:r>
              <a:rPr lang="en-US" altLang="ko-KR" smtClean="0"/>
              <a:t>.... </a:t>
            </a:r>
            <a:r>
              <a:rPr lang="ko-KR" altLang="en-US" smtClean="0"/>
              <a:t>오른쪽과 같이 할 수 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자손클래스는 조상클래스에 정의된 멤버들을 그대로 상속받기 때문에</a:t>
            </a:r>
            <a:r>
              <a:rPr lang="en-US" altLang="ko-KR" smtClean="0"/>
              <a:t>... Point3D</a:t>
            </a:r>
            <a:r>
              <a:rPr lang="ko-KR" altLang="en-US" smtClean="0"/>
              <a:t>클래스는</a:t>
            </a:r>
          </a:p>
          <a:p>
            <a:r>
              <a:rPr lang="ko-KR" altLang="en-US" smtClean="0"/>
              <a:t>조상인 </a:t>
            </a:r>
            <a:r>
              <a:rPr lang="en-US" altLang="ko-KR" smtClean="0"/>
              <a:t>Point</a:t>
            </a:r>
            <a:r>
              <a:rPr lang="ko-KR" altLang="en-US" smtClean="0"/>
              <a:t>클래스에 정의된 멤버변수 </a:t>
            </a:r>
            <a:r>
              <a:rPr lang="en-US" altLang="ko-KR" smtClean="0"/>
              <a:t>x</a:t>
            </a:r>
            <a:r>
              <a:rPr lang="ko-KR" altLang="en-US" smtClean="0"/>
              <a:t>와 </a:t>
            </a:r>
            <a:r>
              <a:rPr lang="en-US" altLang="ko-KR" smtClean="0"/>
              <a:t>y</a:t>
            </a:r>
            <a:r>
              <a:rPr lang="ko-KR" altLang="en-US" smtClean="0"/>
              <a:t>를 모두 상속받게 됩니다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그래서 </a:t>
            </a:r>
            <a:r>
              <a:rPr lang="en-US" altLang="ko-KR" smtClean="0"/>
              <a:t>Point3D</a:t>
            </a:r>
            <a:r>
              <a:rPr lang="ko-KR" altLang="en-US" smtClean="0"/>
              <a:t>클래스에는</a:t>
            </a:r>
            <a:r>
              <a:rPr lang="en-US" altLang="ko-KR" smtClean="0"/>
              <a:t>... </a:t>
            </a:r>
            <a:r>
              <a:rPr lang="ko-KR" altLang="en-US" smtClean="0"/>
              <a:t>새로운 멤버변수 </a:t>
            </a:r>
            <a:r>
              <a:rPr lang="en-US" altLang="ko-KR" smtClean="0"/>
              <a:t>z</a:t>
            </a:r>
            <a:r>
              <a:rPr lang="ko-KR" altLang="en-US" smtClean="0"/>
              <a:t>만 정의하면 되는 것입니다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자손 클래스에는 추가적인 부분만 정의하면 되는 것입니다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각 클래스의 멤버를 다이어그램으로 그려보면</a:t>
            </a:r>
            <a:r>
              <a:rPr lang="en-US" altLang="ko-KR" smtClean="0"/>
              <a:t>... </a:t>
            </a:r>
            <a:r>
              <a:rPr lang="ko-KR" altLang="en-US" smtClean="0"/>
              <a:t>맨 오른쪽 그림과 같습니다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항상 자손인 </a:t>
            </a:r>
            <a:r>
              <a:rPr lang="en-US" altLang="ko-KR" smtClean="0"/>
              <a:t>Point3D</a:t>
            </a:r>
            <a:r>
              <a:rPr lang="ko-KR" altLang="en-US" smtClean="0"/>
              <a:t>클래스가 조상인 </a:t>
            </a:r>
            <a:r>
              <a:rPr lang="en-US" altLang="ko-KR" smtClean="0"/>
              <a:t>Point</a:t>
            </a:r>
            <a:r>
              <a:rPr lang="ko-KR" altLang="en-US" smtClean="0"/>
              <a:t>클래스를 완전히 포함하고 있죠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만일 </a:t>
            </a:r>
            <a:r>
              <a:rPr lang="en-US" altLang="ko-KR" smtClean="0"/>
              <a:t>Point3D</a:t>
            </a:r>
            <a:r>
              <a:rPr lang="ko-KR" altLang="en-US" smtClean="0"/>
              <a:t>클래스를 조상으로 하는 다른 클래스를 정의한다면</a:t>
            </a:r>
            <a:r>
              <a:rPr lang="en-US" altLang="ko-KR" smtClean="0"/>
              <a:t>... </a:t>
            </a:r>
          </a:p>
          <a:p>
            <a:r>
              <a:rPr lang="ko-KR" altLang="en-US" smtClean="0"/>
              <a:t>이 두 클래스의 모든 멤버를 포함하는</a:t>
            </a:r>
            <a:r>
              <a:rPr lang="en-US" altLang="ko-KR" smtClean="0"/>
              <a:t>... </a:t>
            </a:r>
            <a:r>
              <a:rPr lang="ko-KR" altLang="en-US" smtClean="0"/>
              <a:t>보다 확장된 형태가 될 것입니다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좀전에 얘기한 것과 같이</a:t>
            </a:r>
            <a:r>
              <a:rPr lang="en-US" altLang="ko-KR" smtClean="0"/>
              <a:t>... </a:t>
            </a:r>
            <a:r>
              <a:rPr lang="ko-KR" altLang="en-US" smtClean="0"/>
              <a:t>자손은 조상의 모든 멤버를 그대로 상속받기 때문에</a:t>
            </a:r>
          </a:p>
          <a:p>
            <a:r>
              <a:rPr lang="ko-KR" altLang="en-US" smtClean="0"/>
              <a:t>자손의 멤버 개수는 절대로 조상의 멤버 개수보다 적을 수 없습니다</a:t>
            </a:r>
            <a:r>
              <a:rPr lang="en-US" altLang="ko-KR" smtClean="0"/>
              <a:t>. </a:t>
            </a:r>
            <a:r>
              <a:rPr lang="ko-KR" altLang="en-US" smtClean="0"/>
              <a:t>항상 같거나 많죠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그래서</a:t>
            </a:r>
            <a:r>
              <a:rPr lang="en-US" altLang="ko-KR" smtClean="0"/>
              <a:t>...</a:t>
            </a:r>
            <a:r>
              <a:rPr lang="ko-KR" altLang="en-US" smtClean="0"/>
              <a:t>상속에 상속을 거듭할 수록</a:t>
            </a:r>
            <a:r>
              <a:rPr lang="en-US" altLang="ko-KR" smtClean="0"/>
              <a:t>... </a:t>
            </a:r>
            <a:r>
              <a:rPr lang="ko-KR" altLang="en-US" smtClean="0"/>
              <a:t>멤버의 개수가 점점 많아집니다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상속에 사용되는 키워드 </a:t>
            </a:r>
            <a:r>
              <a:rPr lang="en-US" altLang="ko-KR" smtClean="0"/>
              <a:t>extends</a:t>
            </a:r>
            <a:r>
              <a:rPr lang="ko-KR" altLang="en-US" smtClean="0"/>
              <a:t>의 의미 역시</a:t>
            </a:r>
            <a:r>
              <a:rPr lang="en-US" altLang="ko-KR" smtClean="0"/>
              <a:t>... </a:t>
            </a:r>
            <a:r>
              <a:rPr lang="ko-KR" altLang="en-US" smtClean="0"/>
              <a:t>조상클래스를 확장한다</a:t>
            </a:r>
            <a:r>
              <a:rPr lang="en-US" altLang="ko-KR" smtClean="0"/>
              <a:t>...</a:t>
            </a:r>
            <a:r>
              <a:rPr lang="ko-KR" altLang="en-US" smtClean="0"/>
              <a:t>는 것이고요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이 두 개의 </a:t>
            </a:r>
            <a:r>
              <a:rPr lang="en-US" altLang="ko-KR" smtClean="0"/>
              <a:t>Point3D</a:t>
            </a:r>
            <a:r>
              <a:rPr lang="ko-KR" altLang="en-US" smtClean="0"/>
              <a:t>클래스 모두</a:t>
            </a:r>
            <a:r>
              <a:rPr lang="en-US" altLang="ko-KR" smtClean="0"/>
              <a:t>... </a:t>
            </a:r>
            <a:r>
              <a:rPr lang="ko-KR" altLang="en-US" smtClean="0"/>
              <a:t>인스턴스를 생성하면 </a:t>
            </a:r>
            <a:r>
              <a:rPr lang="en-US" altLang="ko-KR" smtClean="0"/>
              <a:t>3</a:t>
            </a:r>
            <a:r>
              <a:rPr lang="ko-KR" altLang="en-US" smtClean="0"/>
              <a:t>개의 정수값을 저장할 수 있는 공간이 만들어진다는 것은 같지만</a:t>
            </a:r>
            <a:r>
              <a:rPr lang="en-US" altLang="ko-KR" smtClean="0"/>
              <a:t>...</a:t>
            </a:r>
          </a:p>
          <a:p>
            <a:endParaRPr lang="en-US" altLang="ko-KR" smtClean="0"/>
          </a:p>
          <a:p>
            <a:r>
              <a:rPr lang="ko-KR" altLang="en-US" smtClean="0"/>
              <a:t>왼쪽의 </a:t>
            </a:r>
            <a:r>
              <a:rPr lang="en-US" altLang="ko-KR" smtClean="0"/>
              <a:t>Point3D</a:t>
            </a:r>
            <a:r>
              <a:rPr lang="ko-KR" altLang="en-US" smtClean="0"/>
              <a:t>클래스와 </a:t>
            </a:r>
            <a:r>
              <a:rPr lang="en-US" altLang="ko-KR" smtClean="0"/>
              <a:t>Point</a:t>
            </a:r>
            <a:r>
              <a:rPr lang="ko-KR" altLang="en-US" smtClean="0"/>
              <a:t>클래스에는 아무런 관계가 없는 반면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오른쪽의 코드는 </a:t>
            </a:r>
            <a:r>
              <a:rPr lang="en-US" altLang="ko-KR" smtClean="0"/>
              <a:t>Point</a:t>
            </a:r>
            <a:r>
              <a:rPr lang="ko-KR" altLang="en-US" smtClean="0"/>
              <a:t>클래스가 조상클래스가 되고 </a:t>
            </a:r>
            <a:r>
              <a:rPr lang="en-US" altLang="ko-KR" smtClean="0"/>
              <a:t>Point3D</a:t>
            </a:r>
            <a:r>
              <a:rPr lang="ko-KR" altLang="en-US" smtClean="0"/>
              <a:t>클래스는 자손클래스가 되어서</a:t>
            </a:r>
            <a:r>
              <a:rPr lang="en-US" altLang="ko-KR" smtClean="0"/>
              <a:t>... </a:t>
            </a:r>
          </a:p>
          <a:p>
            <a:r>
              <a:rPr lang="ko-KR" altLang="en-US" smtClean="0"/>
              <a:t>이 두 클래스간에는 조상</a:t>
            </a:r>
            <a:r>
              <a:rPr lang="en-US" altLang="ko-KR" smtClean="0"/>
              <a:t>-</a:t>
            </a:r>
            <a:r>
              <a:rPr lang="ko-KR" altLang="en-US" smtClean="0"/>
              <a:t>자손의 관계가 성립된다는 것이 다른 점입니다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코드가 같다고 해서</a:t>
            </a:r>
            <a:r>
              <a:rPr lang="en-US" altLang="ko-KR" smtClean="0"/>
              <a:t>... </a:t>
            </a:r>
            <a:r>
              <a:rPr lang="ko-KR" altLang="en-US" smtClean="0"/>
              <a:t>무조건 재사용해야 하는 것은 아니고요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기존의 클래스를 바탕으로 보다 확장된 기능의 클래스를 설계할 때</a:t>
            </a:r>
            <a:r>
              <a:rPr lang="en-US" altLang="ko-KR" smtClean="0"/>
              <a:t>... </a:t>
            </a:r>
            <a:r>
              <a:rPr lang="ko-KR" altLang="en-US" smtClean="0"/>
              <a:t>상속을 이용하시면 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아무것도 없는 상태에서 클래스를 새로 만드는 것보다</a:t>
            </a:r>
            <a:r>
              <a:rPr lang="en-US" altLang="ko-KR" smtClean="0"/>
              <a:t>... </a:t>
            </a:r>
          </a:p>
          <a:p>
            <a:r>
              <a:rPr lang="ko-KR" altLang="en-US" smtClean="0"/>
              <a:t>자신이 원하는 기능과 가장 유사한</a:t>
            </a:r>
            <a:r>
              <a:rPr lang="en-US" altLang="ko-KR" smtClean="0"/>
              <a:t>... </a:t>
            </a:r>
            <a:r>
              <a:rPr lang="ko-KR" altLang="en-US" smtClean="0"/>
              <a:t>기존의 클래스를 상속받아서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기능을 추가적으로 정의해주는 것이 편리하겠죠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조상클래스를</a:t>
            </a:r>
            <a:r>
              <a:rPr lang="en-US" altLang="ko-KR" smtClean="0"/>
              <a:t>... </a:t>
            </a:r>
            <a:r>
              <a:rPr lang="ko-KR" altLang="en-US" smtClean="0"/>
              <a:t>다른 클래스를 정의하는데</a:t>
            </a:r>
            <a:r>
              <a:rPr lang="en-US" altLang="ko-KR" smtClean="0"/>
              <a:t>... </a:t>
            </a:r>
            <a:r>
              <a:rPr lang="ko-KR" altLang="en-US" smtClean="0"/>
              <a:t>바탕이 된다고 해서</a:t>
            </a:r>
          </a:p>
          <a:p>
            <a:r>
              <a:rPr lang="en-US" altLang="ko-KR" smtClean="0"/>
              <a:t>base</a:t>
            </a:r>
            <a:r>
              <a:rPr lang="ko-KR" altLang="en-US" smtClean="0"/>
              <a:t>클래스 또는 기반 클래스라고도 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1B71D68-716E-4C51-85AA-78A7DBC294A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6800908-99BE-4B8D-8868-4FFE78D46B8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>
              <a:lnSpc>
                <a:spcPct val="80000"/>
              </a:lnSpc>
            </a:pPr>
            <a:r>
              <a:rPr lang="ko-KR" altLang="en-US" sz="800" smtClean="0"/>
              <a:t>이와 같이 </a:t>
            </a:r>
            <a:r>
              <a:rPr lang="en-US" altLang="ko-KR" sz="800" smtClean="0"/>
              <a:t>4</a:t>
            </a:r>
            <a:r>
              <a:rPr lang="ko-KR" altLang="en-US" sz="800" smtClean="0"/>
              <a:t>개의 클래스가 정의되어 있을 때</a:t>
            </a:r>
            <a:r>
              <a:rPr lang="en-US" altLang="ko-KR" sz="800" smtClean="0"/>
              <a:t>...</a:t>
            </a:r>
          </a:p>
          <a:p>
            <a:pPr>
              <a:lnSpc>
                <a:spcPct val="80000"/>
              </a:lnSpc>
            </a:pPr>
            <a:endParaRPr lang="en-US" altLang="ko-KR" sz="800" smtClean="0"/>
          </a:p>
          <a:p>
            <a:pPr>
              <a:lnSpc>
                <a:spcPct val="80000"/>
              </a:lnSpc>
            </a:pPr>
            <a:r>
              <a:rPr lang="ko-KR" altLang="en-US" sz="800" smtClean="0"/>
              <a:t>이 클래스들의 상속관계를 간략한 그림으로 그리면 아래와 같습니다</a:t>
            </a:r>
            <a:r>
              <a:rPr lang="en-US" altLang="ko-KR" sz="800" smtClean="0"/>
              <a:t>.</a:t>
            </a:r>
          </a:p>
          <a:p>
            <a:pPr>
              <a:lnSpc>
                <a:spcPct val="80000"/>
              </a:lnSpc>
            </a:pPr>
            <a:endParaRPr lang="en-US" altLang="ko-KR" sz="800" smtClean="0"/>
          </a:p>
          <a:p>
            <a:pPr>
              <a:lnSpc>
                <a:spcPct val="80000"/>
              </a:lnSpc>
            </a:pPr>
            <a:r>
              <a:rPr lang="ko-KR" altLang="en-US" sz="800" smtClean="0"/>
              <a:t>이것을 상속계층도라고 하는데요</a:t>
            </a:r>
            <a:r>
              <a:rPr lang="en-US" altLang="ko-KR" sz="800" smtClean="0"/>
              <a:t>...  </a:t>
            </a:r>
          </a:p>
          <a:p>
            <a:pPr>
              <a:lnSpc>
                <a:spcPct val="80000"/>
              </a:lnSpc>
            </a:pPr>
            <a:r>
              <a:rPr lang="ko-KR" altLang="en-US" sz="800" smtClean="0"/>
              <a:t>상속계층도를 그려보면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클래스간의 관계를 쉽게 이해할 수 있습니다</a:t>
            </a:r>
            <a:r>
              <a:rPr lang="en-US" altLang="ko-KR" sz="800" smtClean="0"/>
              <a:t>.</a:t>
            </a:r>
          </a:p>
          <a:p>
            <a:pPr>
              <a:lnSpc>
                <a:spcPct val="80000"/>
              </a:lnSpc>
            </a:pPr>
            <a:endParaRPr lang="ko-KR" altLang="en-US" sz="800" smtClean="0"/>
          </a:p>
          <a:p>
            <a:pPr>
              <a:lnSpc>
                <a:spcPct val="80000"/>
              </a:lnSpc>
            </a:pPr>
            <a:r>
              <a:rPr lang="ko-KR" altLang="en-US" sz="800" smtClean="0"/>
              <a:t>상속관계에는 조상과 자식관계만 있을 뿐</a:t>
            </a:r>
            <a:r>
              <a:rPr lang="en-US" altLang="ko-KR" sz="800" smtClean="0"/>
              <a:t>, </a:t>
            </a:r>
            <a:r>
              <a:rPr lang="ko-KR" altLang="en-US" sz="800" smtClean="0"/>
              <a:t>형제와 같은 관계는 없습니다</a:t>
            </a:r>
            <a:r>
              <a:rPr lang="en-US" altLang="ko-KR" sz="800" smtClean="0"/>
              <a:t>.</a:t>
            </a:r>
          </a:p>
          <a:p>
            <a:pPr>
              <a:lnSpc>
                <a:spcPct val="80000"/>
              </a:lnSpc>
            </a:pPr>
            <a:r>
              <a:rPr lang="en-US" altLang="ko-KR" sz="800" smtClean="0"/>
              <a:t>Child</a:t>
            </a:r>
            <a:r>
              <a:rPr lang="ko-KR" altLang="en-US" sz="800" smtClean="0"/>
              <a:t>와 </a:t>
            </a:r>
            <a:r>
              <a:rPr lang="en-US" altLang="ko-KR" sz="800" smtClean="0"/>
              <a:t>Child2</a:t>
            </a:r>
            <a:r>
              <a:rPr lang="ko-KR" altLang="en-US" sz="800" smtClean="0"/>
              <a:t>클래스는 </a:t>
            </a:r>
            <a:r>
              <a:rPr lang="en-US" altLang="ko-KR" sz="800" smtClean="0"/>
              <a:t>Parent</a:t>
            </a:r>
            <a:r>
              <a:rPr lang="ko-KR" altLang="en-US" sz="800" smtClean="0"/>
              <a:t>클래스라는 공통 조상을 가지고 있지만</a:t>
            </a:r>
            <a:r>
              <a:rPr lang="en-US" altLang="ko-KR" sz="800" smtClean="0"/>
              <a:t>...</a:t>
            </a:r>
          </a:p>
          <a:p>
            <a:pPr>
              <a:lnSpc>
                <a:spcPct val="80000"/>
              </a:lnSpc>
            </a:pPr>
            <a:r>
              <a:rPr lang="ko-KR" altLang="en-US" sz="800" smtClean="0"/>
              <a:t>이 두 클래스는 아무런 관계도 아닙니다</a:t>
            </a:r>
            <a:r>
              <a:rPr lang="en-US" altLang="ko-KR" sz="800" smtClean="0"/>
              <a:t>.</a:t>
            </a:r>
          </a:p>
          <a:p>
            <a:pPr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만일 </a:t>
            </a:r>
            <a:r>
              <a:rPr lang="en-US" altLang="ko-KR" sz="800" smtClean="0"/>
              <a:t>Child</a:t>
            </a:r>
            <a:r>
              <a:rPr lang="ko-KR" altLang="en-US" sz="800" smtClean="0"/>
              <a:t>와 </a:t>
            </a:r>
            <a:r>
              <a:rPr lang="en-US" altLang="ko-KR" sz="800" smtClean="0"/>
              <a:t>Child2</a:t>
            </a:r>
            <a:r>
              <a:rPr lang="ko-KR" altLang="en-US" sz="800" smtClean="0"/>
              <a:t>클래스에 새로운 메서드를 추가해야 한다면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이 두 클래스에 각각 추가하는 것보다</a:t>
            </a:r>
            <a:r>
              <a:rPr lang="en-US" altLang="ko-KR" sz="800" smtClean="0"/>
              <a:t>... </a:t>
            </a:r>
            <a:r>
              <a:rPr lang="ko-KR" altLang="en-US" sz="800" smtClean="0"/>
              <a:t>이들의 공통조상인 </a:t>
            </a:r>
            <a:r>
              <a:rPr lang="en-US" altLang="ko-KR" sz="800" smtClean="0"/>
              <a:t>Parent</a:t>
            </a:r>
            <a:r>
              <a:rPr lang="ko-KR" altLang="en-US" sz="800" smtClean="0"/>
              <a:t>클래스에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추가하는 것이 좋습니다</a:t>
            </a:r>
            <a:r>
              <a:rPr lang="en-US" altLang="ko-KR" sz="800" smtClean="0"/>
              <a:t>.</a:t>
            </a: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예를 들어</a:t>
            </a:r>
            <a:r>
              <a:rPr lang="en-US" altLang="ko-KR" sz="800" smtClean="0"/>
              <a:t>... Swing</a:t>
            </a:r>
            <a:r>
              <a:rPr lang="ko-KR" altLang="en-US" sz="800" smtClean="0"/>
              <a:t>이나 </a:t>
            </a:r>
            <a:r>
              <a:rPr lang="en-US" altLang="ko-KR" sz="800" smtClean="0"/>
              <a:t>AWT</a:t>
            </a:r>
            <a:r>
              <a:rPr lang="ko-KR" altLang="en-US" sz="800" smtClean="0"/>
              <a:t>와 같은 윈도우 프로그래밍에서는 한 화면이 하나의 클래스인데요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갑자기 프로그램의 모든 화면의 기본 디자인을 바꾸기로 결정되었다면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프로그램의 모든 화면을 일일이 다 바꿔야 할테니</a:t>
            </a:r>
            <a:r>
              <a:rPr lang="en-US" altLang="ko-KR" sz="800" smtClean="0"/>
              <a:t>... </a:t>
            </a:r>
            <a:r>
              <a:rPr lang="ko-KR" altLang="en-US" sz="800" smtClean="0"/>
              <a:t>개발자에게는 정말 피곤한 일이겠죠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그러나 기본 공통 화면을 만들어 놓고</a:t>
            </a:r>
            <a:r>
              <a:rPr lang="en-US" altLang="ko-KR" sz="800" smtClean="0"/>
              <a:t>, </a:t>
            </a:r>
            <a:r>
              <a:rPr lang="ko-KR" altLang="en-US" sz="800" smtClean="0"/>
              <a:t>모든 화면이 이 공통화면을 상속받도록 했다면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모든 화면을 일일이 고치는 대신</a:t>
            </a:r>
            <a:r>
              <a:rPr lang="en-US" altLang="ko-KR" sz="800" smtClean="0"/>
              <a:t>... </a:t>
            </a:r>
            <a:r>
              <a:rPr lang="ko-KR" altLang="en-US" sz="800" smtClean="0"/>
              <a:t>이 공통화면 하나만 수정하면 될 것입니다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여러 클래스의 공통적인 멤버들을 뽑아내서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조상클래스로 만들어 상속받도록 하고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공통적인 부분은 조상클래스에서 관리하고</a:t>
            </a:r>
            <a:r>
              <a:rPr lang="en-US" altLang="ko-KR" sz="800" smtClean="0"/>
              <a:t>... </a:t>
            </a:r>
            <a:r>
              <a:rPr lang="ko-KR" altLang="en-US" sz="800" smtClean="0"/>
              <a:t>개별적인 부분은 자손클래스에서 관리하도록 하는 것이 좋습니다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만일 </a:t>
            </a:r>
            <a:r>
              <a:rPr lang="en-US" altLang="ko-KR" sz="800" smtClean="0"/>
              <a:t>Parent</a:t>
            </a:r>
            <a:r>
              <a:rPr lang="ko-KR" altLang="en-US" sz="800" smtClean="0"/>
              <a:t>클래스에 새로운 멤버변수 </a:t>
            </a:r>
            <a:r>
              <a:rPr lang="en-US" altLang="ko-KR" sz="800" smtClean="0"/>
              <a:t>x</a:t>
            </a:r>
            <a:r>
              <a:rPr lang="ko-KR" altLang="en-US" sz="800" smtClean="0"/>
              <a:t>가 추가되면 어떤 클래스들이 영향을 받을까요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예</a:t>
            </a:r>
            <a:r>
              <a:rPr lang="en-US" altLang="ko-KR" sz="800" smtClean="0"/>
              <a:t>... </a:t>
            </a:r>
            <a:r>
              <a:rPr lang="ko-KR" altLang="en-US" sz="800" smtClean="0"/>
              <a:t>맞습니다</a:t>
            </a:r>
            <a:r>
              <a:rPr lang="en-US" altLang="ko-KR" sz="800" smtClean="0"/>
              <a:t>. Parent</a:t>
            </a:r>
            <a:r>
              <a:rPr lang="ko-KR" altLang="en-US" sz="800" smtClean="0"/>
              <a:t>의 모든 자손클래스들</a:t>
            </a:r>
            <a:r>
              <a:rPr lang="en-US" altLang="ko-KR" sz="800" smtClean="0"/>
              <a:t>... Child, Child2, GrandChild</a:t>
            </a:r>
            <a:r>
              <a:rPr lang="ko-KR" altLang="en-US" sz="800" smtClean="0"/>
              <a:t>에</a:t>
            </a:r>
            <a:r>
              <a:rPr lang="en-US" altLang="ko-KR" sz="800" smtClean="0"/>
              <a:t> </a:t>
            </a:r>
            <a:r>
              <a:rPr lang="ko-KR" altLang="en-US" sz="800" smtClean="0"/>
              <a:t>멤버변수 </a:t>
            </a:r>
            <a:r>
              <a:rPr lang="en-US" altLang="ko-KR" sz="800" smtClean="0"/>
              <a:t>x</a:t>
            </a:r>
            <a:r>
              <a:rPr lang="ko-KR" altLang="en-US" sz="800" smtClean="0"/>
              <a:t>가 새로 추가된 셈이 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이처럼</a:t>
            </a:r>
            <a:r>
              <a:rPr lang="en-US" altLang="ko-KR" sz="800" smtClean="0"/>
              <a:t>... </a:t>
            </a:r>
            <a:r>
              <a:rPr lang="ko-KR" altLang="en-US" sz="800" smtClean="0"/>
              <a:t>조상클래스의 변경은 모든 자손클래스와 자손의 자손클래스까지 영향을 미치지만</a:t>
            </a:r>
            <a:r>
              <a:rPr lang="en-US" altLang="ko-KR" sz="800" smtClean="0"/>
              <a:t>... 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자손의 변경은 조상에게 아무런 영향을 미치지 않습니다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예를 들어서</a:t>
            </a:r>
            <a:r>
              <a:rPr lang="en-US" altLang="ko-KR" sz="800" smtClean="0"/>
              <a:t>... Child</a:t>
            </a:r>
            <a:r>
              <a:rPr lang="ko-KR" altLang="en-US" sz="800" smtClean="0"/>
              <a:t>클래스에 새로운 멤버변수 </a:t>
            </a:r>
            <a:r>
              <a:rPr lang="en-US" altLang="ko-KR" sz="800" smtClean="0"/>
              <a:t>y</a:t>
            </a:r>
            <a:r>
              <a:rPr lang="ko-KR" altLang="en-US" sz="800" smtClean="0"/>
              <a:t>가 추가되었다면</a:t>
            </a:r>
            <a:r>
              <a:rPr lang="en-US" altLang="ko-KR" sz="800" smtClean="0"/>
              <a:t>...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Child</a:t>
            </a:r>
            <a:r>
              <a:rPr lang="ko-KR" altLang="en-US" sz="800" smtClean="0"/>
              <a:t>클래스의 조상인 </a:t>
            </a:r>
            <a:r>
              <a:rPr lang="en-US" altLang="ko-KR" sz="800" smtClean="0"/>
              <a:t>Parent</a:t>
            </a:r>
            <a:r>
              <a:rPr lang="ko-KR" altLang="en-US" sz="800" smtClean="0"/>
              <a:t>클래스는 아무런 영향을 받지 않습니다</a:t>
            </a:r>
            <a:r>
              <a:rPr lang="en-US" altLang="ko-KR" sz="800" smtClean="0"/>
              <a:t>. Child</a:t>
            </a:r>
            <a:r>
              <a:rPr lang="ko-KR" altLang="en-US" sz="800" smtClean="0"/>
              <a:t>클래스의 자손인 </a:t>
            </a:r>
            <a:r>
              <a:rPr lang="en-US" altLang="ko-KR" sz="800" smtClean="0"/>
              <a:t>GrandChild</a:t>
            </a:r>
            <a:r>
              <a:rPr lang="ko-KR" altLang="en-US" sz="800" smtClean="0"/>
              <a:t>클래스만 영향을 받을 뿐입니다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이처럼 조상의 변경은 자손대대로 영향을 미치기 때문에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원하지 않는 클래스에 영향이 미치지 않도록</a:t>
            </a:r>
            <a:r>
              <a:rPr lang="en-US" altLang="ko-KR" sz="800" smtClean="0"/>
              <a:t>... </a:t>
            </a:r>
            <a:r>
              <a:rPr lang="ko-KR" altLang="en-US" sz="800" smtClean="0"/>
              <a:t>상속관계를 세분화 해서 잘 관리해야 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FEAF054-82EA-49BD-92E0-B98E73AEF11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993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F535A7C-4318-49A4-8BA0-C80BBA7B90E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상속 이외에도 클래스간의 관계를 맺어주는 방법으로 </a:t>
            </a:r>
            <a:r>
              <a:rPr lang="en-US" altLang="ko-KR" smtClean="0">
                <a:latin typeface="Arial" charset="0"/>
              </a:rPr>
              <a:t>‘</a:t>
            </a:r>
            <a:r>
              <a:rPr lang="ko-KR" altLang="en-US" smtClean="0"/>
              <a:t>포함</a:t>
            </a:r>
            <a:r>
              <a:rPr lang="en-US" altLang="ko-KR" smtClean="0">
                <a:latin typeface="Arial" charset="0"/>
              </a:rPr>
              <a:t>’</a:t>
            </a:r>
            <a:r>
              <a:rPr lang="ko-KR" altLang="en-US" smtClean="0"/>
              <a:t>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포함</a:t>
            </a:r>
            <a:r>
              <a:rPr lang="en-US" altLang="ko-KR" smtClean="0">
                <a:latin typeface="Arial" charset="0"/>
              </a:rPr>
              <a:t>’</a:t>
            </a:r>
            <a:r>
              <a:rPr lang="ko-KR" altLang="en-US" smtClean="0"/>
              <a:t>이라는 것은</a:t>
            </a:r>
            <a:r>
              <a:rPr lang="en-US" altLang="ko-KR" smtClean="0"/>
              <a:t>... </a:t>
            </a:r>
            <a:r>
              <a:rPr lang="ko-KR" altLang="en-US" smtClean="0"/>
              <a:t>클래스를 정의할 때</a:t>
            </a:r>
            <a:r>
              <a:rPr lang="en-US" altLang="ko-KR" smtClean="0"/>
              <a:t>, </a:t>
            </a:r>
            <a:r>
              <a:rPr lang="ko-KR" altLang="en-US" smtClean="0"/>
              <a:t>멤버변수로 다른 클래스 타입의 참조변수를 선언하는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예를 들어 </a:t>
            </a:r>
            <a:r>
              <a:rPr lang="en-US" altLang="ko-KR" smtClean="0"/>
              <a:t>Circle</a:t>
            </a:r>
            <a:r>
              <a:rPr lang="ko-KR" altLang="en-US" smtClean="0"/>
              <a:t>이라는 클래스가 왼쪽과 같이 정의되어 있을 때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기존의 </a:t>
            </a:r>
            <a:r>
              <a:rPr lang="en-US" altLang="ko-KR" smtClean="0"/>
              <a:t>Point</a:t>
            </a:r>
            <a:r>
              <a:rPr lang="ko-KR" altLang="en-US" smtClean="0"/>
              <a:t>클래스를 이용해서 포함관계로 변경하면 오른쪽과 같은 코드가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 </a:t>
            </a:r>
          </a:p>
          <a:p>
            <a:pPr eaLnBrk="1" hangingPunct="1"/>
            <a:r>
              <a:rPr lang="en-US" altLang="ko-KR" smtClean="0"/>
              <a:t>int</a:t>
            </a:r>
            <a:r>
              <a:rPr lang="ko-KR" altLang="en-US" smtClean="0"/>
              <a:t>타입의 멤버변수 </a:t>
            </a:r>
            <a:r>
              <a:rPr lang="en-US" altLang="ko-KR" smtClean="0"/>
              <a:t>x</a:t>
            </a:r>
            <a:r>
              <a:rPr lang="ko-KR" altLang="en-US" smtClean="0"/>
              <a:t>와 </a:t>
            </a:r>
            <a:r>
              <a:rPr lang="en-US" altLang="ko-KR" smtClean="0"/>
              <a:t>y</a:t>
            </a:r>
            <a:r>
              <a:rPr lang="ko-KR" altLang="en-US" smtClean="0"/>
              <a:t>를 선언하는 대신</a:t>
            </a:r>
            <a:r>
              <a:rPr lang="en-US" altLang="ko-KR" smtClean="0"/>
              <a:t>... Point</a:t>
            </a:r>
            <a:r>
              <a:rPr lang="ko-KR" altLang="en-US" smtClean="0"/>
              <a:t>클래스 타입의 참조변수 </a:t>
            </a:r>
            <a:r>
              <a:rPr lang="en-US" altLang="ko-KR" smtClean="0"/>
              <a:t>c</a:t>
            </a:r>
            <a:r>
              <a:rPr lang="ko-KR" altLang="en-US" smtClean="0"/>
              <a:t>를 선언한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인스턴스를 생성하면 양쪽의 코드 모두 세 개의 </a:t>
            </a:r>
            <a:r>
              <a:rPr lang="en-US" altLang="ko-KR" smtClean="0"/>
              <a:t>int</a:t>
            </a:r>
            <a:r>
              <a:rPr lang="ko-KR" altLang="en-US" smtClean="0"/>
              <a:t>값을 저장할 수 있는 공간이 생기는</a:t>
            </a:r>
            <a:r>
              <a:rPr lang="en-US" altLang="ko-KR" smtClean="0"/>
              <a:t>... </a:t>
            </a:r>
            <a:r>
              <a:rPr lang="ko-KR" altLang="en-US" smtClean="0"/>
              <a:t>똑같은 결과를 얻지만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기존의 코드를 재사용한 오른쪽의 코드가 좀더 바람직하다고 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 </a:t>
            </a:r>
            <a:r>
              <a:rPr lang="en-US" altLang="ko-KR" smtClean="0"/>
              <a:t>Circle</a:t>
            </a:r>
            <a:r>
              <a:rPr lang="ko-KR" altLang="en-US" smtClean="0"/>
              <a:t>클래스가 간단해서 이 두 코드의 차이가 별로 크게 와 닿지 않겠지만</a:t>
            </a:r>
            <a:r>
              <a:rPr lang="en-US" altLang="ko-KR" smtClean="0"/>
              <a:t>... </a:t>
            </a:r>
            <a:r>
              <a:rPr lang="ko-KR" altLang="en-US" smtClean="0"/>
              <a:t>클래스가 복잡할 수록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오른쪽과 같이</a:t>
            </a:r>
            <a:r>
              <a:rPr lang="en-US" altLang="ko-KR" smtClean="0"/>
              <a:t>... </a:t>
            </a:r>
            <a:r>
              <a:rPr lang="ko-KR" altLang="en-US" smtClean="0"/>
              <a:t>관련된 멤버들을 묶어서 여러 개의 작은 클래스로 정의하고 이들을 포함시키는 것이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코드를 간결하고 이해하기 쉽게 만들어줄 뿐만 아니라</a:t>
            </a:r>
            <a:r>
              <a:rPr lang="en-US" altLang="ko-KR" smtClean="0"/>
              <a:t>... </a:t>
            </a:r>
            <a:r>
              <a:rPr lang="ko-KR" altLang="en-US" smtClean="0"/>
              <a:t>이 클래스들은 다른 곳에서 재사용될 수도 있고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나중에 변경사항이 생기더라도</a:t>
            </a:r>
            <a:r>
              <a:rPr lang="en-US" altLang="ko-KR" smtClean="0"/>
              <a:t>... </a:t>
            </a:r>
            <a:r>
              <a:rPr lang="ko-KR" altLang="en-US" smtClean="0"/>
              <a:t>코드를 한 곳에서 관리가 가능하다는 장점이 있습니다</a:t>
            </a:r>
            <a:r>
              <a:rPr lang="en-US" altLang="ko-KR" smtClean="0"/>
              <a:t>. 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예를 들어</a:t>
            </a:r>
            <a:r>
              <a:rPr lang="en-US" altLang="ko-KR" smtClean="0"/>
              <a:t>... </a:t>
            </a:r>
            <a:r>
              <a:rPr lang="ko-KR" altLang="en-US" smtClean="0"/>
              <a:t>자동차를 만들 때</a:t>
            </a:r>
            <a:r>
              <a:rPr lang="en-US" altLang="ko-KR" smtClean="0"/>
              <a:t>... </a:t>
            </a:r>
            <a:r>
              <a:rPr lang="ko-KR" altLang="en-US" smtClean="0"/>
              <a:t>자동차를 구성하는 엔진이나 문과 같은 주요부분을 먼저 만들어 놓고 이들을 조립하는 것처럼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Car</a:t>
            </a:r>
            <a:r>
              <a:rPr lang="ko-KR" altLang="en-US" smtClean="0"/>
              <a:t>클래스를 정의할 때도</a:t>
            </a:r>
            <a:r>
              <a:rPr lang="en-US" altLang="ko-KR" smtClean="0"/>
              <a:t>... Engine</a:t>
            </a:r>
            <a:r>
              <a:rPr lang="ko-KR" altLang="en-US" smtClean="0"/>
              <a:t>과 </a:t>
            </a:r>
            <a:r>
              <a:rPr lang="en-US" altLang="ko-KR" smtClean="0"/>
              <a:t>Door</a:t>
            </a:r>
            <a:r>
              <a:rPr lang="ko-KR" altLang="en-US" smtClean="0"/>
              <a:t>클래스를 미리 정의해 놓고 이들을 포함시키도록 하는 것이 좋습니다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0C1EBBF-B695-46A9-8C2D-ABE6B9440F1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1F488EB-DDFA-484F-BFBE-B842EE9FD81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클래스를 정의할 때</a:t>
            </a:r>
            <a:r>
              <a:rPr lang="en-US" altLang="ko-KR" smtClean="0"/>
              <a:t>... </a:t>
            </a:r>
            <a:r>
              <a:rPr lang="ko-KR" altLang="en-US" smtClean="0"/>
              <a:t>관련된 클래스들은 최대한 관계를 많이 맺어주어서 재사용성을 높여야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클래스간의 관계를 상속으로 할 것인지 포함으로 할 것인지 결정하는 것이 아직은 쉽지 않으실 텐데요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가장 간단한 방법은 </a:t>
            </a:r>
            <a:r>
              <a:rPr lang="en-US" altLang="ko-KR" smtClean="0"/>
              <a:t>‘is-a’</a:t>
            </a:r>
            <a:r>
              <a:rPr lang="ko-KR" altLang="en-US" smtClean="0"/>
              <a:t>와 </a:t>
            </a:r>
            <a:r>
              <a:rPr lang="en-US" altLang="ko-KR" smtClean="0"/>
              <a:t>‘has-a’</a:t>
            </a:r>
            <a:r>
              <a:rPr lang="ko-KR" altLang="en-US" smtClean="0"/>
              <a:t>를 가지고 문장을 만들어보는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그럼</a:t>
            </a:r>
            <a:r>
              <a:rPr lang="en-US" altLang="ko-KR" smtClean="0"/>
              <a:t>, </a:t>
            </a:r>
            <a:r>
              <a:rPr lang="ko-KR" altLang="en-US" smtClean="0"/>
              <a:t>앞서 나온 </a:t>
            </a:r>
            <a:r>
              <a:rPr lang="en-US" altLang="ko-KR" smtClean="0"/>
              <a:t>Circle</a:t>
            </a:r>
            <a:r>
              <a:rPr lang="ko-KR" altLang="en-US" smtClean="0"/>
              <a:t>클래스와 </a:t>
            </a:r>
            <a:r>
              <a:rPr lang="en-US" altLang="ko-KR" smtClean="0"/>
              <a:t>Point</a:t>
            </a:r>
            <a:r>
              <a:rPr lang="ko-KR" altLang="en-US" smtClean="0"/>
              <a:t>클래스를 가지고 문장을 만들어봅시다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is-a</a:t>
            </a:r>
            <a:r>
              <a:rPr lang="ko-KR" altLang="en-US" smtClean="0"/>
              <a:t>를 가지고 문장을 만들면</a:t>
            </a:r>
            <a:r>
              <a:rPr lang="en-US" altLang="ko-KR" smtClean="0"/>
              <a:t>... Circle is a Point.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원은 점이다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has-a</a:t>
            </a:r>
            <a:r>
              <a:rPr lang="ko-KR" altLang="en-US" smtClean="0"/>
              <a:t>를 가지고 문장을 만들면</a:t>
            </a:r>
            <a:r>
              <a:rPr lang="en-US" altLang="ko-KR" smtClean="0"/>
              <a:t>... Circle has a Point. </a:t>
            </a:r>
            <a:r>
              <a:rPr lang="ko-KR" altLang="en-US" smtClean="0"/>
              <a:t>원은 점을 가지고 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어느 문장이 더 자연스럽나요</a:t>
            </a:r>
            <a:r>
              <a:rPr lang="en-US" altLang="ko-KR" smtClean="0"/>
              <a:t>? </a:t>
            </a:r>
            <a:r>
              <a:rPr lang="ko-KR" altLang="en-US" smtClean="0"/>
              <a:t>여기서 점은</a:t>
            </a:r>
            <a:r>
              <a:rPr lang="en-US" altLang="ko-KR" smtClean="0"/>
              <a:t>... </a:t>
            </a:r>
            <a:r>
              <a:rPr lang="ko-KR" altLang="en-US" smtClean="0"/>
              <a:t>원의 중심을 의미하는 원점을 뜻한다고 했을 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원을 구성하는 것은 원점과 반지름이니까</a:t>
            </a:r>
            <a:r>
              <a:rPr lang="en-US" altLang="ko-KR" smtClean="0"/>
              <a:t>... Circle ahs a Point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원은 원점을 가지고 있다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가 더 자연스러운 문장이라고 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왼쪽의 코드와 같이 </a:t>
            </a:r>
            <a:r>
              <a:rPr lang="en-US" altLang="ko-KR" smtClean="0"/>
              <a:t>Circle</a:t>
            </a:r>
            <a:r>
              <a:rPr lang="ko-KR" altLang="en-US" smtClean="0"/>
              <a:t>클래스가 </a:t>
            </a:r>
            <a:r>
              <a:rPr lang="en-US" altLang="ko-KR" smtClean="0"/>
              <a:t>Point</a:t>
            </a:r>
            <a:r>
              <a:rPr lang="ko-KR" altLang="en-US" smtClean="0"/>
              <a:t>클래스를 상속받도록 하는 것 보다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클래스를 포함시키도록 하는 것이 더 적절합니다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사실</a:t>
            </a:r>
            <a:r>
              <a:rPr lang="en-US" altLang="ko-KR" smtClean="0"/>
              <a:t>... </a:t>
            </a:r>
            <a:r>
              <a:rPr lang="ko-KR" altLang="en-US" smtClean="0"/>
              <a:t>실제 프로그래밍을 하다 보면</a:t>
            </a:r>
            <a:r>
              <a:rPr lang="en-US" altLang="ko-KR" smtClean="0"/>
              <a:t>... </a:t>
            </a:r>
            <a:r>
              <a:rPr lang="ko-KR" altLang="en-US" smtClean="0"/>
              <a:t>이처럼 문장을 만들어도 판단하기 어려운 경우가 많은데요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대부분의 경우 포함관계이고요</a:t>
            </a:r>
            <a:r>
              <a:rPr lang="en-US" altLang="ko-KR" smtClean="0"/>
              <a:t>... </a:t>
            </a:r>
            <a:r>
              <a:rPr lang="ko-KR" altLang="en-US" smtClean="0"/>
              <a:t>기존의 클래스에 새로운 기능이 추가된 새로운 클래스를 만들 때는 상속관계를 맺어주면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상속이나 포함의 공통적인 목적은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코드를 재사용함으로써 서로 유기적으로 연결되도록 하는 것이고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그렇게 함으로써 한 곳의 변경이 다른 곳에 자동적으로 영향을 미치도록 하여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작업의 양을 줄여주고</a:t>
            </a:r>
            <a:r>
              <a:rPr lang="en-US" altLang="ko-KR" smtClean="0"/>
              <a:t>... </a:t>
            </a:r>
            <a:r>
              <a:rPr lang="ko-KR" altLang="en-US" smtClean="0"/>
              <a:t>오류의 가능성을 낮춰주는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상속관계는 포함관계보다 객체지향개념적으로</a:t>
            </a:r>
            <a:r>
              <a:rPr lang="en-US" altLang="ko-KR" smtClean="0"/>
              <a:t>... </a:t>
            </a:r>
            <a:r>
              <a:rPr lang="ko-KR" altLang="en-US" smtClean="0"/>
              <a:t>좀더 중요한 의미를 갖습니다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포함관계는 간단히 얘기해서 재사용성을 높인다는 정도인데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상속관계는 앞으로 배우게 될 다형성과도 깊은 관계가 있고</a:t>
            </a:r>
            <a:r>
              <a:rPr lang="en-US" altLang="ko-KR" smtClean="0"/>
              <a:t>... </a:t>
            </a:r>
            <a:r>
              <a:rPr lang="ko-KR" altLang="en-US" smtClean="0"/>
              <a:t>상속계층도에 포함되므로</a:t>
            </a:r>
            <a:r>
              <a:rPr lang="en-US" altLang="ko-KR" smtClean="0"/>
              <a:t>...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앞서 살펴본 것과 같이 조상의 변화에 따라 모든 자손들이 영향을 받기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상속관계를 잘못 맺어주면</a:t>
            </a:r>
            <a:r>
              <a:rPr lang="en-US" altLang="ko-KR" smtClean="0"/>
              <a:t>... </a:t>
            </a:r>
            <a:r>
              <a:rPr lang="ko-KR" altLang="en-US" smtClean="0"/>
              <a:t>원하지 않는 영향을 줄 수도</a:t>
            </a:r>
            <a:r>
              <a:rPr lang="en-US" altLang="ko-KR" smtClean="0"/>
              <a:t>... </a:t>
            </a:r>
            <a:r>
              <a:rPr lang="ko-KR" altLang="en-US" smtClean="0"/>
              <a:t>받을 수도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상속관계를 맺어줄 때는 좀더 신중하게 결정해야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D82812A-754B-447D-8D9A-EACAAB57712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5008D5F-BC1E-4EB3-85C6-1775836947B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도형을 의미하는 </a:t>
            </a:r>
            <a:r>
              <a:rPr lang="en-US" altLang="ko-KR" smtClean="0"/>
              <a:t>Shape</a:t>
            </a:r>
            <a:r>
              <a:rPr lang="ko-KR" altLang="en-US" smtClean="0"/>
              <a:t>클래스와 점을 의미하는 </a:t>
            </a:r>
            <a:r>
              <a:rPr lang="en-US" altLang="ko-KR" smtClean="0"/>
              <a:t>Point</a:t>
            </a:r>
            <a:r>
              <a:rPr lang="ko-KR" altLang="en-US" smtClean="0"/>
              <a:t>클래스가 이와 같이 정의되어 있다고 했을 때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이들을 이용해서 </a:t>
            </a:r>
            <a:r>
              <a:rPr lang="en-US" altLang="ko-KR" smtClean="0"/>
              <a:t>Circle</a:t>
            </a:r>
            <a:r>
              <a:rPr lang="ko-KR" altLang="en-US" smtClean="0"/>
              <a:t>클래스와 </a:t>
            </a:r>
            <a:r>
              <a:rPr lang="en-US" altLang="ko-KR" smtClean="0"/>
              <a:t>Triangle</a:t>
            </a:r>
            <a:r>
              <a:rPr lang="ko-KR" altLang="en-US" smtClean="0"/>
              <a:t>클래스를 정의한 예제입니다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Circle</a:t>
            </a:r>
            <a:r>
              <a:rPr lang="ko-KR" altLang="en-US" smtClean="0"/>
              <a:t>이나 </a:t>
            </a:r>
            <a:r>
              <a:rPr lang="en-US" altLang="ko-KR" smtClean="0"/>
              <a:t>Triangle </a:t>
            </a:r>
            <a:r>
              <a:rPr lang="ko-KR" altLang="en-US" smtClean="0"/>
              <a:t>모두 도형이기 때문에</a:t>
            </a:r>
            <a:r>
              <a:rPr lang="en-US" altLang="ko-KR" smtClean="0"/>
              <a:t>... is-a </a:t>
            </a:r>
            <a:r>
              <a:rPr lang="ko-KR" altLang="en-US" smtClean="0"/>
              <a:t>관계가 성립하므로</a:t>
            </a:r>
            <a:r>
              <a:rPr lang="en-US" altLang="ko-KR" smtClean="0"/>
              <a:t>... Shape</a:t>
            </a:r>
            <a:r>
              <a:rPr lang="ko-KR" altLang="en-US" smtClean="0"/>
              <a:t>클래스를 상속받도록 하고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원은 원점을 가지고 있고</a:t>
            </a:r>
            <a:r>
              <a:rPr lang="en-US" altLang="ko-KR" smtClean="0"/>
              <a:t>... </a:t>
            </a:r>
            <a:r>
              <a:rPr lang="ko-KR" altLang="en-US" smtClean="0"/>
              <a:t>삼각형도 </a:t>
            </a:r>
            <a:r>
              <a:rPr lang="en-US" altLang="ko-KR" smtClean="0"/>
              <a:t>3</a:t>
            </a:r>
            <a:r>
              <a:rPr lang="ko-KR" altLang="en-US" smtClean="0"/>
              <a:t>개의 점으로 구성되어 있기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클래스를 포함하도록 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Triangle</a:t>
            </a:r>
            <a:r>
              <a:rPr lang="ko-KR" altLang="en-US" smtClean="0"/>
              <a:t>클래스에는 </a:t>
            </a:r>
            <a:r>
              <a:rPr lang="en-US" altLang="ko-KR" smtClean="0"/>
              <a:t>Point</a:t>
            </a:r>
            <a:r>
              <a:rPr lang="ko-KR" altLang="en-US" smtClean="0"/>
              <a:t>타입의 변수를 </a:t>
            </a:r>
            <a:r>
              <a:rPr lang="en-US" altLang="ko-KR" smtClean="0"/>
              <a:t>3</a:t>
            </a:r>
            <a:r>
              <a:rPr lang="ko-KR" altLang="en-US" smtClean="0"/>
              <a:t>개 선언해도 되지만</a:t>
            </a:r>
            <a:r>
              <a:rPr lang="en-US" altLang="ko-KR" smtClean="0"/>
              <a:t>... </a:t>
            </a:r>
            <a:r>
              <a:rPr lang="ko-KR" altLang="en-US" smtClean="0"/>
              <a:t>여기서는 객체배열의 예를 보여주기 위해서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타입의 배열을 선언했습니다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기본 생성자를 이용해서 </a:t>
            </a:r>
            <a:r>
              <a:rPr lang="en-US" altLang="ko-KR" smtClean="0"/>
              <a:t>Circle</a:t>
            </a:r>
            <a:r>
              <a:rPr lang="ko-KR" altLang="en-US" smtClean="0"/>
              <a:t>인스턴스를 생성하면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Circle</a:t>
            </a:r>
            <a:r>
              <a:rPr lang="ko-KR" altLang="en-US" smtClean="0"/>
              <a:t>클래스의 기본생성자가 다른 매개변수가 있는 생성자를 호출합니다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원점의 좌표가 </a:t>
            </a:r>
            <a:r>
              <a:rPr lang="en-US" altLang="ko-KR" smtClean="0"/>
              <a:t>0,0</a:t>
            </a:r>
            <a:r>
              <a:rPr lang="ko-KR" altLang="en-US" smtClean="0"/>
              <a:t>이고 반지름이 </a:t>
            </a:r>
            <a:r>
              <a:rPr lang="en-US" altLang="ko-KR" smtClean="0"/>
              <a:t>100</a:t>
            </a:r>
            <a:r>
              <a:rPr lang="ko-KR" altLang="en-US" smtClean="0"/>
              <a:t>인 </a:t>
            </a:r>
            <a:r>
              <a:rPr lang="en-US" altLang="ko-KR" smtClean="0"/>
              <a:t>Circle</a:t>
            </a:r>
            <a:r>
              <a:rPr lang="ko-KR" altLang="en-US" smtClean="0"/>
              <a:t>인스턴스가 만들어집니다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두번째줄은 원점의 좌표가 </a:t>
            </a:r>
            <a:r>
              <a:rPr lang="en-US" altLang="ko-KR" smtClean="0"/>
              <a:t>150,150</a:t>
            </a:r>
            <a:r>
              <a:rPr lang="ko-KR" altLang="en-US" smtClean="0"/>
              <a:t>이고 반지름이 </a:t>
            </a:r>
            <a:r>
              <a:rPr lang="en-US" altLang="ko-KR" smtClean="0"/>
              <a:t>50</a:t>
            </a:r>
            <a:r>
              <a:rPr lang="ko-KR" altLang="en-US" smtClean="0"/>
              <a:t>인 </a:t>
            </a:r>
            <a:r>
              <a:rPr lang="en-US" altLang="ko-KR" smtClean="0"/>
              <a:t>Circle</a:t>
            </a:r>
            <a:r>
              <a:rPr lang="ko-KR" altLang="en-US" smtClean="0"/>
              <a:t>인스턴스를 만드는 것이고요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다음엔</a:t>
            </a:r>
            <a:r>
              <a:rPr lang="en-US" altLang="ko-KR" smtClean="0"/>
              <a:t>... 3</a:t>
            </a:r>
            <a:r>
              <a:rPr lang="ko-KR" altLang="en-US" smtClean="0"/>
              <a:t>개의 </a:t>
            </a:r>
            <a:r>
              <a:rPr lang="en-US" altLang="ko-KR" smtClean="0"/>
              <a:t>Point</a:t>
            </a:r>
            <a:r>
              <a:rPr lang="ko-KR" altLang="en-US" smtClean="0"/>
              <a:t>인스턴스가 담긴 </a:t>
            </a:r>
            <a:r>
              <a:rPr lang="en-US" altLang="ko-KR" smtClean="0"/>
              <a:t>Point</a:t>
            </a:r>
            <a:r>
              <a:rPr lang="ko-KR" altLang="en-US" smtClean="0"/>
              <a:t>배열을 생성하고</a:t>
            </a:r>
            <a:r>
              <a:rPr lang="en-US" altLang="ko-KR" smtClean="0"/>
              <a:t>... </a:t>
            </a:r>
            <a:r>
              <a:rPr lang="ko-KR" altLang="en-US" smtClean="0"/>
              <a:t>이것을 </a:t>
            </a:r>
            <a:r>
              <a:rPr lang="en-US" altLang="ko-KR" smtClean="0"/>
              <a:t>Triangle</a:t>
            </a:r>
            <a:r>
              <a:rPr lang="ko-KR" altLang="en-US" smtClean="0"/>
              <a:t>의 생성자의 매개변수로 넘겨줌으로써</a:t>
            </a:r>
          </a:p>
          <a:p>
            <a:pPr eaLnBrk="1" hangingPunct="1"/>
            <a:r>
              <a:rPr lang="en-US" altLang="ko-KR" smtClean="0"/>
              <a:t>Triangle</a:t>
            </a:r>
            <a:r>
              <a:rPr lang="ko-KR" altLang="en-US" smtClean="0"/>
              <a:t>인스턴스를 생성합니다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그러면</a:t>
            </a:r>
            <a:r>
              <a:rPr lang="en-US" altLang="ko-KR" smtClean="0"/>
              <a:t>... </a:t>
            </a:r>
            <a:r>
              <a:rPr lang="ko-KR" altLang="en-US" smtClean="0"/>
              <a:t>이 생성자가 호출되겠죠</a:t>
            </a:r>
            <a:r>
              <a:rPr lang="en-US" altLang="ko-KR" smtClean="0"/>
              <a:t>... </a:t>
            </a:r>
            <a:r>
              <a:rPr lang="ko-KR" altLang="en-US" smtClean="0"/>
              <a:t>배열의 주소를 넘겨 받아서</a:t>
            </a:r>
            <a:r>
              <a:rPr lang="en-US" altLang="ko-KR" smtClean="0"/>
              <a:t>... Triangle</a:t>
            </a:r>
            <a:r>
              <a:rPr lang="ko-KR" altLang="en-US" smtClean="0"/>
              <a:t>클래스의 멤버변수인 </a:t>
            </a:r>
            <a:r>
              <a:rPr lang="en-US" altLang="ko-KR" smtClean="0"/>
              <a:t>p</a:t>
            </a:r>
            <a:r>
              <a:rPr lang="ko-KR" altLang="en-US" smtClean="0"/>
              <a:t>에 저장합니다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FBD7939-27F3-47A3-A656-9E94CA46F46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301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6D42E15-4977-4C38-A1EE-19CB401F20D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책의 예제 중에서 질문을 많이 받은 부분이라서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좀 더 자세히 설명드리고자 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한 벌의 카드를 의미하는 </a:t>
            </a:r>
            <a:r>
              <a:rPr lang="en-US" altLang="ko-KR" sz="800" smtClean="0"/>
              <a:t>Deck</a:t>
            </a:r>
            <a:r>
              <a:rPr lang="ko-KR" altLang="en-US" sz="800" smtClean="0"/>
              <a:t>클래스를 정의하였습니다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카드 한 벌은 여러 장의 카드로 이루어져 있으니까</a:t>
            </a:r>
            <a:r>
              <a:rPr lang="en-US" altLang="ko-KR" sz="800" smtClean="0"/>
              <a:t>... </a:t>
            </a:r>
            <a:r>
              <a:rPr lang="ko-KR" altLang="en-US" sz="800" smtClean="0"/>
              <a:t>여러 개의 </a:t>
            </a:r>
            <a:r>
              <a:rPr lang="en-US" altLang="ko-KR" sz="800" smtClean="0"/>
              <a:t>Card</a:t>
            </a:r>
            <a:r>
              <a:rPr lang="ko-KR" altLang="en-US" sz="800" smtClean="0"/>
              <a:t>인스턴스를 담을 수 있도록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Card</a:t>
            </a:r>
            <a:r>
              <a:rPr lang="ko-KR" altLang="en-US" sz="800" smtClean="0"/>
              <a:t>타입의 배열을 선언하였습니다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Card</a:t>
            </a:r>
            <a:r>
              <a:rPr lang="ko-KR" altLang="en-US" sz="800" smtClean="0"/>
              <a:t>클래스는 지면관계상 생략하였습니다</a:t>
            </a:r>
            <a:r>
              <a:rPr lang="en-US" altLang="ko-KR" sz="800" smtClean="0"/>
              <a:t>. </a:t>
            </a:r>
            <a:r>
              <a:rPr lang="ko-KR" altLang="en-US" sz="800" smtClean="0"/>
              <a:t>책을 참고하시기 바라고요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카드 한 벌이 몇 개의 카드로 구성되어 있는지에 따라서 배열의 크기가 달라지도록 하였습니다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이처럼</a:t>
            </a:r>
            <a:r>
              <a:rPr lang="en-US" altLang="ko-KR" sz="800" smtClean="0"/>
              <a:t>... </a:t>
            </a:r>
            <a:r>
              <a:rPr lang="ko-KR" altLang="en-US" sz="800" smtClean="0"/>
              <a:t>값을 직접 사용하기 보다는 이 값이 어떤 값인지</a:t>
            </a:r>
            <a:r>
              <a:rPr lang="en-US" altLang="ko-KR" sz="800" smtClean="0"/>
              <a:t>... </a:t>
            </a:r>
            <a:r>
              <a:rPr lang="ko-KR" altLang="en-US" sz="800" smtClean="0"/>
              <a:t>알 수 있게</a:t>
            </a:r>
            <a:r>
              <a:rPr lang="en-US" altLang="ko-KR" sz="800" smtClean="0"/>
              <a:t>... </a:t>
            </a:r>
            <a:r>
              <a:rPr lang="ko-KR" altLang="en-US" sz="800" smtClean="0"/>
              <a:t>변수나 상수에 담아놓고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사용하는 것이 좋습니다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먼저 </a:t>
            </a:r>
            <a:r>
              <a:rPr lang="en-US" altLang="ko-KR" sz="800" smtClean="0"/>
              <a:t>Deck</a:t>
            </a:r>
            <a:r>
              <a:rPr lang="ko-KR" altLang="en-US" sz="800" smtClean="0"/>
              <a:t>인스턴스를 생성하면</a:t>
            </a:r>
            <a:r>
              <a:rPr lang="en-US" altLang="ko-KR" sz="800" smtClean="0"/>
              <a:t>... Deck</a:t>
            </a:r>
            <a:r>
              <a:rPr lang="ko-KR" altLang="en-US" sz="800" smtClean="0"/>
              <a:t>클래스의 생성자가 호출되고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생성자에서는</a:t>
            </a:r>
            <a:r>
              <a:rPr lang="en-US" altLang="ko-KR" sz="800" smtClean="0"/>
              <a:t>... </a:t>
            </a:r>
            <a:r>
              <a:rPr lang="ko-KR" altLang="en-US" sz="800" smtClean="0"/>
              <a:t>반복문을 이용해서 </a:t>
            </a:r>
            <a:r>
              <a:rPr lang="en-US" altLang="ko-KR" sz="800" smtClean="0"/>
              <a:t>52</a:t>
            </a:r>
            <a:r>
              <a:rPr lang="ko-KR" altLang="en-US" sz="800" smtClean="0"/>
              <a:t>개의 </a:t>
            </a:r>
            <a:r>
              <a:rPr lang="en-US" altLang="ko-KR" sz="800" smtClean="0"/>
              <a:t>Card</a:t>
            </a:r>
            <a:r>
              <a:rPr lang="ko-KR" altLang="en-US" sz="800" smtClean="0"/>
              <a:t>인스턴스를 생성해서 </a:t>
            </a:r>
            <a:r>
              <a:rPr lang="en-US" altLang="ko-KR" sz="800" smtClean="0"/>
              <a:t>Card</a:t>
            </a:r>
            <a:r>
              <a:rPr lang="ko-KR" altLang="en-US" sz="800" smtClean="0"/>
              <a:t>배열에 담습니다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Card</a:t>
            </a:r>
            <a:r>
              <a:rPr lang="ko-KR" altLang="en-US" sz="800" smtClean="0"/>
              <a:t>배열이 생성되었다고 해서</a:t>
            </a:r>
            <a:r>
              <a:rPr lang="en-US" altLang="ko-KR" sz="800" smtClean="0"/>
              <a:t>... Card</a:t>
            </a:r>
            <a:r>
              <a:rPr lang="ko-KR" altLang="en-US" sz="800" smtClean="0"/>
              <a:t>인스턴스까지 생성되어 있는 게 아니라는 것 주의하시기 바랍니다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 다음에 </a:t>
            </a:r>
            <a:r>
              <a:rPr lang="en-US" altLang="ko-KR" sz="800" smtClean="0"/>
              <a:t>Deck</a:t>
            </a:r>
            <a:r>
              <a:rPr lang="ko-KR" altLang="en-US" sz="800" smtClean="0"/>
              <a:t>에서 </a:t>
            </a:r>
            <a:r>
              <a:rPr lang="en-US" altLang="ko-KR" sz="800" smtClean="0"/>
              <a:t>pick</a:t>
            </a:r>
            <a:r>
              <a:rPr lang="ko-KR" altLang="en-US" sz="800" smtClean="0"/>
              <a:t>메서드를 호출해서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카드 한 장을 꺼냅니다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random</a:t>
            </a:r>
            <a:r>
              <a:rPr lang="ko-KR" altLang="en-US" sz="800" smtClean="0"/>
              <a:t>메서드를 이용해서 </a:t>
            </a:r>
            <a:r>
              <a:rPr lang="en-US" altLang="ko-KR" sz="800" smtClean="0"/>
              <a:t>0~51</a:t>
            </a:r>
            <a:r>
              <a:rPr lang="ko-KR" altLang="en-US" sz="800" smtClean="0"/>
              <a:t>범의 값을 얻어서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매개변수가 있는 </a:t>
            </a:r>
            <a:r>
              <a:rPr lang="en-US" altLang="ko-KR" sz="800" smtClean="0"/>
              <a:t>pick</a:t>
            </a:r>
            <a:r>
              <a:rPr lang="ko-KR" altLang="en-US" sz="800" smtClean="0"/>
              <a:t>메서드를 호출합니다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10</a:t>
            </a:r>
            <a:r>
              <a:rPr lang="ko-KR" altLang="en-US" sz="800" smtClean="0"/>
              <a:t>을 얻었다고 가정하면</a:t>
            </a:r>
            <a:r>
              <a:rPr lang="en-US" altLang="ko-KR" sz="800" smtClean="0"/>
              <a:t>... index</a:t>
            </a:r>
            <a:r>
              <a:rPr lang="ko-KR" altLang="en-US" sz="800" smtClean="0"/>
              <a:t>의 값이 </a:t>
            </a:r>
            <a:r>
              <a:rPr lang="en-US" altLang="ko-KR" sz="800" smtClean="0"/>
              <a:t>10</a:t>
            </a:r>
            <a:r>
              <a:rPr lang="ko-KR" altLang="en-US" sz="800" smtClean="0"/>
              <a:t>이 되겠죠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pick</a:t>
            </a:r>
            <a:r>
              <a:rPr lang="ko-KR" altLang="en-US" sz="800" smtClean="0"/>
              <a:t>메서드는 </a:t>
            </a:r>
            <a:r>
              <a:rPr lang="en-US" altLang="ko-KR" sz="800" smtClean="0"/>
              <a:t>Card</a:t>
            </a:r>
            <a:r>
              <a:rPr lang="ko-KR" altLang="en-US" sz="800" smtClean="0"/>
              <a:t>배열에서 지정된 위치에 있는 카드를 반환합니다</a:t>
            </a:r>
            <a:r>
              <a:rPr lang="en-US" altLang="ko-KR" sz="800" smtClean="0"/>
              <a:t>. </a:t>
            </a:r>
            <a:r>
              <a:rPr lang="ko-KR" altLang="en-US" sz="800" smtClean="0"/>
              <a:t>여기서 </a:t>
            </a:r>
            <a:r>
              <a:rPr lang="en-US" altLang="ko-KR" sz="800" smtClean="0"/>
              <a:t>index</a:t>
            </a:r>
            <a:r>
              <a:rPr lang="ko-KR" altLang="en-US" sz="800" smtClean="0"/>
              <a:t>의 값은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Card</a:t>
            </a:r>
            <a:r>
              <a:rPr lang="ko-KR" altLang="en-US" sz="800" smtClean="0"/>
              <a:t>배열의 범위인 </a:t>
            </a:r>
            <a:r>
              <a:rPr lang="en-US" altLang="ko-KR" sz="800" smtClean="0"/>
              <a:t>0</a:t>
            </a:r>
            <a:r>
              <a:rPr lang="ko-KR" altLang="en-US" sz="800" smtClean="0"/>
              <a:t>과 </a:t>
            </a:r>
            <a:r>
              <a:rPr lang="en-US" altLang="ko-KR" sz="800" smtClean="0"/>
              <a:t>51</a:t>
            </a:r>
            <a:r>
              <a:rPr lang="ko-KR" altLang="en-US" sz="800" smtClean="0"/>
              <a:t>사이의 값이어야 하겠죠</a:t>
            </a:r>
            <a:r>
              <a:rPr lang="en-US" altLang="ko-KR" sz="800" smtClean="0"/>
              <a:t>... </a:t>
            </a:r>
            <a:r>
              <a:rPr lang="ko-KR" altLang="en-US" sz="800" smtClean="0"/>
              <a:t>그래서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간단히 나머지 연산자를 이용해서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범위를 벗어나지 않도록 했습니다</a:t>
            </a:r>
            <a:r>
              <a:rPr lang="en-US" altLang="ko-KR" sz="800" smtClean="0"/>
              <a:t>... </a:t>
            </a:r>
            <a:r>
              <a:rPr lang="ko-KR" altLang="en-US" sz="800" smtClean="0"/>
              <a:t>사실은 좀더 정확하게 값의 범위를 벗어나지 않도록 해야 하는데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복잡하지 않도록 간단히 이 정도로만 처리했습니다</a:t>
            </a:r>
            <a:r>
              <a:rPr lang="en-US" altLang="ko-KR" sz="800" smtClean="0"/>
              <a:t>. </a:t>
            </a:r>
            <a:r>
              <a:rPr lang="ko-KR" altLang="en-US" sz="800" smtClean="0"/>
              <a:t>여러분들이 좀더 정확한 코드를 작성해 보시기 바랍니다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10%52</a:t>
            </a:r>
            <a:r>
              <a:rPr lang="ko-KR" altLang="en-US" sz="800" smtClean="0"/>
              <a:t>의 결과는 </a:t>
            </a:r>
            <a:r>
              <a:rPr lang="en-US" altLang="ko-KR" sz="800" smtClean="0"/>
              <a:t>10</a:t>
            </a:r>
            <a:r>
              <a:rPr lang="ko-KR" altLang="en-US" sz="800" smtClean="0"/>
              <a:t>이니까</a:t>
            </a:r>
            <a:r>
              <a:rPr lang="en-US" altLang="ko-KR" sz="800" smtClean="0"/>
              <a:t>... Card</a:t>
            </a:r>
            <a:r>
              <a:rPr lang="ko-KR" altLang="en-US" sz="800" smtClean="0"/>
              <a:t>배열의 </a:t>
            </a:r>
            <a:r>
              <a:rPr lang="en-US" altLang="ko-KR" sz="800" smtClean="0"/>
              <a:t>11</a:t>
            </a:r>
            <a:r>
              <a:rPr lang="ko-KR" altLang="en-US" sz="800" smtClean="0"/>
              <a:t>번째에 저장된 </a:t>
            </a:r>
            <a:r>
              <a:rPr lang="en-US" altLang="ko-KR" sz="800" smtClean="0"/>
              <a:t>Card</a:t>
            </a:r>
            <a:r>
              <a:rPr lang="ko-KR" altLang="en-US" sz="800" smtClean="0"/>
              <a:t>인스턴스가 반환됩니다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 다음에</a:t>
            </a:r>
            <a:r>
              <a:rPr lang="en-US" altLang="ko-KR" sz="800" smtClean="0"/>
              <a:t>.. Deck</a:t>
            </a:r>
            <a:r>
              <a:rPr lang="ko-KR" altLang="en-US" sz="800" smtClean="0"/>
              <a:t>인스턴스의 </a:t>
            </a:r>
            <a:r>
              <a:rPr lang="en-US" altLang="ko-KR" sz="800" smtClean="0"/>
              <a:t>shuffle</a:t>
            </a:r>
            <a:r>
              <a:rPr lang="ko-KR" altLang="en-US" sz="800" smtClean="0"/>
              <a:t>메서드를 호출해서 저장된 카드의 순서를 바꿉니다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shuffle</a:t>
            </a:r>
            <a:r>
              <a:rPr lang="ko-KR" altLang="en-US" sz="800" smtClean="0"/>
              <a:t>메서드는 </a:t>
            </a:r>
            <a:r>
              <a:rPr lang="en-US" altLang="ko-KR" sz="800" smtClean="0"/>
              <a:t>random</a:t>
            </a:r>
            <a:r>
              <a:rPr lang="ko-KR" altLang="en-US" sz="800" smtClean="0"/>
              <a:t>메서드를 이용해서</a:t>
            </a:r>
            <a:r>
              <a:rPr lang="en-US" altLang="ko-KR" sz="800" smtClean="0"/>
              <a:t>... Card</a:t>
            </a:r>
            <a:r>
              <a:rPr lang="ko-KR" altLang="en-US" sz="800" smtClean="0"/>
              <a:t>배열에 저장된 </a:t>
            </a:r>
            <a:r>
              <a:rPr lang="en-US" altLang="ko-KR" sz="800" smtClean="0"/>
              <a:t>Card</a:t>
            </a:r>
            <a:r>
              <a:rPr lang="ko-KR" altLang="en-US" sz="800" smtClean="0"/>
              <a:t>인스턴스의 순서를 바꿉니다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두 변수의 값을 변경하려면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임시변수가 하나 더 있어야 한다는 것</a:t>
            </a:r>
            <a:r>
              <a:rPr lang="en-US" altLang="ko-KR" sz="800" smtClean="0"/>
              <a:t>... </a:t>
            </a:r>
            <a:r>
              <a:rPr lang="ko-KR" altLang="en-US" sz="800" smtClean="0"/>
              <a:t>이해하시죠</a:t>
            </a:r>
            <a:r>
              <a:rPr lang="en-US" altLang="ko-KR" sz="800" smtClean="0"/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컵</a:t>
            </a:r>
            <a:r>
              <a:rPr lang="en-US" altLang="ko-KR" sz="800" smtClean="0"/>
              <a:t>A</a:t>
            </a:r>
            <a:r>
              <a:rPr lang="ko-KR" altLang="en-US" sz="800" smtClean="0"/>
              <a:t>에 우유</a:t>
            </a:r>
            <a:r>
              <a:rPr lang="en-US" altLang="ko-KR" sz="800" smtClean="0"/>
              <a:t>, </a:t>
            </a:r>
            <a:r>
              <a:rPr lang="ko-KR" altLang="en-US" sz="800" smtClean="0"/>
              <a:t>컵</a:t>
            </a:r>
            <a:r>
              <a:rPr lang="en-US" altLang="ko-KR" sz="800" smtClean="0"/>
              <a:t>B</a:t>
            </a:r>
            <a:r>
              <a:rPr lang="ko-KR" altLang="en-US" sz="800" smtClean="0"/>
              <a:t>에 주스가 담겨 있을 때</a:t>
            </a:r>
            <a:r>
              <a:rPr lang="en-US" altLang="ko-KR" sz="800" smtClean="0"/>
              <a:t>... </a:t>
            </a:r>
            <a:r>
              <a:rPr lang="ko-KR" altLang="en-US" sz="800" smtClean="0"/>
              <a:t>이 두 컵의 내용물을 서로 바꾸려면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어떻게 해야 하는 지와 같습니다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temp</a:t>
            </a:r>
            <a:r>
              <a:rPr lang="ko-KR" altLang="en-US" sz="800" smtClean="0"/>
              <a:t>라는 그릇에 우유를 옮기고</a:t>
            </a:r>
            <a:r>
              <a:rPr lang="en-US" altLang="ko-KR" sz="800" smtClean="0"/>
              <a:t>... </a:t>
            </a:r>
            <a:r>
              <a:rPr lang="ko-KR" altLang="en-US" sz="800" smtClean="0"/>
              <a:t>주스를 컵</a:t>
            </a:r>
            <a:r>
              <a:rPr lang="en-US" altLang="ko-KR" sz="800" smtClean="0"/>
              <a:t>A</a:t>
            </a:r>
            <a:r>
              <a:rPr lang="ko-KR" altLang="en-US" sz="800" smtClean="0"/>
              <a:t>로 옮기고</a:t>
            </a:r>
            <a:r>
              <a:rPr lang="en-US" altLang="ko-KR" sz="800" smtClean="0"/>
              <a:t>... temp</a:t>
            </a:r>
            <a:r>
              <a:rPr lang="ko-KR" altLang="en-US" sz="800" smtClean="0"/>
              <a:t>의 우유를 컵</a:t>
            </a:r>
            <a:r>
              <a:rPr lang="en-US" altLang="ko-KR" sz="800" smtClean="0"/>
              <a:t>B</a:t>
            </a:r>
            <a:r>
              <a:rPr lang="ko-KR" altLang="en-US" sz="800" smtClean="0"/>
              <a:t>에 옮기면 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여기서는 배열의 첫번째 요소와 임의의 위치에 있는 요소와 자리를 바꾸는 겁니다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로또에서 </a:t>
            </a:r>
            <a:r>
              <a:rPr lang="en-US" altLang="ko-KR" sz="800" smtClean="0"/>
              <a:t>1~45</a:t>
            </a:r>
            <a:r>
              <a:rPr lang="ko-KR" altLang="en-US" sz="800" smtClean="0"/>
              <a:t>의 번호가 적힌 공을 넣고</a:t>
            </a:r>
            <a:r>
              <a:rPr lang="en-US" altLang="ko-KR" sz="800" smtClean="0"/>
              <a:t>... </a:t>
            </a:r>
            <a:r>
              <a:rPr lang="ko-KR" altLang="en-US" sz="800" smtClean="0"/>
              <a:t>위치를 계속 바꿔서 섞는 것과 비교해서 이해하시면 쉬울 겁니다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 다음에는</a:t>
            </a:r>
            <a:r>
              <a:rPr lang="en-US" altLang="ko-KR" sz="800" smtClean="0"/>
              <a:t>... Deck</a:t>
            </a:r>
            <a:r>
              <a:rPr lang="ko-KR" altLang="en-US" sz="800" smtClean="0"/>
              <a:t>에서 </a:t>
            </a:r>
            <a:r>
              <a:rPr lang="en-US" altLang="ko-KR" sz="800" smtClean="0"/>
              <a:t>pick</a:t>
            </a:r>
            <a:r>
              <a:rPr lang="ko-KR" altLang="en-US" sz="800" smtClean="0"/>
              <a:t>메서드를 호출 해서 </a:t>
            </a:r>
            <a:r>
              <a:rPr lang="en-US" altLang="ko-KR" sz="800" smtClean="0"/>
              <a:t>55</a:t>
            </a:r>
            <a:r>
              <a:rPr lang="ko-KR" altLang="en-US" sz="800" smtClean="0"/>
              <a:t>번째 카드를 꺼냅니다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pick</a:t>
            </a:r>
            <a:r>
              <a:rPr lang="ko-KR" altLang="en-US" sz="800" smtClean="0"/>
              <a:t>메서드의 매개변수 </a:t>
            </a:r>
            <a:r>
              <a:rPr lang="en-US" altLang="ko-KR" sz="800" smtClean="0"/>
              <a:t>index</a:t>
            </a:r>
            <a:r>
              <a:rPr lang="ko-KR" altLang="en-US" sz="800" smtClean="0"/>
              <a:t>의 값이 </a:t>
            </a:r>
            <a:r>
              <a:rPr lang="en-US" altLang="ko-KR" sz="800" smtClean="0"/>
              <a:t>55</a:t>
            </a:r>
            <a:r>
              <a:rPr lang="ko-KR" altLang="en-US" sz="800" smtClean="0"/>
              <a:t>가 되고</a:t>
            </a:r>
            <a:r>
              <a:rPr lang="en-US" altLang="ko-KR" sz="800" smtClean="0"/>
              <a:t>... CARD_NUM</a:t>
            </a:r>
            <a:r>
              <a:rPr lang="ko-KR" altLang="en-US" sz="800" smtClean="0"/>
              <a:t>으로 나머지 연산을 하면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CARD_NUM</a:t>
            </a:r>
            <a:r>
              <a:rPr lang="ko-KR" altLang="en-US" sz="800" smtClean="0"/>
              <a:t>의 값이 </a:t>
            </a:r>
            <a:r>
              <a:rPr lang="en-US" altLang="ko-KR" sz="800" smtClean="0"/>
              <a:t>52</a:t>
            </a:r>
            <a:r>
              <a:rPr lang="ko-KR" altLang="en-US" sz="800" smtClean="0"/>
              <a:t>이니까</a:t>
            </a:r>
            <a:r>
              <a:rPr lang="en-US" altLang="ko-KR" sz="800" smtClean="0"/>
              <a:t>... 3</a:t>
            </a:r>
            <a:r>
              <a:rPr lang="ko-KR" altLang="en-US" sz="800" smtClean="0"/>
              <a:t>이 되겠죠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그래서 </a:t>
            </a:r>
            <a:r>
              <a:rPr lang="en-US" altLang="ko-KR" sz="800" smtClean="0"/>
              <a:t>c[3]</a:t>
            </a:r>
            <a:r>
              <a:rPr lang="ko-KR" altLang="en-US" sz="800" smtClean="0"/>
              <a:t>에 저장된 </a:t>
            </a:r>
            <a:r>
              <a:rPr lang="en-US" altLang="ko-KR" sz="800" smtClean="0"/>
              <a:t>Card</a:t>
            </a:r>
            <a:r>
              <a:rPr lang="ko-KR" altLang="en-US" sz="800" smtClean="0"/>
              <a:t>인스턴스가 반환되어 참조변수 </a:t>
            </a:r>
            <a:r>
              <a:rPr lang="en-US" altLang="ko-KR" sz="800" smtClean="0"/>
              <a:t>c2</a:t>
            </a:r>
            <a:r>
              <a:rPr lang="ko-KR" altLang="en-US" sz="800" smtClean="0"/>
              <a:t>에 저장됩니다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8FA8FF3-F8AF-4CA6-B68F-E270B3AF7B0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229F130-731C-4AFF-985C-AD3DF0BDF0F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자바는 단 하나의 조상으로부터만 상속받을 수 있는데요</a:t>
            </a:r>
            <a:r>
              <a:rPr lang="en-US" altLang="ko-KR" sz="900" smtClean="0"/>
              <a:t>. </a:t>
            </a:r>
            <a:r>
              <a:rPr lang="ko-KR" altLang="en-US" sz="900" smtClean="0"/>
              <a:t>이 것을 단일 상속이라고 합니다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참고로</a:t>
            </a:r>
            <a:r>
              <a:rPr lang="en-US" altLang="ko-KR" sz="900" smtClean="0"/>
              <a:t>... </a:t>
            </a:r>
            <a:r>
              <a:rPr lang="ko-KR" altLang="en-US" sz="900" smtClean="0"/>
              <a:t>자바보다 먼저 나온 객체지향언어 </a:t>
            </a:r>
            <a:r>
              <a:rPr lang="en-US" altLang="ko-KR" sz="900" smtClean="0"/>
              <a:t>C++</a:t>
            </a:r>
            <a:r>
              <a:rPr lang="ko-KR" altLang="en-US" sz="900" smtClean="0"/>
              <a:t>에서는 여러 조상으로부터 상속받을 수 있는 다중상속을 허용합니다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다중상속을 허용하면 여러 클래스로부터 상속받을 수 있기 때문에 더 쉽게 클래스를 정의할 수 있지만</a:t>
            </a:r>
            <a:r>
              <a:rPr lang="en-US" altLang="ko-KR" sz="900" smtClean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조상이 많아질 수록</a:t>
            </a:r>
            <a:r>
              <a:rPr lang="en-US" altLang="ko-KR" sz="900" smtClean="0"/>
              <a:t>... </a:t>
            </a:r>
            <a:r>
              <a:rPr lang="ko-KR" altLang="en-US" sz="900" smtClean="0"/>
              <a:t>상속계층도가 너무 복잡해져서</a:t>
            </a:r>
            <a:r>
              <a:rPr lang="en-US" altLang="ko-KR" sz="900" smtClean="0"/>
              <a:t>... </a:t>
            </a:r>
            <a:r>
              <a:rPr lang="ko-KR" altLang="en-US" sz="900" smtClean="0"/>
              <a:t>클래스간의 관계를 관리하기 어려워집니다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이렇게 되면</a:t>
            </a:r>
            <a:r>
              <a:rPr lang="en-US" altLang="ko-KR" sz="900" smtClean="0"/>
              <a:t>... </a:t>
            </a:r>
            <a:r>
              <a:rPr lang="ko-KR" altLang="en-US" sz="900" smtClean="0"/>
              <a:t>상속의 장점이 사라져 버리죠</a:t>
            </a:r>
            <a:r>
              <a:rPr lang="en-US" altLang="ko-KR" sz="900" smtClean="0"/>
              <a:t>...</a:t>
            </a:r>
          </a:p>
          <a:p>
            <a:pPr eaLnBrk="1" hangingPunct="1">
              <a:lnSpc>
                <a:spcPct val="90000"/>
              </a:lnSpc>
            </a:pPr>
            <a:endParaRPr lang="ko-KR" altLang="en-US" sz="9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그리고</a:t>
            </a:r>
            <a:r>
              <a:rPr lang="en-US" altLang="ko-KR" sz="900" smtClean="0"/>
              <a:t>... </a:t>
            </a:r>
            <a:r>
              <a:rPr lang="ko-KR" altLang="en-US" sz="900" smtClean="0"/>
              <a:t>서로 다른 조상으로부터 같은 이름의 멤버를 상속받는 경우</a:t>
            </a:r>
            <a:r>
              <a:rPr lang="en-US" altLang="ko-KR" sz="900" smtClean="0"/>
              <a:t>... </a:t>
            </a:r>
            <a:r>
              <a:rPr lang="ko-KR" altLang="en-US" sz="900" smtClean="0"/>
              <a:t>충돌의 문제도 있습니다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이미 </a:t>
            </a:r>
            <a:r>
              <a:rPr lang="en-US" altLang="ko-KR" sz="900" smtClean="0"/>
              <a:t>C++</a:t>
            </a:r>
            <a:r>
              <a:rPr lang="ko-KR" altLang="en-US" sz="900" smtClean="0"/>
              <a:t>에서 경험한 다중상속의 이러한 문제들 때문에</a:t>
            </a:r>
            <a:r>
              <a:rPr lang="en-US" altLang="ko-KR" sz="900" smtClean="0"/>
              <a:t>... </a:t>
            </a:r>
            <a:r>
              <a:rPr lang="ko-KR" altLang="en-US" sz="900" smtClean="0"/>
              <a:t>자바는 단일 상속만을 허용하도록 만들어진 것입니다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그래서 이 코드와 같이</a:t>
            </a:r>
            <a:r>
              <a:rPr lang="en-US" altLang="ko-KR" sz="900" smtClean="0"/>
              <a:t>... TVCR</a:t>
            </a:r>
            <a:r>
              <a:rPr lang="ko-KR" altLang="en-US" sz="900" smtClean="0"/>
              <a:t>이라는 클래스를 작성할 때</a:t>
            </a:r>
            <a:r>
              <a:rPr lang="en-US" altLang="ko-KR" sz="900" smtClean="0"/>
              <a:t>...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/>
              <a:t>extends </a:t>
            </a:r>
            <a:r>
              <a:rPr lang="ko-KR" altLang="en-US" sz="900" smtClean="0"/>
              <a:t>뒤에 </a:t>
            </a:r>
            <a:r>
              <a:rPr lang="en-US" altLang="ko-KR" sz="900" smtClean="0"/>
              <a:t>TV</a:t>
            </a:r>
            <a:r>
              <a:rPr lang="ko-KR" altLang="en-US" sz="900" smtClean="0"/>
              <a:t>와 </a:t>
            </a:r>
            <a:r>
              <a:rPr lang="en-US" altLang="ko-KR" sz="900" smtClean="0"/>
              <a:t>VCR </a:t>
            </a:r>
            <a:r>
              <a:rPr lang="ko-KR" altLang="en-US" sz="900" smtClean="0"/>
              <a:t>두 개의 조상클래스를 지정하면 좋겠지만</a:t>
            </a:r>
            <a:r>
              <a:rPr lang="en-US" altLang="ko-KR" sz="900" smtClean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둘 중에 비중이 높은 클래스 하나만을 선택해서 적을 수 있습니다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여기서는 </a:t>
            </a:r>
            <a:r>
              <a:rPr lang="en-US" altLang="ko-KR" sz="900" smtClean="0"/>
              <a:t>TV</a:t>
            </a:r>
            <a:r>
              <a:rPr lang="ko-KR" altLang="en-US" sz="900" smtClean="0"/>
              <a:t>클래스를 상속받도록 하였습니다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대신</a:t>
            </a:r>
            <a:r>
              <a:rPr lang="en-US" altLang="ko-KR" sz="900" smtClean="0"/>
              <a:t>... VCR</a:t>
            </a:r>
            <a:r>
              <a:rPr lang="ko-KR" altLang="en-US" sz="900" smtClean="0"/>
              <a:t>클래스는 멤버변수로 포함시키고</a:t>
            </a:r>
            <a:r>
              <a:rPr lang="en-US" altLang="ko-KR" sz="900" smtClean="0"/>
              <a:t>... </a:t>
            </a:r>
            <a:r>
              <a:rPr lang="ko-KR" altLang="en-US" sz="900" smtClean="0"/>
              <a:t>내부적으로 </a:t>
            </a:r>
            <a:r>
              <a:rPr lang="en-US" altLang="ko-KR" sz="900" smtClean="0"/>
              <a:t>VCR</a:t>
            </a:r>
            <a:r>
              <a:rPr lang="ko-KR" altLang="en-US" sz="900" smtClean="0"/>
              <a:t>인스턴스를 사용하면 됩니다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/>
          </a:p>
          <a:p>
            <a:pPr eaLnBrk="1" hangingPunct="1">
              <a:lnSpc>
                <a:spcPct val="90000"/>
              </a:lnSpc>
            </a:pPr>
            <a:r>
              <a:rPr lang="en-US" altLang="ko-KR" sz="900" smtClean="0"/>
              <a:t>VCR</a:t>
            </a:r>
            <a:r>
              <a:rPr lang="ko-KR" altLang="en-US" sz="900" smtClean="0"/>
              <a:t>클래스에 정의된 멤버들을 </a:t>
            </a:r>
            <a:r>
              <a:rPr lang="en-US" altLang="ko-KR" sz="900" smtClean="0"/>
              <a:t>TVCR</a:t>
            </a:r>
            <a:r>
              <a:rPr lang="ko-KR" altLang="en-US" sz="900" smtClean="0"/>
              <a:t>클래스에 똑같이 정의하고</a:t>
            </a:r>
            <a:r>
              <a:rPr lang="en-US" altLang="ko-KR" sz="900" smtClean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메서드의 경우</a:t>
            </a:r>
            <a:r>
              <a:rPr lang="en-US" altLang="ko-KR" sz="900" smtClean="0"/>
              <a:t>... </a:t>
            </a:r>
            <a:r>
              <a:rPr lang="ko-KR" altLang="en-US" sz="900" smtClean="0"/>
              <a:t>코드를 작성할 필요없이</a:t>
            </a:r>
            <a:r>
              <a:rPr lang="en-US" altLang="ko-KR" sz="900" smtClean="0"/>
              <a:t>... </a:t>
            </a:r>
            <a:r>
              <a:rPr lang="ko-KR" altLang="en-US" sz="900" smtClean="0"/>
              <a:t>포함시킨 </a:t>
            </a:r>
            <a:r>
              <a:rPr lang="en-US" altLang="ko-KR" sz="900" smtClean="0"/>
              <a:t>VCR</a:t>
            </a:r>
            <a:r>
              <a:rPr lang="ko-KR" altLang="en-US" sz="900" smtClean="0"/>
              <a:t>인스턴스의 메서드를 호출하기만 하면되겠죠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z="90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이렇게 하면 다중상속에 비해서 코드가 좀 길어지긴 했지만</a:t>
            </a:r>
            <a:r>
              <a:rPr lang="en-US" altLang="ko-KR" sz="900" smtClean="0"/>
              <a:t>... </a:t>
            </a:r>
            <a:r>
              <a:rPr lang="ko-KR" altLang="en-US" sz="900" smtClean="0"/>
              <a:t>그럭저럭 큰 불편없이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z="900" smtClean="0"/>
              <a:t>처리가 가능합니다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ko-KR" altLang="en-US" sz="900" smtClean="0"/>
          </a:p>
          <a:p>
            <a:pPr eaLnBrk="1" hangingPunct="1">
              <a:lnSpc>
                <a:spcPct val="90000"/>
              </a:lnSpc>
            </a:pPr>
            <a:endParaRPr lang="ko-KR" altLang="en-US" sz="90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AD05608-E326-42C2-B811-A73B8C370C5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F14147-4EAC-4927-8CBF-DBD507E2828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139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z="1000" smtClean="0"/>
              <a:t>Object</a:t>
            </a:r>
            <a:r>
              <a:rPr lang="ko-KR" altLang="en-US" sz="1000" smtClean="0"/>
              <a:t>클래스는 모든 클래스의 최고 조상입니다</a:t>
            </a:r>
            <a:r>
              <a:rPr lang="en-US" altLang="ko-KR" sz="1000" smtClean="0"/>
              <a:t>.</a:t>
            </a:r>
          </a:p>
          <a:p>
            <a:pPr eaLnBrk="1" hangingPunct="1"/>
            <a:endParaRPr lang="en-US" altLang="ko-KR" sz="1000" smtClean="0"/>
          </a:p>
          <a:p>
            <a:pPr eaLnBrk="1" hangingPunct="1"/>
            <a:r>
              <a:rPr lang="ko-KR" altLang="en-US" sz="1000" smtClean="0"/>
              <a:t>예를 들어서 왼쪽과 같이</a:t>
            </a:r>
            <a:r>
              <a:rPr lang="en-US" altLang="ko-KR" sz="1000" smtClean="0"/>
              <a:t>... Tv</a:t>
            </a:r>
            <a:r>
              <a:rPr lang="ko-KR" altLang="en-US" sz="1000" smtClean="0"/>
              <a:t>클래스와</a:t>
            </a:r>
            <a:r>
              <a:rPr lang="en-US" altLang="ko-KR" sz="1000" smtClean="0"/>
              <a:t>... Tv</a:t>
            </a:r>
            <a:r>
              <a:rPr lang="ko-KR" altLang="en-US" sz="1000" smtClean="0"/>
              <a:t>클래스를 조상으로 하는 </a:t>
            </a:r>
            <a:r>
              <a:rPr lang="en-US" altLang="ko-KR" sz="1000" smtClean="0"/>
              <a:t>CaptionTv</a:t>
            </a:r>
            <a:r>
              <a:rPr lang="ko-KR" altLang="en-US" sz="1000" smtClean="0"/>
              <a:t>클래스가 정의되어 있을 때</a:t>
            </a:r>
            <a:r>
              <a:rPr lang="en-US" altLang="ko-KR" sz="1000" smtClean="0"/>
              <a:t>...</a:t>
            </a:r>
          </a:p>
          <a:p>
            <a:pPr eaLnBrk="1" hangingPunct="1"/>
            <a:r>
              <a:rPr lang="ko-KR" altLang="en-US" sz="1000" smtClean="0"/>
              <a:t>이 코드를 컴파일 하면</a:t>
            </a:r>
            <a:r>
              <a:rPr lang="en-US" altLang="ko-KR" sz="1000" smtClean="0"/>
              <a:t>... </a:t>
            </a:r>
            <a:r>
              <a:rPr lang="ko-KR" altLang="en-US" sz="1000" smtClean="0"/>
              <a:t>오른쪽과 같이</a:t>
            </a:r>
            <a:r>
              <a:rPr lang="en-US" altLang="ko-KR" sz="1000" smtClean="0"/>
              <a:t>... Tv</a:t>
            </a:r>
            <a:r>
              <a:rPr lang="ko-KR" altLang="en-US" sz="1000" smtClean="0"/>
              <a:t>클래스가 </a:t>
            </a:r>
            <a:r>
              <a:rPr lang="en-US" altLang="ko-KR" sz="1000" smtClean="0"/>
              <a:t>Object</a:t>
            </a:r>
            <a:r>
              <a:rPr lang="ko-KR" altLang="en-US" sz="1000" smtClean="0"/>
              <a:t>클래스를 상속받도록 는 자동적으로 변경됩니다</a:t>
            </a:r>
            <a:r>
              <a:rPr lang="en-US" altLang="ko-KR" sz="1000" smtClean="0"/>
              <a:t>.</a:t>
            </a:r>
          </a:p>
          <a:p>
            <a:pPr eaLnBrk="1" hangingPunct="1"/>
            <a:endParaRPr lang="en-US" altLang="ko-KR" sz="1000" smtClean="0"/>
          </a:p>
          <a:p>
            <a:pPr eaLnBrk="1" hangingPunct="1"/>
            <a:r>
              <a:rPr lang="ko-KR" altLang="en-US" sz="1000" smtClean="0"/>
              <a:t>이렇게 함으로써 모든 클래스의 최고조상이 </a:t>
            </a:r>
            <a:r>
              <a:rPr lang="en-US" altLang="ko-KR" sz="1000" smtClean="0"/>
              <a:t>Object</a:t>
            </a:r>
            <a:r>
              <a:rPr lang="ko-KR" altLang="en-US" sz="1000" smtClean="0"/>
              <a:t>클래스가 되도록 합니다</a:t>
            </a:r>
            <a:r>
              <a:rPr lang="en-US" altLang="ko-KR" sz="1000" smtClean="0"/>
              <a:t>.</a:t>
            </a:r>
          </a:p>
          <a:p>
            <a:pPr eaLnBrk="1" hangingPunct="1"/>
            <a:endParaRPr lang="en-US" altLang="ko-KR" sz="1000" smtClean="0"/>
          </a:p>
          <a:p>
            <a:pPr eaLnBrk="1" hangingPunct="1"/>
            <a:r>
              <a:rPr lang="ko-KR" altLang="en-US" sz="1000" smtClean="0"/>
              <a:t>보통 클래스간의 상속관계를 나타낼 때 최고 조상인 </a:t>
            </a:r>
            <a:r>
              <a:rPr lang="en-US" altLang="ko-KR" sz="1000" smtClean="0"/>
              <a:t>Object</a:t>
            </a:r>
            <a:r>
              <a:rPr lang="ko-KR" altLang="en-US" sz="1000" smtClean="0"/>
              <a:t>클래스를 생략하곤 하지만</a:t>
            </a:r>
            <a:r>
              <a:rPr lang="en-US" altLang="ko-KR" sz="1000" smtClean="0"/>
              <a:t>...</a:t>
            </a:r>
          </a:p>
          <a:p>
            <a:pPr eaLnBrk="1" hangingPunct="1"/>
            <a:r>
              <a:rPr lang="ko-KR" altLang="en-US" sz="1000" smtClean="0"/>
              <a:t>실제로는 그림과 같이</a:t>
            </a:r>
            <a:r>
              <a:rPr lang="en-US" altLang="ko-KR" sz="1000" smtClean="0"/>
              <a:t>... </a:t>
            </a:r>
            <a:r>
              <a:rPr lang="ko-KR" altLang="en-US" sz="1000" smtClean="0"/>
              <a:t>모든 상속계층도의 맨 위에는 </a:t>
            </a:r>
            <a:r>
              <a:rPr lang="en-US" altLang="ko-KR" sz="1000" smtClean="0"/>
              <a:t>Object</a:t>
            </a:r>
            <a:r>
              <a:rPr lang="ko-KR" altLang="en-US" sz="1000" smtClean="0"/>
              <a:t>클래스가 위치합니다</a:t>
            </a:r>
            <a:r>
              <a:rPr lang="en-US" altLang="ko-KR" sz="1000" smtClean="0"/>
              <a:t>.</a:t>
            </a:r>
          </a:p>
          <a:p>
            <a:pPr eaLnBrk="1" hangingPunct="1"/>
            <a:endParaRPr lang="en-US" altLang="ko-KR" sz="1000" smtClean="0"/>
          </a:p>
          <a:p>
            <a:pPr eaLnBrk="1" hangingPunct="1"/>
            <a:r>
              <a:rPr lang="ko-KR" altLang="en-US" sz="1000" smtClean="0"/>
              <a:t>그래서</a:t>
            </a:r>
            <a:r>
              <a:rPr lang="en-US" altLang="ko-KR" sz="1000" smtClean="0"/>
              <a:t>... </a:t>
            </a:r>
            <a:r>
              <a:rPr lang="ko-KR" altLang="en-US" sz="1000" smtClean="0"/>
              <a:t>모든 클래스에서</a:t>
            </a:r>
            <a:r>
              <a:rPr lang="en-US" altLang="ko-KR" sz="1000" smtClean="0"/>
              <a:t>... Object</a:t>
            </a:r>
            <a:r>
              <a:rPr lang="ko-KR" altLang="en-US" sz="1000" smtClean="0"/>
              <a:t>클래스에 정의된 </a:t>
            </a:r>
            <a:r>
              <a:rPr lang="en-US" altLang="ko-KR" sz="1000" smtClean="0"/>
              <a:t>11</a:t>
            </a:r>
            <a:r>
              <a:rPr lang="ko-KR" altLang="en-US" sz="1000" smtClean="0"/>
              <a:t>개의 메서드를 사용할 수 있는데요</a:t>
            </a:r>
            <a:r>
              <a:rPr lang="en-US" altLang="ko-KR" sz="1000" smtClean="0"/>
              <a:t>.</a:t>
            </a:r>
          </a:p>
          <a:p>
            <a:pPr eaLnBrk="1" hangingPunct="1"/>
            <a:r>
              <a:rPr lang="ko-KR" altLang="en-US" sz="1000" smtClean="0"/>
              <a:t>대표적인 것이 </a:t>
            </a:r>
            <a:r>
              <a:rPr lang="en-US" altLang="ko-KR" sz="1000" smtClean="0"/>
              <a:t>toString(), equals(), hashCode()</a:t>
            </a:r>
            <a:r>
              <a:rPr lang="ko-KR" altLang="en-US" sz="1000" smtClean="0"/>
              <a:t>같은 것들이 있습니다</a:t>
            </a:r>
            <a:r>
              <a:rPr lang="en-US" altLang="ko-KR" sz="1000" smtClean="0"/>
              <a:t>.</a:t>
            </a:r>
          </a:p>
          <a:p>
            <a:pPr eaLnBrk="1" hangingPunct="1"/>
            <a:endParaRPr lang="en-US" altLang="ko-KR" sz="1000" smtClean="0"/>
          </a:p>
          <a:p>
            <a:pPr eaLnBrk="1" hangingPunct="1"/>
            <a:r>
              <a:rPr lang="en-US" altLang="ko-KR" sz="1000" smtClean="0"/>
              <a:t>Object</a:t>
            </a:r>
            <a:r>
              <a:rPr lang="ko-KR" altLang="en-US" sz="1000" smtClean="0"/>
              <a:t>클래스에 대해서는 </a:t>
            </a:r>
            <a:r>
              <a:rPr lang="en-US" altLang="ko-KR" sz="1000" smtClean="0"/>
              <a:t>9</a:t>
            </a:r>
            <a:r>
              <a:rPr lang="ko-KR" altLang="en-US" sz="1000" smtClean="0"/>
              <a:t>장에서 자세히 알아볼 것이고요</a:t>
            </a:r>
            <a:r>
              <a:rPr lang="en-US" altLang="ko-KR" sz="1000" smtClean="0"/>
              <a:t>...</a:t>
            </a:r>
          </a:p>
          <a:p>
            <a:pPr eaLnBrk="1" hangingPunct="1"/>
            <a:r>
              <a:rPr lang="ko-KR" altLang="en-US" sz="1000" smtClean="0"/>
              <a:t>여기서는 모든 클래스의 최고 조상이 </a:t>
            </a:r>
            <a:r>
              <a:rPr lang="en-US" altLang="ko-KR" sz="1000" smtClean="0"/>
              <a:t>Object</a:t>
            </a:r>
            <a:r>
              <a:rPr lang="ko-KR" altLang="en-US" sz="1000" smtClean="0"/>
              <a:t>클래스라는 것과</a:t>
            </a:r>
            <a:r>
              <a:rPr lang="en-US" altLang="ko-KR" sz="1000" smtClean="0"/>
              <a:t>... </a:t>
            </a:r>
          </a:p>
          <a:p>
            <a:pPr eaLnBrk="1" hangingPunct="1"/>
            <a:r>
              <a:rPr lang="ko-KR" altLang="en-US" sz="1000" smtClean="0"/>
              <a:t>이 클래스에 정의된 </a:t>
            </a:r>
            <a:r>
              <a:rPr lang="en-US" altLang="ko-KR" sz="1000" smtClean="0"/>
              <a:t>toString(), equals()</a:t>
            </a:r>
            <a:r>
              <a:rPr lang="ko-KR" altLang="en-US" sz="1000" smtClean="0"/>
              <a:t>와 같은 메서드를 어느 클래스에서나 사용할 수 있다는 정도만</a:t>
            </a:r>
          </a:p>
          <a:p>
            <a:pPr eaLnBrk="1" hangingPunct="1"/>
            <a:r>
              <a:rPr lang="ko-KR" altLang="en-US" sz="1000" smtClean="0"/>
              <a:t>알아두고 넘어가시기 바랍니다</a:t>
            </a:r>
            <a:r>
              <a:rPr lang="en-US" altLang="ko-KR" sz="1000" smtClean="0"/>
              <a:t>.</a:t>
            </a:r>
          </a:p>
          <a:p>
            <a:pPr eaLnBrk="1" hangingPunct="1"/>
            <a:endParaRPr lang="ko-KR" altLang="en-US" sz="1000" smtClean="0"/>
          </a:p>
          <a:p>
            <a:pPr eaLnBrk="1" hangingPunct="1"/>
            <a:endParaRPr lang="ko-KR" altLang="en-US" sz="1000" smtClean="0"/>
          </a:p>
          <a:p>
            <a:pPr eaLnBrk="1" hangingPunct="1"/>
            <a:endParaRPr lang="ko-KR" altLang="en-US" sz="100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981C4A4-C69A-4842-8932-30B5F7E94C5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7A7B53B-97D6-4EAD-A49B-182859A336B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오버라이딩은</a:t>
            </a:r>
            <a:r>
              <a:rPr lang="en-US" altLang="ko-KR" smtClean="0"/>
              <a:t>... </a:t>
            </a:r>
            <a:r>
              <a:rPr lang="ko-KR" altLang="en-US" smtClean="0"/>
              <a:t>조상으로부터 상속받은 메서드의 내용을 자손에 맞게 변경하는 것을 말합니다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조상으로부터 상속받은 메서드를 그대로 사용하기도 하지만</a:t>
            </a:r>
            <a:r>
              <a:rPr lang="en-US" altLang="ko-KR" smtClean="0"/>
              <a:t>... </a:t>
            </a:r>
            <a:r>
              <a:rPr lang="ko-KR" altLang="en-US" smtClean="0"/>
              <a:t>경우에 따라서는 자손클래스에 맞게 내용을 변경해야 할 때가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그럴 때</a:t>
            </a:r>
            <a:r>
              <a:rPr lang="en-US" altLang="ko-KR" smtClean="0"/>
              <a:t>, </a:t>
            </a:r>
            <a:r>
              <a:rPr lang="ko-KR" altLang="en-US" smtClean="0"/>
              <a:t>오버라이딩이 필요한 것이죠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상속 받을 때</a:t>
            </a:r>
            <a:r>
              <a:rPr lang="en-US" altLang="ko-KR" smtClean="0"/>
              <a:t>... </a:t>
            </a:r>
            <a:r>
              <a:rPr lang="ko-KR" altLang="en-US" smtClean="0"/>
              <a:t>상속받고 싶은 멤버만 임의로 선택할 수 없기 때문에</a:t>
            </a:r>
            <a:r>
              <a:rPr lang="en-US" altLang="ko-KR" smtClean="0"/>
              <a:t>... </a:t>
            </a:r>
            <a:r>
              <a:rPr lang="ko-KR" altLang="en-US" smtClean="0"/>
              <a:t>조상의 모든 멤버를 무조건 받을 수 밖에 없습니다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그래서 일단 상속은 받고</a:t>
            </a:r>
            <a:r>
              <a:rPr lang="en-US" altLang="ko-KR" smtClean="0"/>
              <a:t>... </a:t>
            </a:r>
            <a:r>
              <a:rPr lang="ko-KR" altLang="en-US" smtClean="0"/>
              <a:t>상속받은 메서드와 똑같은 메서드를</a:t>
            </a:r>
            <a:r>
              <a:rPr lang="en-US" altLang="ko-KR" smtClean="0"/>
              <a:t>... </a:t>
            </a:r>
            <a:r>
              <a:rPr lang="ko-KR" altLang="en-US" smtClean="0"/>
              <a:t>내용만 다르게 해서 자손클래스에 정의합니다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이것이 바로 오버라이딩입니다</a:t>
            </a:r>
            <a:r>
              <a:rPr lang="en-US" altLang="ko-KR" smtClean="0"/>
              <a:t>. </a:t>
            </a:r>
            <a:r>
              <a:rPr lang="ko-KR" altLang="en-US" smtClean="0"/>
              <a:t>이 때는 똑같은 메서드를 중복해서 정의했다는 에러가 발생하지 않습니다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오버라이드의 사전적 의미는 </a:t>
            </a:r>
            <a:r>
              <a:rPr lang="en-US" altLang="ko-KR" smtClean="0"/>
              <a:t>~</a:t>
            </a:r>
            <a:r>
              <a:rPr lang="ko-KR" altLang="en-US" smtClean="0"/>
              <a:t>위에 덮어쓰다</a:t>
            </a:r>
            <a:r>
              <a:rPr lang="en-US" altLang="ko-KR" smtClean="0"/>
              <a:t>, ~</a:t>
            </a:r>
            <a:r>
              <a:rPr lang="ko-KR" altLang="en-US" smtClean="0"/>
              <a:t>에 우선하다</a:t>
            </a:r>
            <a:r>
              <a:rPr lang="en-US" altLang="ko-KR" smtClean="0"/>
              <a:t>’</a:t>
            </a:r>
            <a:r>
              <a:rPr lang="ko-KR" altLang="en-US" smtClean="0"/>
              <a:t>이고요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여기서는 조상으로부터 상속받은 메서드의 내용을 덮어쓴다고 이해하시면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코드를 보시면</a:t>
            </a:r>
            <a:r>
              <a:rPr lang="en-US" altLang="ko-KR" smtClean="0"/>
              <a:t>... </a:t>
            </a:r>
            <a:r>
              <a:rPr lang="ko-KR" altLang="en-US" smtClean="0"/>
              <a:t>하나의 </a:t>
            </a:r>
            <a:r>
              <a:rPr lang="en-US" altLang="ko-KR" smtClean="0"/>
              <a:t>2</a:t>
            </a:r>
            <a:r>
              <a:rPr lang="ko-KR" altLang="en-US" smtClean="0"/>
              <a:t>차원 좌표를 표현하기 위한 </a:t>
            </a:r>
            <a:r>
              <a:rPr lang="en-US" altLang="ko-KR" smtClean="0"/>
              <a:t>Point</a:t>
            </a:r>
            <a:r>
              <a:rPr lang="ko-KR" altLang="en-US" smtClean="0"/>
              <a:t>클래스가 정의되어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클래스에는 </a:t>
            </a:r>
            <a:r>
              <a:rPr lang="en-US" altLang="ko-KR" smtClean="0"/>
              <a:t>2</a:t>
            </a:r>
            <a:r>
              <a:rPr lang="ko-KR" altLang="en-US" smtClean="0"/>
              <a:t>차원 좌표값을 저장하기 위한 멤버변수 </a:t>
            </a:r>
            <a:r>
              <a:rPr lang="en-US" altLang="ko-KR" smtClean="0"/>
              <a:t>x</a:t>
            </a:r>
            <a:r>
              <a:rPr lang="ko-KR" altLang="en-US" smtClean="0"/>
              <a:t>와 </a:t>
            </a:r>
            <a:r>
              <a:rPr lang="en-US" altLang="ko-KR" smtClean="0"/>
              <a:t>y... </a:t>
            </a:r>
            <a:r>
              <a:rPr lang="ko-KR" altLang="en-US" smtClean="0"/>
              <a:t>그리고 </a:t>
            </a:r>
            <a:r>
              <a:rPr lang="en-US" altLang="ko-KR" smtClean="0"/>
              <a:t>getLocation</a:t>
            </a:r>
            <a:r>
              <a:rPr lang="ko-KR" altLang="en-US" smtClean="0"/>
              <a:t>이라는 좌표의 위치정보를 반환하는 메서드가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메서드를 호출하면 </a:t>
            </a:r>
            <a:r>
              <a:rPr lang="en-US" altLang="ko-KR" smtClean="0"/>
              <a:t>x</a:t>
            </a:r>
            <a:r>
              <a:rPr lang="ko-KR" altLang="en-US" smtClean="0"/>
              <a:t>와 </a:t>
            </a:r>
            <a:r>
              <a:rPr lang="en-US" altLang="ko-KR" smtClean="0"/>
              <a:t>y</a:t>
            </a:r>
            <a:r>
              <a:rPr lang="ko-KR" altLang="en-US" smtClean="0"/>
              <a:t>의 값을 문자열로 반환합니다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아래에는 </a:t>
            </a:r>
            <a:r>
              <a:rPr lang="en-US" altLang="ko-KR" smtClean="0"/>
              <a:t>Point</a:t>
            </a:r>
            <a:r>
              <a:rPr lang="ko-KR" altLang="en-US" smtClean="0"/>
              <a:t>클래스를 조상으로 하는 </a:t>
            </a:r>
            <a:r>
              <a:rPr lang="en-US" altLang="ko-KR" smtClean="0"/>
              <a:t>Point3D</a:t>
            </a:r>
            <a:r>
              <a:rPr lang="ko-KR" altLang="en-US" smtClean="0"/>
              <a:t>클래스를 정의하였는데요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클래스는 </a:t>
            </a:r>
            <a:r>
              <a:rPr lang="en-US" altLang="ko-KR" smtClean="0"/>
              <a:t>3</a:t>
            </a:r>
            <a:r>
              <a:rPr lang="ko-KR" altLang="en-US" smtClean="0"/>
              <a:t>차원 좌표를 표현하기 위한 것입니다</a:t>
            </a:r>
            <a:r>
              <a:rPr lang="en-US" altLang="ko-KR" smtClean="0"/>
              <a:t>. </a:t>
            </a:r>
            <a:r>
              <a:rPr lang="ko-KR" altLang="en-US" smtClean="0"/>
              <a:t>그래서 멤버변수 </a:t>
            </a:r>
            <a:r>
              <a:rPr lang="en-US" altLang="ko-KR" smtClean="0"/>
              <a:t>z</a:t>
            </a:r>
            <a:r>
              <a:rPr lang="ko-KR" altLang="en-US" smtClean="0"/>
              <a:t>를 새로 추가하였습니다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조상인 </a:t>
            </a:r>
            <a:r>
              <a:rPr lang="en-US" altLang="ko-KR" smtClean="0"/>
              <a:t>Point</a:t>
            </a:r>
            <a:r>
              <a:rPr lang="ko-KR" altLang="en-US" smtClean="0"/>
              <a:t>클래스로부터 상속받은 </a:t>
            </a:r>
            <a:r>
              <a:rPr lang="en-US" altLang="ko-KR" smtClean="0"/>
              <a:t>getLocation</a:t>
            </a:r>
            <a:r>
              <a:rPr lang="ko-KR" altLang="en-US" smtClean="0"/>
              <a:t>메서드는 </a:t>
            </a:r>
            <a:r>
              <a:rPr lang="en-US" altLang="ko-KR" smtClean="0"/>
              <a:t>Point3D</a:t>
            </a:r>
            <a:r>
              <a:rPr lang="ko-KR" altLang="en-US" smtClean="0"/>
              <a:t>클래스에서 그대로 사용할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Point3D</a:t>
            </a:r>
            <a:r>
              <a:rPr lang="ko-KR" altLang="en-US" smtClean="0"/>
              <a:t>클래스의 </a:t>
            </a:r>
            <a:r>
              <a:rPr lang="en-US" altLang="ko-KR" smtClean="0"/>
              <a:t>getLocation</a:t>
            </a:r>
            <a:r>
              <a:rPr lang="ko-KR" altLang="en-US" smtClean="0"/>
              <a:t>메서드는 </a:t>
            </a:r>
            <a:r>
              <a:rPr lang="en-US" altLang="ko-KR" smtClean="0"/>
              <a:t>2</a:t>
            </a:r>
            <a:r>
              <a:rPr lang="ko-KR" altLang="en-US" smtClean="0"/>
              <a:t>차원좌표가 아닌 </a:t>
            </a:r>
            <a:r>
              <a:rPr lang="en-US" altLang="ko-KR" smtClean="0"/>
              <a:t>3</a:t>
            </a:r>
            <a:r>
              <a:rPr lang="ko-KR" altLang="en-US" smtClean="0"/>
              <a:t>차원좌표를 문자열로 반환해야 하기 때문이죠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상속받은 </a:t>
            </a:r>
            <a:r>
              <a:rPr lang="en-US" altLang="ko-KR" smtClean="0"/>
              <a:t>getLocaiton</a:t>
            </a:r>
            <a:r>
              <a:rPr lang="ko-KR" altLang="en-US" smtClean="0"/>
              <a:t>메서드를 </a:t>
            </a:r>
            <a:r>
              <a:rPr lang="en-US" altLang="ko-KR" smtClean="0"/>
              <a:t>Point3D</a:t>
            </a:r>
            <a:r>
              <a:rPr lang="ko-KR" altLang="en-US" smtClean="0"/>
              <a:t>클래스에 맞게 </a:t>
            </a:r>
            <a:r>
              <a:rPr lang="en-US" altLang="ko-KR" smtClean="0"/>
              <a:t>x,y,z</a:t>
            </a:r>
            <a:r>
              <a:rPr lang="ko-KR" altLang="en-US" smtClean="0"/>
              <a:t>의 값을 문자열로 반환하도록</a:t>
            </a:r>
          </a:p>
          <a:p>
            <a:pPr eaLnBrk="1" hangingPunct="1"/>
            <a:r>
              <a:rPr lang="ko-KR" altLang="en-US" smtClean="0"/>
              <a:t>재정의 하였습니다</a:t>
            </a:r>
            <a:r>
              <a:rPr lang="en-US" altLang="ko-KR" smtClean="0"/>
              <a:t>. </a:t>
            </a:r>
            <a:r>
              <a:rPr lang="ko-KR" altLang="en-US" smtClean="0"/>
              <a:t>이 것이 바로 오버라이딩입니다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클래스를 사용하던 사람들은</a:t>
            </a:r>
            <a:r>
              <a:rPr lang="en-US" altLang="ko-KR" smtClean="0"/>
              <a:t>... </a:t>
            </a:r>
            <a:r>
              <a:rPr lang="ko-KR" altLang="en-US" smtClean="0"/>
              <a:t>새로 작성된 </a:t>
            </a:r>
            <a:r>
              <a:rPr lang="en-US" altLang="ko-KR" smtClean="0"/>
              <a:t>Point3D</a:t>
            </a:r>
            <a:r>
              <a:rPr lang="ko-KR" altLang="en-US" smtClean="0"/>
              <a:t>클래스가 </a:t>
            </a:r>
            <a:r>
              <a:rPr lang="en-US" altLang="ko-KR" smtClean="0"/>
              <a:t>Point</a:t>
            </a:r>
            <a:r>
              <a:rPr lang="ko-KR" altLang="en-US" smtClean="0"/>
              <a:t>클래스의 자손이므로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Point3D</a:t>
            </a:r>
            <a:r>
              <a:rPr lang="ko-KR" altLang="en-US" smtClean="0"/>
              <a:t>인스턴스에 대해 </a:t>
            </a:r>
            <a:r>
              <a:rPr lang="en-US" altLang="ko-KR" smtClean="0"/>
              <a:t>getLocation</a:t>
            </a:r>
            <a:r>
              <a:rPr lang="ko-KR" altLang="en-US" smtClean="0"/>
              <a:t>메서드를 호출하면</a:t>
            </a:r>
            <a:r>
              <a:rPr lang="en-US" altLang="ko-KR" smtClean="0"/>
              <a:t>... Point</a:t>
            </a:r>
            <a:r>
              <a:rPr lang="ko-KR" altLang="en-US" smtClean="0"/>
              <a:t>클래스의 </a:t>
            </a:r>
            <a:r>
              <a:rPr lang="en-US" altLang="ko-KR" smtClean="0"/>
              <a:t>getLocation</a:t>
            </a:r>
            <a:r>
              <a:rPr lang="ko-KR" altLang="en-US" smtClean="0"/>
              <a:t>메서드가 그랬듯이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좌표값을 문자열로 얻을 수 있을 것이라고 기대할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이와같은 경우에는 새로운 메서드를 제공하는 것보다</a:t>
            </a:r>
            <a:r>
              <a:rPr lang="en-US" altLang="ko-KR" smtClean="0"/>
              <a:t>... </a:t>
            </a:r>
            <a:r>
              <a:rPr lang="ko-KR" altLang="en-US" smtClean="0"/>
              <a:t>이처럼 오버라이딩을 하는 것이 올바른 선택입니다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8D71CD3-D1BF-4338-B139-8BE10727260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FFC690-65F9-4C7A-B8DB-DF134A28610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오버라이딩을 구현하기 위해서는</a:t>
            </a:r>
            <a:r>
              <a:rPr lang="en-US" altLang="ko-KR" smtClean="0"/>
              <a:t>... </a:t>
            </a:r>
            <a:r>
              <a:rPr lang="ko-KR" altLang="en-US" smtClean="0"/>
              <a:t>다음과 같이 </a:t>
            </a:r>
            <a:r>
              <a:rPr lang="en-US" altLang="ko-KR" smtClean="0"/>
              <a:t>3</a:t>
            </a:r>
            <a:r>
              <a:rPr lang="ko-KR" altLang="en-US" smtClean="0"/>
              <a:t>가지 조건을 지켜야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먼저 선언부가 같아야합니다</a:t>
            </a:r>
            <a:r>
              <a:rPr lang="en-US" altLang="ko-KR" smtClean="0"/>
              <a:t>. </a:t>
            </a:r>
            <a:r>
              <a:rPr lang="ko-KR" altLang="en-US" smtClean="0"/>
              <a:t>오버라이딩은 메서드의 내용만을 변경하는 것이기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선언부는 상속받은 메서드와 정확히 일치해야합니다</a:t>
            </a:r>
            <a:r>
              <a:rPr lang="en-US" altLang="ko-KR" smtClean="0"/>
              <a:t>. </a:t>
            </a:r>
            <a:r>
              <a:rPr lang="ko-KR" altLang="en-US" smtClean="0"/>
              <a:t>만일 매개변수가 달라지면</a:t>
            </a:r>
            <a:r>
              <a:rPr lang="en-US" altLang="ko-KR" smtClean="0"/>
              <a:t>... </a:t>
            </a:r>
            <a:r>
              <a:rPr lang="ko-KR" altLang="en-US" smtClean="0"/>
              <a:t>오버라이딩이 아니라 오버로딩이 되어버립니다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재정의가 아니라 완전히 새로운 메서드가 하나 추가되는 것이지요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두 번째로</a:t>
            </a:r>
            <a:r>
              <a:rPr lang="en-US" altLang="ko-KR" smtClean="0"/>
              <a:t>... </a:t>
            </a:r>
            <a:r>
              <a:rPr lang="ko-KR" altLang="en-US" smtClean="0"/>
              <a:t>접근제어자를 좁은 범위로 변경해서는 안된다는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오버라이딩을 할 때는 선언부를 똑같이 해야하지만</a:t>
            </a:r>
            <a:r>
              <a:rPr lang="en-US" altLang="ko-KR" smtClean="0"/>
              <a:t>... </a:t>
            </a:r>
            <a:r>
              <a:rPr lang="ko-KR" altLang="en-US" smtClean="0"/>
              <a:t>접근제어자는 변경할 수 있습니다</a:t>
            </a:r>
            <a:r>
              <a:rPr lang="en-US" altLang="ko-KR" smtClean="0"/>
              <a:t>. 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접근제어자는 멤버변수나 메서드 앞에 붙어서 접근범위를 지정하는 것인데요</a:t>
            </a:r>
            <a:r>
              <a:rPr lang="en-US" altLang="ko-KR" smtClean="0"/>
              <a:t>... </a:t>
            </a:r>
            <a:r>
              <a:rPr lang="ko-KR" altLang="en-US" smtClean="0"/>
              <a:t>바로 다음에 배울 내용이라서 지금은 이해가 잘 안가시겠지만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일단 오버라이딩 할 때</a:t>
            </a:r>
            <a:r>
              <a:rPr lang="en-US" altLang="ko-KR" smtClean="0"/>
              <a:t>... </a:t>
            </a:r>
            <a:r>
              <a:rPr lang="ko-KR" altLang="en-US" smtClean="0"/>
              <a:t>접근제어자를 변경할 수 있지만</a:t>
            </a:r>
            <a:r>
              <a:rPr lang="en-US" altLang="ko-KR" smtClean="0"/>
              <a:t>, </a:t>
            </a:r>
            <a:r>
              <a:rPr lang="ko-KR" altLang="en-US" smtClean="0"/>
              <a:t>좁은 범위로 변경해서는 안된다고만 알아두고 넘어가시기 바랍니다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세번재도</a:t>
            </a:r>
            <a:r>
              <a:rPr lang="en-US" altLang="ko-KR" smtClean="0"/>
              <a:t>... </a:t>
            </a:r>
            <a:r>
              <a:rPr lang="ko-KR" altLang="en-US" smtClean="0"/>
              <a:t>여러부들이 아직 안배우신 건 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조상클래스의 메서드 보다 많은 수의 예외를 선언할 수 없다는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메서드에는</a:t>
            </a:r>
            <a:r>
              <a:rPr lang="en-US" altLang="ko-KR" smtClean="0"/>
              <a:t>... </a:t>
            </a:r>
            <a:r>
              <a:rPr lang="ko-KR" altLang="en-US" smtClean="0"/>
              <a:t>메서드를 수행하는 동안 이러이러한 예외상황이 발생할 수 있다는 것을 알려주기 위해 예외를 선언할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 예외의 개수가 오버라이딩하려는 메서드</a:t>
            </a:r>
            <a:r>
              <a:rPr lang="en-US" altLang="ko-KR" smtClean="0"/>
              <a:t>, </a:t>
            </a:r>
            <a:r>
              <a:rPr lang="ko-KR" altLang="en-US" smtClean="0"/>
              <a:t>즉 덮어쓰려는 메서드보다 더 많아서는 안된다는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여기서 주의해야 할 점은</a:t>
            </a:r>
            <a:r>
              <a:rPr lang="en-US" altLang="ko-KR" smtClean="0"/>
              <a:t>... </a:t>
            </a:r>
            <a:r>
              <a:rPr lang="ko-KR" altLang="en-US" smtClean="0"/>
              <a:t>단순히 개수 문제가 아니라는 것입니다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en-US" altLang="ko-KR" smtClean="0"/>
              <a:t>Child</a:t>
            </a:r>
            <a:r>
              <a:rPr lang="ko-KR" altLang="en-US" smtClean="0"/>
              <a:t>클래스는 조상의 </a:t>
            </a:r>
            <a:r>
              <a:rPr lang="en-US" altLang="ko-KR" smtClean="0"/>
              <a:t>parentMethod</a:t>
            </a:r>
            <a:r>
              <a:rPr lang="ko-KR" altLang="en-US" smtClean="0"/>
              <a:t>보다 적은 수의 예외를 선언해서 오버라이딩 했습니다</a:t>
            </a:r>
            <a:r>
              <a:rPr lang="en-US" altLang="ko-KR" smtClean="0"/>
              <a:t>. </a:t>
            </a:r>
            <a:r>
              <a:rPr lang="ko-KR" altLang="en-US" smtClean="0"/>
              <a:t>오버라이딩을 잘 했죠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Child2</a:t>
            </a:r>
            <a:r>
              <a:rPr lang="ko-KR" altLang="en-US" smtClean="0"/>
              <a:t>클래스 역시 조상의 </a:t>
            </a:r>
            <a:r>
              <a:rPr lang="en-US" altLang="ko-KR" smtClean="0"/>
              <a:t>parentMethod</a:t>
            </a:r>
            <a:r>
              <a:rPr lang="ko-KR" altLang="en-US" smtClean="0"/>
              <a:t>보다 적은 수의 예외를 선언해서 오버라이딩 했지만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Exception</a:t>
            </a:r>
            <a:r>
              <a:rPr lang="ko-KR" altLang="en-US" smtClean="0"/>
              <a:t>은 오버라이딩할 조상의 메서드에는 선언되어 있지 않은 예외이기 때문에</a:t>
            </a:r>
            <a:r>
              <a:rPr lang="en-US" altLang="ko-KR" smtClean="0"/>
              <a:t>... </a:t>
            </a:r>
            <a:r>
              <a:rPr lang="ko-KR" altLang="en-US" smtClean="0"/>
              <a:t>안됩니다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조상의 메서드에 선언된 </a:t>
            </a:r>
            <a:r>
              <a:rPr lang="en-US" altLang="ko-KR" smtClean="0"/>
              <a:t>IOException</a:t>
            </a:r>
            <a:r>
              <a:rPr lang="ko-KR" altLang="en-US" smtClean="0"/>
              <a:t>과 </a:t>
            </a:r>
            <a:r>
              <a:rPr lang="en-US" altLang="ko-KR" smtClean="0"/>
              <a:t>SQLException</a:t>
            </a:r>
            <a:r>
              <a:rPr lang="ko-KR" altLang="en-US" smtClean="0"/>
              <a:t>중의 하나이어야 한다는 점</a:t>
            </a:r>
            <a:r>
              <a:rPr lang="en-US" altLang="ko-KR" smtClean="0"/>
              <a:t>... </a:t>
            </a:r>
            <a:r>
              <a:rPr lang="ko-KR" altLang="en-US" smtClean="0"/>
              <a:t>주의하시기 바랍니다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중에서 제일 중요한 것은 첫번째 조건</a:t>
            </a:r>
            <a:r>
              <a:rPr lang="en-US" altLang="ko-KR" smtClean="0"/>
              <a:t>... </a:t>
            </a:r>
            <a:r>
              <a:rPr lang="ko-KR" altLang="en-US" smtClean="0"/>
              <a:t>선언부가 같아야 한다는 것이고요</a:t>
            </a:r>
            <a:r>
              <a:rPr lang="en-US" altLang="ko-KR" smtClean="0"/>
              <a:t>...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나머지는 여러분들이 아직 배우지 않은 내용들이 있어서 완전히 이해하기는 어렵겠지만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접근제어자를 좁은 범위로 변경할 수 없다는 것과 더 많은 수의 예외를 선언할 수 없다는 것을 간단히 외우고</a:t>
            </a:r>
          </a:p>
          <a:p>
            <a:pPr eaLnBrk="1" hangingPunct="1"/>
            <a:r>
              <a:rPr lang="ko-KR" altLang="en-US" smtClean="0"/>
              <a:t>넘어가시면 좋을 것 같습니다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마지막으로</a:t>
            </a:r>
            <a:r>
              <a:rPr lang="en-US" altLang="ko-KR" smtClean="0"/>
              <a:t>... </a:t>
            </a:r>
            <a:r>
              <a:rPr lang="ko-KR" altLang="en-US" smtClean="0"/>
              <a:t>당연한 얘기인데</a:t>
            </a:r>
            <a:r>
              <a:rPr lang="en-US" altLang="ko-KR" smtClean="0"/>
              <a:t>... static</a:t>
            </a:r>
            <a:r>
              <a:rPr lang="ko-KR" altLang="en-US" smtClean="0"/>
              <a:t>메서드를 인스턴스 메서드로</a:t>
            </a:r>
            <a:r>
              <a:rPr lang="en-US" altLang="ko-KR" smtClean="0"/>
              <a:t>, </a:t>
            </a:r>
            <a:r>
              <a:rPr lang="ko-KR" altLang="en-US" smtClean="0"/>
              <a:t>또는 그 반대로 오버라이딩 할 수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8FF467-8D28-471B-A823-06419531DDE3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185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253BC-8F52-40DB-B4F4-DDA38E8D245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446EE97-704A-4AAB-8C8B-AF5AB3715C2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많은 분들이 오버로딩과 오버라이딩을 좀 헷갈려하시는 경향이 있어서</a:t>
            </a:r>
            <a:r>
              <a:rPr lang="en-US" altLang="ko-KR" smtClean="0"/>
              <a:t>... </a:t>
            </a:r>
            <a:r>
              <a:rPr lang="ko-KR" altLang="en-US" smtClean="0"/>
              <a:t>이 둘을 비교해볼까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간단히 얘기해서</a:t>
            </a:r>
            <a:r>
              <a:rPr lang="en-US" altLang="ko-KR" smtClean="0"/>
              <a:t>... </a:t>
            </a:r>
            <a:r>
              <a:rPr lang="ko-KR" altLang="en-US" smtClean="0"/>
              <a:t>오버로딩은 기존에 없는 완전히 새로운 메서드를 정의하는 것이고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오버라이딩은 기존의 상속받은 메서드의 내용을 변경하는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오버로딩과 오버라이딩의 차이는 </a:t>
            </a:r>
            <a:r>
              <a:rPr lang="en-US" altLang="ko-KR" smtClean="0"/>
              <a:t>new</a:t>
            </a:r>
            <a:r>
              <a:rPr lang="ko-KR" altLang="en-US" smtClean="0"/>
              <a:t>와 </a:t>
            </a:r>
            <a:r>
              <a:rPr lang="en-US" altLang="ko-KR" smtClean="0"/>
              <a:t>change</a:t>
            </a:r>
            <a:r>
              <a:rPr lang="ko-KR" altLang="en-US" smtClean="0"/>
              <a:t>의 차이라고 생각하시면 쉽습니다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Parent</a:t>
            </a:r>
            <a:r>
              <a:rPr lang="ko-KR" altLang="en-US" smtClean="0"/>
              <a:t>클래스가 있고</a:t>
            </a:r>
            <a:r>
              <a:rPr lang="en-US" altLang="ko-KR" smtClean="0"/>
              <a:t>... </a:t>
            </a:r>
            <a:r>
              <a:rPr lang="ko-KR" altLang="en-US" smtClean="0"/>
              <a:t>이를 조상으로 하는 </a:t>
            </a:r>
            <a:r>
              <a:rPr lang="en-US" altLang="ko-KR" smtClean="0"/>
              <a:t>Child</a:t>
            </a:r>
            <a:r>
              <a:rPr lang="ko-KR" altLang="en-US" smtClean="0"/>
              <a:t>클래스가 있을 때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Child </a:t>
            </a:r>
            <a:r>
              <a:rPr lang="ko-KR" altLang="en-US" smtClean="0"/>
              <a:t>클래스의 어떤 메서드가 오버로딩인지 또는 오버라이딩인지 한번 생각해보세요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첫번째 메서드는 조상의 </a:t>
            </a:r>
            <a:r>
              <a:rPr lang="en-US" altLang="ko-KR" smtClean="0"/>
              <a:t>parentMethod</a:t>
            </a:r>
            <a:r>
              <a:rPr lang="ko-KR" altLang="en-US" smtClean="0"/>
              <a:t>와 선언부가 같으니까</a:t>
            </a:r>
            <a:r>
              <a:rPr lang="en-US" altLang="ko-KR" smtClean="0"/>
              <a:t>... </a:t>
            </a:r>
            <a:r>
              <a:rPr lang="ko-KR" altLang="en-US" smtClean="0"/>
              <a:t>재정의</a:t>
            </a:r>
            <a:r>
              <a:rPr lang="en-US" altLang="ko-KR" smtClean="0"/>
              <a:t>, </a:t>
            </a:r>
            <a:r>
              <a:rPr lang="ko-KR" altLang="en-US" smtClean="0"/>
              <a:t>즉 오버라이딩이고요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두번째 메서드는 메서드의 이름은 같고</a:t>
            </a:r>
            <a:r>
              <a:rPr lang="en-US" altLang="ko-KR" smtClean="0"/>
              <a:t>... </a:t>
            </a:r>
            <a:r>
              <a:rPr lang="ko-KR" altLang="en-US" smtClean="0"/>
              <a:t>매개변수가 다르니까</a:t>
            </a:r>
            <a:r>
              <a:rPr lang="en-US" altLang="ko-KR" smtClean="0"/>
              <a:t>... </a:t>
            </a:r>
            <a:r>
              <a:rPr lang="ko-KR" altLang="en-US" smtClean="0"/>
              <a:t>오버로딩입니다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네번째 </a:t>
            </a:r>
            <a:r>
              <a:rPr lang="en-US" altLang="ko-KR" smtClean="0"/>
              <a:t>childMethod</a:t>
            </a:r>
            <a:r>
              <a:rPr lang="ko-KR" altLang="en-US" smtClean="0"/>
              <a:t>는 바로 위의 메서드와 이름이 같고 매개변수가 다르니까 오버로딩이고요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다섯번째 메서드는 같은 클래스 내에서 똑같은 선언부를 가진 메서드가 이미 정의되었으므로</a:t>
            </a:r>
            <a:r>
              <a:rPr lang="en-US" altLang="ko-KR" smtClean="0"/>
              <a:t>... </a:t>
            </a:r>
            <a:r>
              <a:rPr lang="ko-KR" altLang="en-US" smtClean="0"/>
              <a:t>중복정의 에러가 발생합니다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앞으로 오버로딩과 오버라이딩을 별로 어렵지 않게 구별하실 수 있으리라 생각합니다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42DDE82-073E-4DC9-9615-60E8CB113AF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86B643B-05E4-49C4-A5EA-5B317113B64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전에 참조변수 </a:t>
            </a:r>
            <a:r>
              <a:rPr lang="en-US" altLang="ko-KR" smtClean="0"/>
              <a:t>this</a:t>
            </a:r>
            <a:r>
              <a:rPr lang="ko-KR" altLang="en-US" smtClean="0"/>
              <a:t>에 대해서 배운 것</a:t>
            </a:r>
            <a:r>
              <a:rPr lang="en-US" altLang="ko-KR" smtClean="0"/>
              <a:t>... </a:t>
            </a:r>
            <a:r>
              <a:rPr lang="ko-KR" altLang="en-US" smtClean="0"/>
              <a:t>기억나시죠</a:t>
            </a:r>
            <a:r>
              <a:rPr lang="en-US" altLang="ko-KR" smtClean="0"/>
              <a:t>?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이번엔 참조변수 </a:t>
            </a:r>
            <a:r>
              <a:rPr lang="en-US" altLang="ko-KR" smtClean="0"/>
              <a:t>super</a:t>
            </a:r>
            <a:r>
              <a:rPr lang="ko-KR" altLang="en-US" smtClean="0"/>
              <a:t>에 대해서 배우겠습니다</a:t>
            </a:r>
            <a:r>
              <a:rPr lang="en-US" altLang="ko-KR" smtClean="0"/>
              <a:t>. this</a:t>
            </a:r>
            <a:r>
              <a:rPr lang="ko-KR" altLang="en-US" smtClean="0"/>
              <a:t>나 </a:t>
            </a:r>
            <a:r>
              <a:rPr lang="en-US" altLang="ko-KR" smtClean="0"/>
              <a:t>super</a:t>
            </a:r>
            <a:r>
              <a:rPr lang="ko-KR" altLang="en-US" smtClean="0"/>
              <a:t>나 똑같습니다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this</a:t>
            </a:r>
            <a:r>
              <a:rPr lang="ko-KR" altLang="en-US" smtClean="0"/>
              <a:t>가 지역변수와 멤버변수를 구별하는 데 사용된 것처럼</a:t>
            </a:r>
            <a:r>
              <a:rPr lang="en-US" altLang="ko-KR" smtClean="0"/>
              <a:t>... super</a:t>
            </a:r>
            <a:r>
              <a:rPr lang="ko-KR" altLang="en-US" smtClean="0"/>
              <a:t>는 상속받은 멤버와 자신의 멤버를 구별하는 데 사용됩니다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왼쪽 코드 중에서</a:t>
            </a:r>
            <a:r>
              <a:rPr lang="en-US" altLang="ko-KR" smtClean="0"/>
              <a:t>... </a:t>
            </a:r>
            <a:r>
              <a:rPr lang="ko-KR" altLang="en-US" smtClean="0"/>
              <a:t>위에 있는 코드를 먼저 보면</a:t>
            </a:r>
            <a:r>
              <a:rPr lang="en-US" altLang="ko-KR" smtClean="0"/>
              <a:t>... Parent</a:t>
            </a:r>
            <a:r>
              <a:rPr lang="ko-KR" altLang="en-US" smtClean="0"/>
              <a:t>클래스가 있고</a:t>
            </a:r>
            <a:r>
              <a:rPr lang="en-US" altLang="ko-KR" smtClean="0"/>
              <a:t>...</a:t>
            </a:r>
            <a:r>
              <a:rPr lang="ko-KR" altLang="en-US" smtClean="0"/>
              <a:t>이 클래스를 상속받는 </a:t>
            </a:r>
            <a:r>
              <a:rPr lang="en-US" altLang="ko-KR" smtClean="0"/>
              <a:t>Child</a:t>
            </a:r>
            <a:r>
              <a:rPr lang="ko-KR" altLang="en-US" smtClean="0"/>
              <a:t>클래스가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Parent</a:t>
            </a:r>
            <a:r>
              <a:rPr lang="ko-KR" altLang="en-US" smtClean="0"/>
              <a:t>와 </a:t>
            </a:r>
            <a:r>
              <a:rPr lang="en-US" altLang="ko-KR" smtClean="0"/>
              <a:t>Child</a:t>
            </a:r>
            <a:r>
              <a:rPr lang="ko-KR" altLang="en-US" smtClean="0"/>
              <a:t>에 똑같이 멤버변수 </a:t>
            </a:r>
            <a:r>
              <a:rPr lang="en-US" altLang="ko-KR" smtClean="0"/>
              <a:t>x</a:t>
            </a:r>
            <a:r>
              <a:rPr lang="ko-KR" altLang="en-US" smtClean="0"/>
              <a:t>가 선언되어 있습니다</a:t>
            </a:r>
            <a:r>
              <a:rPr lang="en-US" altLang="ko-KR" smtClean="0"/>
              <a:t>. 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이처럼 조상의 멤버변수와 같은 이름의 변수를 자손의 멤버변수로 중복해서 선언하는 것이 가능합니다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인스턴스가 생성되면</a:t>
            </a:r>
            <a:r>
              <a:rPr lang="en-US" altLang="ko-KR" smtClean="0"/>
              <a:t>... </a:t>
            </a:r>
            <a:r>
              <a:rPr lang="ko-KR" altLang="en-US" smtClean="0"/>
              <a:t>각각 별도의 저장공간을 차지하게 됩니다</a:t>
            </a:r>
            <a:r>
              <a:rPr lang="en-US" altLang="ko-KR" smtClean="0"/>
              <a:t>. </a:t>
            </a:r>
            <a:r>
              <a:rPr lang="ko-KR" altLang="en-US" smtClean="0"/>
              <a:t>이름은 같아도 서로 다른 변수라는 것이죠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둘을 구별하기 위해서는 참조변수 </a:t>
            </a:r>
            <a:r>
              <a:rPr lang="en-US" altLang="ko-KR" smtClean="0"/>
              <a:t>super</a:t>
            </a:r>
            <a:r>
              <a:rPr lang="ko-KR" altLang="en-US" smtClean="0"/>
              <a:t>를 사용해야 합니다</a:t>
            </a:r>
            <a:r>
              <a:rPr lang="en-US" altLang="ko-KR" smtClean="0"/>
              <a:t>. super</a:t>
            </a:r>
            <a:r>
              <a:rPr lang="ko-KR" altLang="en-US" smtClean="0"/>
              <a:t>를 붙이지 않으면</a:t>
            </a:r>
            <a:r>
              <a:rPr lang="en-US" altLang="ko-KR" smtClean="0"/>
              <a:t>... Child</a:t>
            </a:r>
            <a:r>
              <a:rPr lang="ko-KR" altLang="en-US" smtClean="0"/>
              <a:t>클래스의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의미하게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오른쪽 코드와 같이 </a:t>
            </a:r>
            <a:r>
              <a:rPr lang="en-US" altLang="ko-KR" smtClean="0"/>
              <a:t>Child</a:t>
            </a:r>
            <a:r>
              <a:rPr lang="ko-KR" altLang="en-US" smtClean="0"/>
              <a:t>인스턴스를 생성한 다음에</a:t>
            </a:r>
            <a:r>
              <a:rPr lang="en-US" altLang="ko-KR" smtClean="0"/>
              <a:t>... method()</a:t>
            </a:r>
            <a:r>
              <a:rPr lang="ko-KR" altLang="en-US" smtClean="0"/>
              <a:t>를 호출하면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en-US" altLang="ko-KR" smtClean="0"/>
              <a:t>x</a:t>
            </a:r>
            <a:r>
              <a:rPr lang="ko-KR" altLang="en-US" smtClean="0"/>
              <a:t>는 </a:t>
            </a:r>
            <a:r>
              <a:rPr lang="en-US" altLang="ko-KR" smtClean="0"/>
              <a:t>Child</a:t>
            </a:r>
            <a:r>
              <a:rPr lang="ko-KR" altLang="en-US" smtClean="0"/>
              <a:t>클래스의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의미하므로 </a:t>
            </a:r>
            <a:r>
              <a:rPr lang="en-US" altLang="ko-KR" smtClean="0"/>
              <a:t>20</a:t>
            </a:r>
            <a:r>
              <a:rPr lang="ko-KR" altLang="en-US" smtClean="0"/>
              <a:t>이 출력되고요</a:t>
            </a:r>
            <a:r>
              <a:rPr lang="en-US" altLang="ko-KR" smtClean="0"/>
              <a:t>. this.x</a:t>
            </a:r>
            <a:r>
              <a:rPr lang="ko-KR" altLang="en-US" smtClean="0"/>
              <a:t>역시 </a:t>
            </a:r>
            <a:r>
              <a:rPr lang="en-US" altLang="ko-KR" smtClean="0"/>
              <a:t>Child</a:t>
            </a:r>
            <a:r>
              <a:rPr lang="ko-KR" altLang="en-US" smtClean="0"/>
              <a:t>클래스의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의미하므로 역시 </a:t>
            </a:r>
            <a:r>
              <a:rPr lang="en-US" altLang="ko-KR" smtClean="0"/>
              <a:t>20</a:t>
            </a:r>
            <a:r>
              <a:rPr lang="ko-KR" altLang="en-US" smtClean="0"/>
              <a:t>이 출력됩니다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super.x</a:t>
            </a:r>
            <a:r>
              <a:rPr lang="ko-KR" altLang="en-US" smtClean="0"/>
              <a:t>는 조상인 </a:t>
            </a:r>
            <a:r>
              <a:rPr lang="en-US" altLang="ko-KR" smtClean="0"/>
              <a:t>Parent</a:t>
            </a:r>
            <a:r>
              <a:rPr lang="ko-KR" altLang="en-US" smtClean="0"/>
              <a:t>로 부터 상속받은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의미하므로 </a:t>
            </a:r>
            <a:r>
              <a:rPr lang="en-US" altLang="ko-KR" smtClean="0"/>
              <a:t>10</a:t>
            </a:r>
            <a:r>
              <a:rPr lang="ko-KR" altLang="en-US" smtClean="0"/>
              <a:t>이 출력됩니다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왼쪽의 아래에 있는 코드는</a:t>
            </a:r>
            <a:r>
              <a:rPr lang="en-US" altLang="ko-KR" smtClean="0"/>
              <a:t>... </a:t>
            </a:r>
            <a:r>
              <a:rPr lang="ko-KR" altLang="en-US" smtClean="0"/>
              <a:t>위의 코드와 달리 </a:t>
            </a:r>
            <a:r>
              <a:rPr lang="en-US" altLang="ko-KR" smtClean="0"/>
              <a:t>Child</a:t>
            </a:r>
            <a:r>
              <a:rPr lang="ko-KR" altLang="en-US" smtClean="0"/>
              <a:t>클래스에 멤버변수 </a:t>
            </a:r>
            <a:r>
              <a:rPr lang="en-US" altLang="ko-KR" smtClean="0"/>
              <a:t>x</a:t>
            </a:r>
            <a:r>
              <a:rPr lang="ko-KR" altLang="en-US" smtClean="0"/>
              <a:t>가 없습니다</a:t>
            </a:r>
            <a:r>
              <a:rPr lang="en-US" altLang="ko-KR" smtClean="0"/>
              <a:t>. </a:t>
            </a:r>
            <a:r>
              <a:rPr lang="ko-KR" altLang="en-US" smtClean="0"/>
              <a:t>나머지는 똑같습니다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때 </a:t>
            </a:r>
            <a:r>
              <a:rPr lang="en-US" altLang="ko-KR" smtClean="0"/>
              <a:t>Child</a:t>
            </a:r>
            <a:r>
              <a:rPr lang="ko-KR" altLang="en-US" smtClean="0"/>
              <a:t>클래스의 인스턴스를 생성해서 </a:t>
            </a:r>
            <a:r>
              <a:rPr lang="en-US" altLang="ko-KR" smtClean="0"/>
              <a:t>method</a:t>
            </a:r>
            <a:r>
              <a:rPr lang="ko-KR" altLang="en-US" smtClean="0"/>
              <a:t>를 호출하면</a:t>
            </a:r>
            <a:r>
              <a:rPr lang="en-US" altLang="ko-KR" smtClean="0"/>
              <a:t>... </a:t>
            </a:r>
            <a:r>
              <a:rPr lang="ko-KR" altLang="en-US" smtClean="0"/>
              <a:t>변수 </a:t>
            </a:r>
            <a:r>
              <a:rPr lang="en-US" altLang="ko-KR" smtClean="0"/>
              <a:t>x</a:t>
            </a:r>
            <a:r>
              <a:rPr lang="ko-KR" altLang="en-US" smtClean="0"/>
              <a:t>가 하나밖에 없기 때문에 선택의 여지가 없이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조상으로부터 상속받은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의미합니다</a:t>
            </a:r>
            <a:r>
              <a:rPr lang="en-US" altLang="ko-KR" smtClean="0"/>
              <a:t>. </a:t>
            </a:r>
            <a:r>
              <a:rPr lang="ko-KR" altLang="en-US" smtClean="0"/>
              <a:t>그래서 </a:t>
            </a:r>
            <a:r>
              <a:rPr lang="en-US" altLang="ko-KR" smtClean="0"/>
              <a:t>10</a:t>
            </a:r>
            <a:r>
              <a:rPr lang="ko-KR" altLang="en-US" smtClean="0"/>
              <a:t>이 출력되고요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 this.x</a:t>
            </a:r>
            <a:r>
              <a:rPr lang="ko-KR" altLang="en-US" smtClean="0"/>
              <a:t>역시 상속받은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의미하므로 역시 </a:t>
            </a:r>
            <a:r>
              <a:rPr lang="en-US" altLang="ko-KR" smtClean="0"/>
              <a:t>10</a:t>
            </a:r>
            <a:r>
              <a:rPr lang="ko-KR" altLang="en-US" smtClean="0"/>
              <a:t>이 출력됩니다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en-US" altLang="ko-KR" smtClean="0"/>
              <a:t>super.x</a:t>
            </a:r>
            <a:r>
              <a:rPr lang="ko-KR" altLang="en-US" smtClean="0"/>
              <a:t>는 조상의 멤버변수 </a:t>
            </a:r>
            <a:r>
              <a:rPr lang="en-US" altLang="ko-KR" smtClean="0"/>
              <a:t>x</a:t>
            </a:r>
            <a:r>
              <a:rPr lang="ko-KR" altLang="en-US" smtClean="0"/>
              <a:t>를 의미하므로 </a:t>
            </a:r>
            <a:r>
              <a:rPr lang="en-US" altLang="ko-KR" smtClean="0"/>
              <a:t>10</a:t>
            </a:r>
            <a:r>
              <a:rPr lang="ko-KR" altLang="en-US" smtClean="0"/>
              <a:t>이 출력됩니다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사실 여기서는 자신의 멤버가 조상의 멤버와 중복되지 않기 때문에</a:t>
            </a:r>
            <a:r>
              <a:rPr lang="en-US" altLang="ko-KR" smtClean="0"/>
              <a:t>... super</a:t>
            </a:r>
            <a:r>
              <a:rPr lang="ko-KR" altLang="en-US" smtClean="0"/>
              <a:t>를 사용할 필요가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상속받은 멤버도 자신의 멤버이므로 </a:t>
            </a:r>
            <a:r>
              <a:rPr lang="en-US" altLang="ko-KR" smtClean="0"/>
              <a:t>this</a:t>
            </a:r>
            <a:r>
              <a:rPr lang="ko-KR" altLang="en-US" smtClean="0"/>
              <a:t>를 사용하는 것만으로도 충분합니다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단지 참고로</a:t>
            </a:r>
            <a:r>
              <a:rPr lang="en-US" altLang="ko-KR" smtClean="0"/>
              <a:t>... super</a:t>
            </a:r>
            <a:r>
              <a:rPr lang="ko-KR" altLang="en-US" smtClean="0"/>
              <a:t>를 사용했을 때 어떤 결과가 나오는지 보여드리기 위한 것이었습니다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this</a:t>
            </a:r>
            <a:r>
              <a:rPr lang="ko-KR" altLang="en-US" smtClean="0"/>
              <a:t>와 </a:t>
            </a:r>
            <a:r>
              <a:rPr lang="en-US" altLang="ko-KR" smtClean="0"/>
              <a:t>super</a:t>
            </a:r>
            <a:r>
              <a:rPr lang="ko-KR" altLang="en-US" smtClean="0"/>
              <a:t>는 조상의 멤버와 자신의 멤버를 구별하기 위해서 사용된다는 것을 제외하고는 근본적으로 같습니다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this</a:t>
            </a:r>
            <a:r>
              <a:rPr lang="ko-KR" altLang="en-US" smtClean="0"/>
              <a:t>처럼 </a:t>
            </a:r>
            <a:r>
              <a:rPr lang="en-US" altLang="ko-KR" smtClean="0"/>
              <a:t>super</a:t>
            </a:r>
            <a:r>
              <a:rPr lang="ko-KR" altLang="en-US" smtClean="0"/>
              <a:t>도 인스턴스메서드 내에 지역변수로 숨겨진 채로 존재하고요 </a:t>
            </a:r>
            <a:r>
              <a:rPr lang="en-US" altLang="ko-KR" smtClean="0"/>
              <a:t>super</a:t>
            </a:r>
            <a:r>
              <a:rPr lang="ko-KR" altLang="en-US" smtClean="0"/>
              <a:t>에도 인스턴스의 주소가 저장되어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175A0E0-83E6-45A3-8759-5A22DE18562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09982D4-1B83-49AD-8AAC-CE906E9A194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90000"/>
              </a:lnSpc>
            </a:pPr>
            <a:r>
              <a:rPr lang="ko-KR" altLang="en-US" smtClean="0"/>
              <a:t>방금 전에는 조상의 멤버변수를 참조하기 위해서 </a:t>
            </a:r>
            <a:r>
              <a:rPr lang="en-US" altLang="ko-KR" smtClean="0"/>
              <a:t>super</a:t>
            </a:r>
            <a:r>
              <a:rPr lang="ko-KR" altLang="en-US" smtClean="0"/>
              <a:t>를 사용했는데요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조상의 메서드를 참조하는데도 </a:t>
            </a:r>
            <a:r>
              <a:rPr lang="en-US" altLang="ko-KR" smtClean="0"/>
              <a:t>super</a:t>
            </a:r>
            <a:r>
              <a:rPr lang="ko-KR" altLang="en-US" smtClean="0"/>
              <a:t>를 사용합니다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이전 코드와는 달리 </a:t>
            </a:r>
            <a:r>
              <a:rPr lang="en-US" altLang="ko-KR" smtClean="0"/>
              <a:t>Point3D</a:t>
            </a:r>
            <a:r>
              <a:rPr lang="ko-KR" altLang="en-US" smtClean="0"/>
              <a:t>클래스에서 조상의 메서드에서 오버라이딩할 때</a:t>
            </a:r>
            <a:r>
              <a:rPr lang="en-US" altLang="ko-KR" smtClean="0"/>
              <a:t>, </a:t>
            </a:r>
            <a:r>
              <a:rPr lang="ko-KR" altLang="en-US" smtClean="0"/>
              <a:t>조상의 메서드를 이용해서 작성하였습니다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super.getLocation()</a:t>
            </a:r>
            <a:r>
              <a:rPr lang="ko-KR" altLang="en-US" smtClean="0"/>
              <a:t>이 조상인 </a:t>
            </a:r>
            <a:r>
              <a:rPr lang="en-US" altLang="ko-KR" smtClean="0"/>
              <a:t>Point</a:t>
            </a:r>
            <a:r>
              <a:rPr lang="ko-KR" altLang="en-US" smtClean="0"/>
              <a:t>클래스의 </a:t>
            </a:r>
            <a:r>
              <a:rPr lang="en-US" altLang="ko-KR" smtClean="0"/>
              <a:t>getLocation()</a:t>
            </a:r>
            <a:r>
              <a:rPr lang="ko-KR" altLang="en-US" smtClean="0"/>
              <a:t>을 호출하는 것입니다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전에는 주석처리한 부분처럼 되어 있던 코드를</a:t>
            </a:r>
            <a:r>
              <a:rPr lang="en-US" altLang="ko-KR" smtClean="0"/>
              <a:t>... </a:t>
            </a:r>
            <a:r>
              <a:rPr lang="ko-KR" altLang="en-US" smtClean="0"/>
              <a:t>조상의 메서드를 이용해서 다시 작성한 거죠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조상에 정의된 </a:t>
            </a:r>
            <a:r>
              <a:rPr lang="en-US" altLang="ko-KR" smtClean="0"/>
              <a:t>getLocation</a:t>
            </a:r>
            <a:r>
              <a:rPr lang="ko-KR" altLang="en-US" smtClean="0"/>
              <a:t>메서드의 내용이</a:t>
            </a:r>
            <a:r>
              <a:rPr lang="en-US" altLang="ko-KR" smtClean="0"/>
              <a:t>... </a:t>
            </a:r>
            <a:r>
              <a:rPr lang="ko-KR" altLang="en-US" smtClean="0"/>
              <a:t>이 것이므로</a:t>
            </a:r>
            <a:r>
              <a:rPr lang="en-US" altLang="ko-KR" smtClean="0"/>
              <a:t>... </a:t>
            </a:r>
            <a:r>
              <a:rPr lang="ko-KR" altLang="en-US" smtClean="0"/>
              <a:t>결국 주석처리한 코드와 같은 내용입니다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그래도</a:t>
            </a:r>
            <a:r>
              <a:rPr lang="en-US" altLang="ko-KR" smtClean="0"/>
              <a:t>... </a:t>
            </a:r>
            <a:r>
              <a:rPr lang="ko-KR" altLang="en-US" smtClean="0"/>
              <a:t>오버라이딩할 때는</a:t>
            </a:r>
            <a:r>
              <a:rPr lang="en-US" altLang="ko-KR" smtClean="0"/>
              <a:t>... </a:t>
            </a:r>
            <a:r>
              <a:rPr lang="ko-KR" altLang="en-US" smtClean="0"/>
              <a:t>가능하면</a:t>
            </a:r>
            <a:r>
              <a:rPr lang="en-US" altLang="ko-KR" smtClean="0"/>
              <a:t>... </a:t>
            </a:r>
            <a:r>
              <a:rPr lang="ko-KR" altLang="en-US" smtClean="0"/>
              <a:t>이처럼</a:t>
            </a:r>
            <a:r>
              <a:rPr lang="en-US" altLang="ko-KR" smtClean="0"/>
              <a:t>... </a:t>
            </a:r>
            <a:r>
              <a:rPr lang="ko-KR" altLang="en-US" smtClean="0"/>
              <a:t>조상의 메서드를 호출하는 것이 좋습니다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이렇게 하는 것이 코드의 재사용성을 높이고</a:t>
            </a:r>
            <a:r>
              <a:rPr lang="en-US" altLang="ko-KR" smtClean="0"/>
              <a:t>... </a:t>
            </a:r>
            <a:r>
              <a:rPr lang="ko-KR" altLang="en-US" smtClean="0"/>
              <a:t>조상코드가 변경되어도 자동적으로 적용되니까요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사실</a:t>
            </a:r>
            <a:r>
              <a:rPr lang="en-US" altLang="ko-KR" smtClean="0"/>
              <a:t>... </a:t>
            </a:r>
            <a:r>
              <a:rPr lang="ko-KR" altLang="en-US" smtClean="0"/>
              <a:t>이런 경우에는 굳이 조상의 메서드를 이용할 필요까지는 없었는데요</a:t>
            </a:r>
            <a:r>
              <a:rPr lang="en-US" altLang="ko-KR" smtClean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예를 들기 위한 것이었으니까</a:t>
            </a:r>
            <a:r>
              <a:rPr lang="en-US" altLang="ko-KR" smtClean="0"/>
              <a:t>... </a:t>
            </a:r>
            <a:r>
              <a:rPr lang="ko-KR" altLang="en-US" smtClean="0"/>
              <a:t>이해해주시기 바랍니다</a:t>
            </a:r>
            <a:r>
              <a:rPr lang="en-US" altLang="ko-KR" smtClean="0"/>
              <a:t>. ^^;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3694ADF-D24E-457F-B295-1D320AC16FF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5EF430D-BF89-432A-86EE-BB9F7D6A59A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같은 클래스의 다른 생성자를 호출할 때 </a:t>
            </a:r>
            <a:r>
              <a:rPr lang="en-US" altLang="ko-KR" smtClean="0"/>
              <a:t>this</a:t>
            </a:r>
            <a:r>
              <a:rPr lang="ko-KR" altLang="en-US" smtClean="0"/>
              <a:t>를 사용했던 것</a:t>
            </a:r>
            <a:r>
              <a:rPr lang="en-US" altLang="ko-KR" smtClean="0"/>
              <a:t>... </a:t>
            </a:r>
            <a:r>
              <a:rPr lang="ko-KR" altLang="en-US" smtClean="0"/>
              <a:t>기억하실겁니다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이와 비슷하게</a:t>
            </a:r>
            <a:r>
              <a:rPr lang="en-US" altLang="ko-KR" smtClean="0"/>
              <a:t>... </a:t>
            </a:r>
            <a:r>
              <a:rPr lang="ko-KR" altLang="en-US" smtClean="0"/>
              <a:t>조상의 생성자를 호출할 때는 </a:t>
            </a:r>
            <a:r>
              <a:rPr lang="en-US" altLang="ko-KR" smtClean="0"/>
              <a:t>super</a:t>
            </a:r>
            <a:r>
              <a:rPr lang="ko-KR" altLang="en-US" smtClean="0"/>
              <a:t>를 사용합니다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상속받는 클래스의 인스턴스를 생성하면 조상클래스의 멤버를 포함해서 하나의 인스턴스로 생성됩니다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때</a:t>
            </a:r>
            <a:r>
              <a:rPr lang="en-US" altLang="ko-KR" smtClean="0"/>
              <a:t>, </a:t>
            </a:r>
            <a:r>
              <a:rPr lang="ko-KR" altLang="en-US" smtClean="0"/>
              <a:t>조상의 멤버들도 초기화되어야 하기 때문에</a:t>
            </a:r>
            <a:r>
              <a:rPr lang="en-US" altLang="ko-KR" smtClean="0"/>
              <a:t>... </a:t>
            </a:r>
            <a:r>
              <a:rPr lang="ko-KR" altLang="en-US" smtClean="0"/>
              <a:t>조상의 생성자도 호출되어야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모든 클래스의 최고 조상인 </a:t>
            </a:r>
            <a:r>
              <a:rPr lang="en-US" altLang="ko-KR" smtClean="0"/>
              <a:t>Object</a:t>
            </a:r>
            <a:r>
              <a:rPr lang="ko-KR" altLang="en-US" smtClean="0"/>
              <a:t>클래스를 제외한 모든 클래스의 생성자의 첫 줄에서는 자신의 생성자 또는</a:t>
            </a:r>
          </a:p>
          <a:p>
            <a:pPr eaLnBrk="1" hangingPunct="1"/>
            <a:r>
              <a:rPr lang="ko-KR" altLang="en-US" smtClean="0"/>
              <a:t>조상의 생성자를 호출해야 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 </a:t>
            </a:r>
            <a:r>
              <a:rPr lang="ko-KR" altLang="en-US" smtClean="0"/>
              <a:t>그렇지 않으면 컴파일러가 자동적으로 조상의 기본 생성자를 호출하는 코드인 </a:t>
            </a:r>
            <a:r>
              <a:rPr lang="en-US" altLang="ko-KR" smtClean="0"/>
              <a:t>super();</a:t>
            </a:r>
            <a:r>
              <a:rPr lang="ko-KR" altLang="en-US" smtClean="0"/>
              <a:t>를 삽입합니다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이렇게 함으로써</a:t>
            </a:r>
            <a:r>
              <a:rPr lang="en-US" altLang="ko-KR" smtClean="0"/>
              <a:t>... </a:t>
            </a:r>
            <a:r>
              <a:rPr lang="ko-KR" altLang="en-US" smtClean="0"/>
              <a:t>최고 조상인 </a:t>
            </a:r>
            <a:r>
              <a:rPr lang="en-US" altLang="ko-KR" smtClean="0"/>
              <a:t>Object</a:t>
            </a:r>
            <a:r>
              <a:rPr lang="ko-KR" altLang="en-US" smtClean="0"/>
              <a:t>의 생성자까지 호출되어 올라가서 수행되고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상속계층도를 따라 내려오면서</a:t>
            </a:r>
            <a:r>
              <a:rPr lang="en-US" altLang="ko-KR" smtClean="0"/>
              <a:t>... </a:t>
            </a:r>
            <a:r>
              <a:rPr lang="ko-KR" altLang="en-US" smtClean="0"/>
              <a:t>조상들의 생성자가 순서대로 호출됩니다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그리고 마지막에 자신의 생성자의 두번째 줄부터 수행되는 것이지요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조상의 생성자를 첫 줄에 호출하도록 하는 것은 자손의 생성자에서 조상의 멤버를</a:t>
            </a:r>
          </a:p>
          <a:p>
            <a:pPr eaLnBrk="1" hangingPunct="1"/>
            <a:r>
              <a:rPr lang="ko-KR" altLang="en-US" smtClean="0"/>
              <a:t>사용할 수 있기 때문에</a:t>
            </a:r>
            <a:r>
              <a:rPr lang="en-US" altLang="ko-KR" smtClean="0"/>
              <a:t>... </a:t>
            </a:r>
            <a:r>
              <a:rPr lang="ko-KR" altLang="en-US" smtClean="0"/>
              <a:t>자손의 멤버변수보다 조상의 멤버변수들이 먼저 초기화되도록 하기 위한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멤버변수의 초기화는</a:t>
            </a:r>
            <a:r>
              <a:rPr lang="en-US" altLang="ko-KR" smtClean="0"/>
              <a:t>... </a:t>
            </a:r>
            <a:r>
              <a:rPr lang="ko-KR" altLang="en-US" smtClean="0"/>
              <a:t>각 클래스에서 책임지도록 되어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생성자와 초기화 블럭은 상속되지 않고요</a:t>
            </a:r>
            <a:r>
              <a:rPr lang="en-US" altLang="ko-KR" smtClean="0"/>
              <a:t>. </a:t>
            </a:r>
            <a:r>
              <a:rPr lang="ko-KR" altLang="en-US" smtClean="0"/>
              <a:t>이처럼 자손에서 호출하게 되어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아래의 코드를 보시면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왼쪽의 </a:t>
            </a:r>
            <a:r>
              <a:rPr lang="en-US" altLang="ko-KR" smtClean="0"/>
              <a:t>Point</a:t>
            </a:r>
            <a:r>
              <a:rPr lang="ko-KR" altLang="en-US" smtClean="0"/>
              <a:t>클래스를 컴파일 하면</a:t>
            </a:r>
            <a:r>
              <a:rPr lang="en-US" altLang="ko-KR" smtClean="0"/>
              <a:t>... </a:t>
            </a:r>
            <a:r>
              <a:rPr lang="ko-KR" altLang="en-US" smtClean="0"/>
              <a:t>오른쪽과 같이 바뀝니다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클래스의 생성자 중에서 두 개의 매개변수를 입력받는 생성자의 첫줄에 생성자</a:t>
            </a:r>
            <a:r>
              <a:rPr lang="en-US" altLang="ko-KR" smtClean="0"/>
              <a:t> super();</a:t>
            </a:r>
            <a:r>
              <a:rPr lang="ko-KR" altLang="en-US" smtClean="0"/>
              <a:t>를</a:t>
            </a:r>
          </a:p>
          <a:p>
            <a:pPr eaLnBrk="1" hangingPunct="1"/>
            <a:r>
              <a:rPr lang="ko-KR" altLang="en-US" smtClean="0"/>
              <a:t>호출하는 코드가 추가되었습니다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클래스가 </a:t>
            </a:r>
            <a:r>
              <a:rPr lang="en-US" altLang="ko-KR" smtClean="0"/>
              <a:t>Object</a:t>
            </a:r>
            <a:r>
              <a:rPr lang="ko-KR" altLang="en-US" smtClean="0"/>
              <a:t>클래스의 자손이니까</a:t>
            </a:r>
            <a:r>
              <a:rPr lang="en-US" altLang="ko-KR" smtClean="0"/>
              <a:t>... </a:t>
            </a:r>
            <a:r>
              <a:rPr lang="ko-KR" altLang="en-US" smtClean="0"/>
              <a:t>생성자 </a:t>
            </a:r>
            <a:r>
              <a:rPr lang="en-US" altLang="ko-KR" smtClean="0"/>
              <a:t>super</a:t>
            </a:r>
            <a:r>
              <a:rPr lang="ko-KR" altLang="en-US" smtClean="0"/>
              <a:t>는 </a:t>
            </a:r>
            <a:r>
              <a:rPr lang="en-US" altLang="ko-KR" smtClean="0"/>
              <a:t>Object</a:t>
            </a:r>
            <a:r>
              <a:rPr lang="ko-KR" altLang="en-US" smtClean="0"/>
              <a:t>클래스의 생성자를 의미합니다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클래스의 기본생성자는 첫번째 줄에서 다른 생성자를 호출하고 있기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조상생성자를 호출하는 코드가 추가되지 않았습니다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결국은 호출한 다른 생성자에서 조상의 생성자가 호출될 것이기 때문이죠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생성자의 첫 줄에는 항상 생성자를 호출해야한다</a:t>
            </a:r>
            <a:r>
              <a:rPr lang="en-US" altLang="ko-KR" smtClean="0"/>
              <a:t>... </a:t>
            </a:r>
            <a:r>
              <a:rPr lang="ko-KR" altLang="en-US" smtClean="0"/>
              <a:t>그렇지 않으면 컴파일러가 자동적으로 생성자 </a:t>
            </a:r>
            <a:r>
              <a:rPr lang="en-US" altLang="ko-KR" smtClean="0"/>
              <a:t>super</a:t>
            </a:r>
            <a:r>
              <a:rPr lang="ko-KR" altLang="en-US" smtClean="0"/>
              <a:t>를 추가한다는 것</a:t>
            </a:r>
          </a:p>
          <a:p>
            <a:pPr eaLnBrk="1" hangingPunct="1"/>
            <a:r>
              <a:rPr lang="ko-KR" altLang="en-US" smtClean="0"/>
              <a:t>기억해두시기 바랍니다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506234-44C7-4630-99FA-3147CF3FBC5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325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FBC66AC-3E93-4A27-9910-80A927E7202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왼쪽과 같이 </a:t>
            </a:r>
            <a:r>
              <a:rPr lang="en-US" altLang="ko-KR" smtClean="0"/>
              <a:t>Point</a:t>
            </a:r>
            <a:r>
              <a:rPr lang="ko-KR" altLang="en-US" smtClean="0"/>
              <a:t>클래스와 이를 조상으로 하는 </a:t>
            </a:r>
            <a:r>
              <a:rPr lang="en-US" altLang="ko-KR" smtClean="0"/>
              <a:t>Point3D</a:t>
            </a:r>
            <a:r>
              <a:rPr lang="ko-KR" altLang="en-US" smtClean="0"/>
              <a:t>클래스가 있을 때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이와 같이 </a:t>
            </a:r>
            <a:r>
              <a:rPr lang="en-US" altLang="ko-KR" smtClean="0"/>
              <a:t>Point3D</a:t>
            </a:r>
            <a:r>
              <a:rPr lang="ko-KR" altLang="en-US" smtClean="0"/>
              <a:t>인스턴스를 생성하면 어떻게 될까요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생성자 </a:t>
            </a:r>
            <a:r>
              <a:rPr lang="en-US" altLang="ko-KR" smtClean="0"/>
              <a:t>Point()</a:t>
            </a:r>
            <a:r>
              <a:rPr lang="ko-KR" altLang="en-US" smtClean="0"/>
              <a:t>를 찾을 수 없다는 에러가 발생합니다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발생한 곳은 </a:t>
            </a:r>
            <a:r>
              <a:rPr lang="en-US" altLang="ko-KR" smtClean="0"/>
              <a:t>Point3D</a:t>
            </a:r>
            <a:r>
              <a:rPr lang="ko-KR" altLang="en-US" smtClean="0"/>
              <a:t>클래스의 생성자이고요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먼저 </a:t>
            </a:r>
            <a:r>
              <a:rPr lang="en-US" altLang="ko-KR" smtClean="0"/>
              <a:t>Point</a:t>
            </a:r>
            <a:r>
              <a:rPr lang="ko-KR" altLang="en-US" smtClean="0"/>
              <a:t>클래스의 생성자를 보면요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생성자의 첫줄에 생성자를 호출하고 있지 않습니다</a:t>
            </a:r>
            <a:r>
              <a:rPr lang="en-US" altLang="ko-KR" smtClean="0"/>
              <a:t>. </a:t>
            </a:r>
            <a:r>
              <a:rPr lang="ko-KR" altLang="en-US" smtClean="0"/>
              <a:t>컴파일 하면 어떻게 바뀔까요</a:t>
            </a:r>
            <a:r>
              <a:rPr lang="en-US" altLang="ko-KR" smtClean="0"/>
              <a:t>?</a:t>
            </a:r>
          </a:p>
          <a:p>
            <a:pPr eaLnBrk="1" hangingPunct="1"/>
            <a:r>
              <a:rPr lang="ko-KR" altLang="en-US" smtClean="0"/>
              <a:t>오른쪽과 같이</a:t>
            </a:r>
            <a:r>
              <a:rPr lang="en-US" altLang="ko-KR" smtClean="0"/>
              <a:t>... </a:t>
            </a:r>
            <a:r>
              <a:rPr lang="ko-KR" altLang="en-US" smtClean="0"/>
              <a:t>생성자 </a:t>
            </a:r>
            <a:r>
              <a:rPr lang="en-US" altLang="ko-KR" smtClean="0"/>
              <a:t>super()</a:t>
            </a:r>
            <a:r>
              <a:rPr lang="ko-KR" altLang="en-US" smtClean="0"/>
              <a:t>를 호출하는 코드가 자동적으로 추가됩니다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클래스는 상속받는 클래스가 없으니까</a:t>
            </a:r>
            <a:r>
              <a:rPr lang="en-US" altLang="ko-KR" smtClean="0"/>
              <a:t>... </a:t>
            </a:r>
            <a:r>
              <a:rPr lang="ko-KR" altLang="en-US" smtClean="0"/>
              <a:t>자동적으로 </a:t>
            </a:r>
            <a:r>
              <a:rPr lang="en-US" altLang="ko-KR" smtClean="0"/>
              <a:t>Object</a:t>
            </a:r>
            <a:r>
              <a:rPr lang="ko-KR" altLang="en-US" smtClean="0"/>
              <a:t>클래스가 조상이 되고</a:t>
            </a:r>
            <a:r>
              <a:rPr lang="en-US" altLang="ko-KR" smtClean="0"/>
              <a:t>..</a:t>
            </a:r>
          </a:p>
          <a:p>
            <a:pPr eaLnBrk="1" hangingPunct="1"/>
            <a:r>
              <a:rPr lang="ko-KR" altLang="en-US" smtClean="0"/>
              <a:t>생성자 </a:t>
            </a:r>
            <a:r>
              <a:rPr lang="en-US" altLang="ko-KR" smtClean="0"/>
              <a:t>super</a:t>
            </a:r>
            <a:r>
              <a:rPr lang="ko-KR" altLang="en-US" smtClean="0"/>
              <a:t>는 </a:t>
            </a:r>
            <a:r>
              <a:rPr lang="en-US" altLang="ko-KR" smtClean="0"/>
              <a:t>Object</a:t>
            </a:r>
            <a:r>
              <a:rPr lang="ko-KR" altLang="en-US" smtClean="0"/>
              <a:t>클래스의 생성자를 의미합니다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Point3D</a:t>
            </a:r>
            <a:r>
              <a:rPr lang="ko-KR" altLang="en-US" smtClean="0"/>
              <a:t>클래스의 생성자 역시 첫줄에서 다른 생성자를 호출하지 않기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컴파일러가 자동적으로 생성자 </a:t>
            </a:r>
            <a:r>
              <a:rPr lang="en-US" altLang="ko-KR" smtClean="0"/>
              <a:t>super()</a:t>
            </a:r>
            <a:r>
              <a:rPr lang="ko-KR" altLang="en-US" smtClean="0"/>
              <a:t>를 추가해줍니다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Point3D</a:t>
            </a:r>
            <a:r>
              <a:rPr lang="ko-KR" altLang="en-US" smtClean="0"/>
              <a:t>의 조상은 </a:t>
            </a:r>
            <a:r>
              <a:rPr lang="en-US" altLang="ko-KR" smtClean="0"/>
              <a:t>Point</a:t>
            </a:r>
            <a:r>
              <a:rPr lang="ko-KR" altLang="en-US" smtClean="0"/>
              <a:t>클래스이니까</a:t>
            </a:r>
            <a:r>
              <a:rPr lang="en-US" altLang="ko-KR" smtClean="0"/>
              <a:t>... </a:t>
            </a:r>
            <a:r>
              <a:rPr lang="ko-KR" altLang="en-US" smtClean="0"/>
              <a:t>생성자 </a:t>
            </a:r>
            <a:r>
              <a:rPr lang="en-US" altLang="ko-KR" smtClean="0"/>
              <a:t>super()</a:t>
            </a:r>
            <a:r>
              <a:rPr lang="ko-KR" altLang="en-US" smtClean="0"/>
              <a:t>는 </a:t>
            </a:r>
            <a:r>
              <a:rPr lang="en-US" altLang="ko-KR" smtClean="0"/>
              <a:t>Point</a:t>
            </a:r>
            <a:r>
              <a:rPr lang="ko-KR" altLang="en-US" smtClean="0"/>
              <a:t>클래스의 기본생성자를</a:t>
            </a:r>
          </a:p>
          <a:p>
            <a:pPr eaLnBrk="1" hangingPunct="1"/>
            <a:r>
              <a:rPr lang="ko-KR" altLang="en-US" smtClean="0"/>
              <a:t>의미하겠죠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 그래서</a:t>
            </a:r>
            <a:r>
              <a:rPr lang="en-US" altLang="ko-KR" smtClean="0"/>
              <a:t>... Point3D</a:t>
            </a:r>
            <a:r>
              <a:rPr lang="ko-KR" altLang="en-US" smtClean="0"/>
              <a:t>인스턴스를 생성하면</a:t>
            </a:r>
            <a:r>
              <a:rPr lang="en-US" altLang="ko-KR" smtClean="0"/>
              <a:t>... Point</a:t>
            </a:r>
            <a:r>
              <a:rPr lang="ko-KR" altLang="en-US" smtClean="0"/>
              <a:t>클래스의 기본생성자가 호출되는데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Point</a:t>
            </a:r>
            <a:r>
              <a:rPr lang="ko-KR" altLang="en-US" smtClean="0"/>
              <a:t>클래스를 보시면 알겠지만</a:t>
            </a:r>
            <a:r>
              <a:rPr lang="en-US" altLang="ko-KR" smtClean="0"/>
              <a:t>... </a:t>
            </a:r>
            <a:r>
              <a:rPr lang="ko-KR" altLang="en-US" smtClean="0"/>
              <a:t>기본생성자가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 </a:t>
            </a:r>
            <a:r>
              <a:rPr lang="en-US" altLang="ko-KR" smtClean="0"/>
              <a:t>Point</a:t>
            </a:r>
            <a:r>
              <a:rPr lang="ko-KR" altLang="en-US" smtClean="0"/>
              <a:t>클래스의 기본생성자가 없다는 에러가 발생하는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문제를 해결하는 방법은 두 가지가 있는데요</a:t>
            </a:r>
            <a:r>
              <a:rPr lang="en-US" altLang="ko-KR" smtClean="0"/>
              <a:t>... Point</a:t>
            </a:r>
            <a:r>
              <a:rPr lang="ko-KR" altLang="en-US" smtClean="0"/>
              <a:t>클래스에 기본생성자를 정의해주는 것과</a:t>
            </a:r>
          </a:p>
          <a:p>
            <a:pPr eaLnBrk="1" hangingPunct="1"/>
            <a:r>
              <a:rPr lang="en-US" altLang="ko-KR" smtClean="0"/>
              <a:t>Point3D</a:t>
            </a:r>
            <a:r>
              <a:rPr lang="ko-KR" altLang="en-US" smtClean="0"/>
              <a:t>클래스의 생성자의 첫 줄에 </a:t>
            </a:r>
            <a:r>
              <a:rPr lang="en-US" altLang="ko-KR" smtClean="0"/>
              <a:t>Point</a:t>
            </a:r>
            <a:r>
              <a:rPr lang="ko-KR" altLang="en-US" smtClean="0"/>
              <a:t>클래스의 매개변수가 있는 생성자를 호출하도록</a:t>
            </a:r>
          </a:p>
          <a:p>
            <a:pPr eaLnBrk="1" hangingPunct="1"/>
            <a:r>
              <a:rPr lang="ko-KR" altLang="en-US" smtClean="0"/>
              <a:t>코드를 변경하는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첫번째 해결방법은 생략하고요</a:t>
            </a:r>
            <a:r>
              <a:rPr lang="en-US" altLang="ko-KR" smtClean="0"/>
              <a:t>. </a:t>
            </a:r>
            <a:r>
              <a:rPr lang="ko-KR" altLang="en-US" smtClean="0"/>
              <a:t>두번째 해결방법으로 코드를 변경하면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이렇게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이처럼 조상멤버의 초기화는 조상의 생성자를 이용해서 처리하는 것이 바람직합니다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73FD8B2-6D79-47AC-847A-4A7187499D3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84CD15-5860-4D97-8C7F-E982DC309D0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패키지는 한마디로 클래스의 묶음입니다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서로 관련된 클래스를 그룹지어 놓는 것이지요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우리가 폴더를 만들어놓고 그 안에 관련된 파일을 모아 놓는 것처럼요</a:t>
            </a:r>
            <a:r>
              <a:rPr lang="en-US" altLang="ko-KR" smtClean="0"/>
              <a:t>...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en-US" altLang="ko-KR" smtClean="0"/>
              <a:t>java</a:t>
            </a:r>
            <a:r>
              <a:rPr lang="ko-KR" altLang="en-US" smtClean="0"/>
              <a:t>소스파일을 컴파일하면</a:t>
            </a:r>
            <a:r>
              <a:rPr lang="en-US" altLang="ko-KR" smtClean="0"/>
              <a:t>... </a:t>
            </a:r>
            <a:r>
              <a:rPr lang="ko-KR" altLang="en-US" smtClean="0"/>
              <a:t>클래스파일이 생기잖아요</a:t>
            </a:r>
            <a:r>
              <a:rPr lang="en-US" altLang="ko-KR" smtClean="0"/>
              <a:t>.</a:t>
            </a:r>
            <a:r>
              <a:rPr lang="ko-KR" altLang="en-US" smtClean="0"/>
              <a:t> 패키지는 폴더가 생성됩니다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그리고 폴더 안에 폴더를 생성할 수 있는 것처럼 패키지안에 서브패키지를 생성할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파일의 실제 이름이 경로를 포함한 이름인 것 처럼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클래스의 실제 이름은 패키지명이 포함된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예를들어 </a:t>
            </a:r>
            <a:r>
              <a:rPr lang="en-US" altLang="ko-KR" smtClean="0"/>
              <a:t>String</a:t>
            </a:r>
            <a:r>
              <a:rPr lang="ko-KR" altLang="en-US" smtClean="0"/>
              <a:t>클래스의 실제 이름은 </a:t>
            </a:r>
            <a:r>
              <a:rPr lang="en-US" altLang="ko-KR" smtClean="0"/>
              <a:t>java.lang.String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java</a:t>
            </a:r>
            <a:r>
              <a:rPr lang="ko-KR" altLang="en-US" smtClean="0"/>
              <a:t>라는 패키지의 서브패키지인 </a:t>
            </a:r>
            <a:r>
              <a:rPr lang="en-US" altLang="ko-KR" smtClean="0"/>
              <a:t>lang</a:t>
            </a:r>
            <a:r>
              <a:rPr lang="ko-KR" altLang="en-US" smtClean="0"/>
              <a:t>패키지에 속한 </a:t>
            </a:r>
            <a:r>
              <a:rPr lang="en-US" altLang="ko-KR" smtClean="0"/>
              <a:t>String</a:t>
            </a:r>
            <a:r>
              <a:rPr lang="ko-KR" altLang="en-US" smtClean="0"/>
              <a:t>클래스라는 것이죠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en-US" altLang="ko-KR" smtClean="0"/>
              <a:t>JDK</a:t>
            </a:r>
            <a:r>
              <a:rPr lang="ko-KR" altLang="en-US" smtClean="0"/>
              <a:t>를 설치한 폴더의 </a:t>
            </a:r>
            <a:r>
              <a:rPr lang="en-US" altLang="ko-KR" smtClean="0"/>
              <a:t>jre</a:t>
            </a:r>
            <a:r>
              <a:rPr lang="ko-KR" altLang="en-US" smtClean="0"/>
              <a:t>폴더아래 </a:t>
            </a:r>
            <a:r>
              <a:rPr lang="en-US" altLang="ko-KR" smtClean="0"/>
              <a:t>lib</a:t>
            </a:r>
            <a:r>
              <a:rPr lang="ko-KR" altLang="en-US" smtClean="0"/>
              <a:t>폴더를 보시면</a:t>
            </a:r>
            <a:r>
              <a:rPr lang="en-US" altLang="ko-KR" smtClean="0"/>
              <a:t>... rt.jar</a:t>
            </a:r>
            <a:r>
              <a:rPr lang="ko-KR" altLang="en-US" smtClean="0"/>
              <a:t>라는 파일이 있는데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rt</a:t>
            </a:r>
            <a:r>
              <a:rPr lang="ko-KR" altLang="en-US" smtClean="0"/>
              <a:t>는 </a:t>
            </a:r>
            <a:r>
              <a:rPr lang="en-US" altLang="ko-KR" smtClean="0"/>
              <a:t>runtime</a:t>
            </a:r>
            <a:r>
              <a:rPr lang="ko-KR" altLang="en-US" smtClean="0"/>
              <a:t>의 약자이고요</a:t>
            </a:r>
            <a:r>
              <a:rPr lang="en-US" altLang="ko-KR" smtClean="0"/>
              <a:t>. JVM</a:t>
            </a:r>
            <a:r>
              <a:rPr lang="ko-KR" altLang="en-US" smtClean="0"/>
              <a:t>의 실행에 필요한 클래스들을 모아놓은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jar</a:t>
            </a:r>
            <a:r>
              <a:rPr lang="ko-KR" altLang="en-US" smtClean="0"/>
              <a:t>파일은 자바에서 사용하는 압축파일인데</a:t>
            </a:r>
            <a:r>
              <a:rPr lang="en-US" altLang="ko-KR" smtClean="0"/>
              <a:t>... zip</a:t>
            </a:r>
            <a:r>
              <a:rPr lang="ko-KR" altLang="en-US" smtClean="0"/>
              <a:t>파일과 압축방식이 같아서</a:t>
            </a:r>
          </a:p>
          <a:p>
            <a:pPr eaLnBrk="1" hangingPunct="1"/>
            <a:r>
              <a:rPr lang="ko-KR" altLang="en-US" smtClean="0"/>
              <a:t>알집이나 </a:t>
            </a:r>
            <a:r>
              <a:rPr lang="en-US" altLang="ko-KR" smtClean="0"/>
              <a:t>winzip</a:t>
            </a:r>
            <a:r>
              <a:rPr lang="ko-KR" altLang="en-US" smtClean="0"/>
              <a:t>으로 압축을 풀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아래의 그림은 </a:t>
            </a:r>
            <a:r>
              <a:rPr lang="en-US" altLang="ko-KR" smtClean="0"/>
              <a:t>rt.jar</a:t>
            </a:r>
            <a:r>
              <a:rPr lang="ko-KR" altLang="en-US" smtClean="0"/>
              <a:t>파일의 압축을 푼 것인데요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java</a:t>
            </a:r>
            <a:r>
              <a:rPr lang="ko-KR" altLang="en-US" smtClean="0"/>
              <a:t>폴더 아래 </a:t>
            </a:r>
            <a:r>
              <a:rPr lang="en-US" altLang="ko-KR" smtClean="0"/>
              <a:t>lang</a:t>
            </a:r>
            <a:r>
              <a:rPr lang="ko-KR" altLang="en-US" smtClean="0"/>
              <a:t>이라는 폴더가 있고 그 안에 </a:t>
            </a:r>
            <a:r>
              <a:rPr lang="en-US" altLang="ko-KR" smtClean="0"/>
              <a:t>String</a:t>
            </a:r>
            <a:r>
              <a:rPr lang="ko-KR" altLang="en-US" smtClean="0"/>
              <a:t>이라는 클래스파일이 있는 것을 알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System</a:t>
            </a:r>
            <a:r>
              <a:rPr lang="ko-KR" altLang="en-US" smtClean="0"/>
              <a:t>클래스파일도 있고요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패키지는 관련된 클래스의 묶음이라는 것과 패키지와 클래스파일은 폴더와 파일의 관계다</a:t>
            </a:r>
            <a:r>
              <a:rPr lang="en-US" altLang="ko-KR" smtClean="0"/>
              <a:t>...</a:t>
            </a:r>
            <a:r>
              <a:rPr lang="ko-KR" altLang="en-US" smtClean="0"/>
              <a:t>라는 것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어렵지 않게 이해하셨을 겁니다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092BCE4-72F6-4EDA-A5A5-CDFD301D1A9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376731-BD77-4514-A503-9AC94551BD5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패키지는 키워드 </a:t>
            </a:r>
            <a:r>
              <a:rPr lang="en-US" altLang="ko-KR" sz="800" smtClean="0"/>
              <a:t>package</a:t>
            </a:r>
            <a:r>
              <a:rPr lang="ko-KR" altLang="en-US" sz="800" smtClean="0"/>
              <a:t>를 사용해서</a:t>
            </a:r>
            <a:r>
              <a:rPr lang="en-US" altLang="ko-KR" sz="800" smtClean="0"/>
              <a:t>... </a:t>
            </a:r>
            <a:r>
              <a:rPr lang="ko-KR" altLang="en-US" sz="800" smtClean="0"/>
              <a:t>소스파일의 첫 번째 문장에 단 한번만 선언할 수 있습니다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그리고 이 소스파일에 선언된 클래스는 모두 같은 패키지에 속하게 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왼쪽의 코드에 보면</a:t>
            </a:r>
            <a:r>
              <a:rPr lang="en-US" altLang="ko-KR" sz="800" smtClean="0"/>
              <a:t>... PackageTest.java</a:t>
            </a:r>
            <a:r>
              <a:rPr lang="ko-KR" altLang="en-US" sz="800" smtClean="0"/>
              <a:t>라는 소스파일에</a:t>
            </a:r>
            <a:r>
              <a:rPr lang="en-US" altLang="ko-KR" sz="800" smtClean="0"/>
              <a:t>... </a:t>
            </a:r>
            <a:r>
              <a:rPr lang="ko-KR" altLang="en-US" sz="800" smtClean="0"/>
              <a:t>주석을 제외한 첫번째 문장에 패키지를 선언하였고요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 아래에 두 개의 클래스 </a:t>
            </a:r>
            <a:r>
              <a:rPr lang="en-US" altLang="ko-KR" sz="800" smtClean="0"/>
              <a:t>PackageTest</a:t>
            </a:r>
            <a:r>
              <a:rPr lang="ko-KR" altLang="en-US" sz="800" smtClean="0"/>
              <a:t>와 </a:t>
            </a:r>
            <a:r>
              <a:rPr lang="en-US" altLang="ko-KR" sz="800" smtClean="0"/>
              <a:t>PackageTest2</a:t>
            </a:r>
            <a:r>
              <a:rPr lang="ko-KR" altLang="en-US" sz="800" smtClean="0"/>
              <a:t>가 선언되어 있는데요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이 두 클래스 모두 </a:t>
            </a:r>
            <a:r>
              <a:rPr lang="en-US" altLang="ko-KR" sz="800" smtClean="0"/>
              <a:t>com.javachobo.book</a:t>
            </a:r>
            <a:r>
              <a:rPr lang="ko-KR" altLang="en-US" sz="800" smtClean="0"/>
              <a:t>이라는 패키지에 속하게 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이처럼 하나의 소스파일에 둘 이상의 클래스를 선언하는 경우에는 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단 하나의 </a:t>
            </a:r>
            <a:r>
              <a:rPr lang="en-US" altLang="ko-KR" sz="800" smtClean="0"/>
              <a:t>public</a:t>
            </a:r>
            <a:r>
              <a:rPr lang="ko-KR" altLang="en-US" sz="800" smtClean="0"/>
              <a:t>클래스만 선언할 수 있습니다</a:t>
            </a:r>
            <a:r>
              <a:rPr lang="en-US" altLang="ko-KR" sz="800" smtClean="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그래서 </a:t>
            </a:r>
            <a:r>
              <a:rPr lang="en-US" altLang="ko-KR" sz="800" smtClean="0"/>
              <a:t>PakcageTest2</a:t>
            </a:r>
            <a:r>
              <a:rPr lang="ko-KR" altLang="en-US" sz="800" smtClean="0"/>
              <a:t>에는 </a:t>
            </a:r>
            <a:r>
              <a:rPr lang="en-US" altLang="ko-KR" sz="800" smtClean="0"/>
              <a:t>public</a:t>
            </a:r>
            <a:r>
              <a:rPr lang="ko-KR" altLang="en-US" sz="800" smtClean="0"/>
              <a:t>을 붙일 수 없고요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또 한가지 지켜야할 규칙은 소스파일의 이름은 </a:t>
            </a:r>
            <a:r>
              <a:rPr lang="en-US" altLang="ko-KR" sz="800" smtClean="0"/>
              <a:t>public</a:t>
            </a:r>
            <a:r>
              <a:rPr lang="ko-KR" altLang="en-US" sz="800" smtClean="0"/>
              <a:t>클래스의 이름과 일치해야한다는 것입니다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그래서 소스파일의 이름이 </a:t>
            </a:r>
            <a:r>
              <a:rPr lang="en-US" altLang="ko-KR" sz="800" smtClean="0"/>
              <a:t>public</a:t>
            </a:r>
            <a:r>
              <a:rPr lang="ko-KR" altLang="en-US" sz="800" smtClean="0"/>
              <a:t>클래스의 이름인</a:t>
            </a:r>
            <a:r>
              <a:rPr lang="en-US" altLang="ko-KR" sz="800" smtClean="0"/>
              <a:t>... PackageTest.java</a:t>
            </a:r>
            <a:r>
              <a:rPr lang="ko-KR" altLang="en-US" sz="800" smtClean="0"/>
              <a:t>로 했습니다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만일 두 클래스 모두 </a:t>
            </a:r>
            <a:r>
              <a:rPr lang="en-US" altLang="ko-KR" sz="800" smtClean="0"/>
              <a:t>public</a:t>
            </a:r>
            <a:r>
              <a:rPr lang="ko-KR" altLang="en-US" sz="800" smtClean="0"/>
              <a:t>을 붙여야 한다면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각각 다른 소스파일에 작성해야 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둘 다 </a:t>
            </a:r>
            <a:r>
              <a:rPr lang="en-US" altLang="ko-KR" sz="800" smtClean="0"/>
              <a:t>public</a:t>
            </a:r>
            <a:r>
              <a:rPr lang="ko-KR" altLang="en-US" sz="800" smtClean="0"/>
              <a:t>이 안붙어 있다면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소스파일의 이름은 둘 중의 어느쪽 클래스의 이름으로 해도 괜찮습니다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public</a:t>
            </a:r>
            <a:r>
              <a:rPr lang="ko-KR" altLang="en-US" sz="800" smtClean="0"/>
              <a:t>은 접근제어자인데요</a:t>
            </a:r>
            <a:r>
              <a:rPr lang="en-US" altLang="ko-KR" sz="800" smtClean="0"/>
              <a:t>... </a:t>
            </a:r>
            <a:r>
              <a:rPr lang="ko-KR" altLang="en-US" sz="800" smtClean="0"/>
              <a:t>다음 강의에서 자세히 배우게 됩니다</a:t>
            </a:r>
            <a:r>
              <a:rPr lang="en-US" altLang="ko-KR" sz="800" smtClean="0"/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지금은 일단 그런 규칙이 있다는 것만 알아두시기 바랍니다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ko-KR" sz="800" smtClean="0"/>
              <a:t>javac</a:t>
            </a:r>
            <a:r>
              <a:rPr lang="ko-KR" altLang="en-US" sz="800" smtClean="0"/>
              <a:t>의 </a:t>
            </a:r>
            <a:r>
              <a:rPr lang="en-US" altLang="ko-KR" sz="800" smtClean="0"/>
              <a:t>d</a:t>
            </a:r>
            <a:r>
              <a:rPr lang="ko-KR" altLang="en-US" sz="800" smtClean="0"/>
              <a:t>옵션을 사용하면 소스파일에 선언된 패키지구조를 지정된 경로에 자동적으로 생성해줍니다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여기서는 현재폴더를 의미하는 점을 경로로 지정해주어 컴파일 하였습니다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그러니까</a:t>
            </a:r>
            <a:r>
              <a:rPr lang="en-US" altLang="ko-KR" sz="800" smtClean="0"/>
              <a:t>... </a:t>
            </a:r>
            <a:r>
              <a:rPr lang="ko-KR" altLang="en-US" sz="800" smtClean="0"/>
              <a:t>오른쪽과 같이</a:t>
            </a:r>
            <a:r>
              <a:rPr lang="en-US" altLang="ko-KR" sz="800" smtClean="0"/>
              <a:t>... </a:t>
            </a:r>
            <a:r>
              <a:rPr lang="ko-KR" altLang="en-US" sz="800" smtClean="0"/>
              <a:t>현재폴더인 </a:t>
            </a:r>
            <a:r>
              <a:rPr lang="en-US" altLang="ko-KR" sz="800" smtClean="0"/>
              <a:t>work</a:t>
            </a:r>
            <a:r>
              <a:rPr lang="ko-KR" altLang="en-US" sz="800" smtClean="0"/>
              <a:t>아래에 패키지 구조에 맞게 폴더들이 자동적으로 생성되고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 안에 </a:t>
            </a:r>
            <a:r>
              <a:rPr lang="en-US" altLang="ko-KR" sz="800" smtClean="0"/>
              <a:t>PackageTest</a:t>
            </a:r>
            <a:r>
              <a:rPr lang="ko-KR" altLang="en-US" sz="800" smtClean="0"/>
              <a:t>클래스파일이 생성되었습니다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만일 </a:t>
            </a:r>
            <a:r>
              <a:rPr lang="en-US" altLang="ko-KR" sz="800" smtClean="0"/>
              <a:t>d</a:t>
            </a:r>
            <a:r>
              <a:rPr lang="ko-KR" altLang="en-US" sz="800" smtClean="0"/>
              <a:t>옵션을 사용하지 않고 컴파일하면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클래스파일만 생성되고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패키지폴더들은 생성되지 않기 때문에 직접 만들어 주어야 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endParaRPr lang="ko-KR" altLang="en-US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모든 클래스는 반드시 하나의 패키지에 속해야 합니다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그런데도 지금까지</a:t>
            </a:r>
            <a:r>
              <a:rPr lang="en-US" altLang="ko-KR" sz="800" smtClean="0"/>
              <a:t>... </a:t>
            </a:r>
            <a:r>
              <a:rPr lang="ko-KR" altLang="en-US" sz="800" smtClean="0"/>
              <a:t>패키지를 지정하지 않고도 문제가 없었던 것은</a:t>
            </a:r>
            <a:r>
              <a:rPr lang="en-US" altLang="ko-KR" sz="800" smtClean="0"/>
              <a:t>...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패키지를 지정하지 않으면</a:t>
            </a:r>
            <a:r>
              <a:rPr lang="en-US" altLang="ko-KR" sz="800" smtClean="0"/>
              <a:t>... </a:t>
            </a:r>
            <a:r>
              <a:rPr lang="ko-KR" altLang="en-US" sz="800" smtClean="0"/>
              <a:t>자동적으로 이름없는 패키지에 속하게 되기 때문입니다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그렇게 함으로써 모든 클래스는 반드시 하나의 패키지에 속해야 한다는 원칙을 지키게 되는 것이죠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r>
              <a:rPr lang="ko-KR" altLang="en-US" sz="800" smtClean="0"/>
              <a:t>그래서 패키지를 지정하지 않은 클래스들은 모두 같은 패키지에 속하게 되겠죠</a:t>
            </a:r>
            <a:r>
              <a:rPr lang="en-US" altLang="ko-KR" sz="800" smtClean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  <a:p>
            <a:pPr eaLnBrk="1" hangingPunct="1">
              <a:lnSpc>
                <a:spcPct val="80000"/>
              </a:lnSpc>
            </a:pPr>
            <a:endParaRPr lang="en-US" altLang="ko-KR" sz="800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56B4D2F-0804-4BED-AB23-0E13E4F2938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04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9FDA3E-FB0F-4DDF-A467-82FFC5208AE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149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import</a:t>
            </a:r>
            <a:r>
              <a:rPr lang="ko-KR" altLang="en-US" smtClean="0"/>
              <a:t>문은 사용할 클래스의 패키지를 지정하는데 사용합니다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다른 패키지의 클래스를 사용하려면</a:t>
            </a:r>
            <a:r>
              <a:rPr lang="en-US" altLang="ko-KR" smtClean="0"/>
              <a:t>... </a:t>
            </a:r>
            <a:r>
              <a:rPr lang="ko-KR" altLang="en-US" smtClean="0"/>
              <a:t>클래스의 패키지명도 같이 적어줘야하는데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import</a:t>
            </a:r>
            <a:r>
              <a:rPr lang="ko-KR" altLang="en-US" smtClean="0"/>
              <a:t>문으로 한번만 패키지를 선언해주면</a:t>
            </a:r>
            <a:r>
              <a:rPr lang="en-US" altLang="ko-KR" smtClean="0"/>
              <a:t>... </a:t>
            </a:r>
            <a:r>
              <a:rPr lang="ko-KR" altLang="en-US" smtClean="0"/>
              <a:t>해당 패키지의 클래스는 패키지명을 적어주지 않아도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예를 들어 </a:t>
            </a:r>
            <a:r>
              <a:rPr lang="en-US" altLang="ko-KR" smtClean="0"/>
              <a:t>java.util</a:t>
            </a:r>
            <a:r>
              <a:rPr lang="ko-KR" altLang="en-US" smtClean="0"/>
              <a:t>패키지의 </a:t>
            </a:r>
            <a:r>
              <a:rPr lang="en-US" altLang="ko-KR" smtClean="0"/>
              <a:t>Date</a:t>
            </a:r>
            <a:r>
              <a:rPr lang="ko-KR" altLang="en-US" smtClean="0"/>
              <a:t>클래스를 사용하려면</a:t>
            </a:r>
            <a:r>
              <a:rPr lang="en-US" altLang="ko-KR" smtClean="0"/>
              <a:t>... </a:t>
            </a:r>
            <a:r>
              <a:rPr lang="ko-KR" altLang="en-US" smtClean="0"/>
              <a:t>아래와 같이</a:t>
            </a:r>
            <a:r>
              <a:rPr lang="en-US" altLang="ko-KR" smtClean="0"/>
              <a:t>... </a:t>
            </a:r>
            <a:r>
              <a:rPr lang="ko-KR" altLang="en-US" smtClean="0"/>
              <a:t>클래스 이름앞에 패키지명을 붙여줘야하는데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import</a:t>
            </a:r>
            <a:r>
              <a:rPr lang="ko-KR" altLang="en-US" smtClean="0"/>
              <a:t>문을 이용해서 </a:t>
            </a:r>
            <a:r>
              <a:rPr lang="en-US" altLang="ko-KR" smtClean="0"/>
              <a:t>java.util</a:t>
            </a:r>
            <a:r>
              <a:rPr lang="ko-KR" altLang="en-US" smtClean="0"/>
              <a:t>패키지를 선언하면</a:t>
            </a:r>
            <a:r>
              <a:rPr lang="en-US" altLang="ko-KR" smtClean="0"/>
              <a:t>... </a:t>
            </a:r>
            <a:r>
              <a:rPr lang="ko-KR" altLang="en-US" smtClean="0"/>
              <a:t>이 패키지에 속한 클래스들은 패키지명을 붙이지 않고 편하게 사용할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예외적으로 </a:t>
            </a:r>
            <a:r>
              <a:rPr lang="en-US" altLang="ko-KR" smtClean="0"/>
              <a:t>java.lang</a:t>
            </a:r>
            <a:r>
              <a:rPr lang="ko-KR" altLang="en-US" smtClean="0"/>
              <a:t>패키지의 클래스들은 다른 패키지에 속한 클래스인데도 </a:t>
            </a:r>
            <a:r>
              <a:rPr lang="en-US" altLang="ko-KR" smtClean="0"/>
              <a:t>import</a:t>
            </a:r>
            <a:r>
              <a:rPr lang="ko-KR" altLang="en-US" smtClean="0"/>
              <a:t>하지 않고 클래스 이름만으로 사용할 수 있는데요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 이유는 매우 빈번하게 사용되는 패키지라서</a:t>
            </a:r>
            <a:r>
              <a:rPr lang="en-US" altLang="ko-KR" smtClean="0"/>
              <a:t>... </a:t>
            </a:r>
            <a:r>
              <a:rPr lang="ko-KR" altLang="en-US" smtClean="0"/>
              <a:t>매번 </a:t>
            </a:r>
            <a:r>
              <a:rPr lang="en-US" altLang="ko-KR" smtClean="0"/>
              <a:t>import</a:t>
            </a:r>
            <a:r>
              <a:rPr lang="ko-KR" altLang="en-US" smtClean="0"/>
              <a:t>문을 쓰는 것이 불편하니까</a:t>
            </a:r>
            <a:r>
              <a:rPr lang="en-US" altLang="ko-KR" smtClean="0"/>
              <a:t>... </a:t>
            </a:r>
            <a:r>
              <a:rPr lang="ko-KR" altLang="en-US" smtClean="0"/>
              <a:t>생략할 수 있도록 하였기 때문입니다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대표적인 </a:t>
            </a:r>
            <a:r>
              <a:rPr lang="en-US" altLang="ko-KR" smtClean="0"/>
              <a:t>java.lang</a:t>
            </a:r>
            <a:r>
              <a:rPr lang="ko-KR" altLang="en-US" smtClean="0"/>
              <a:t>패키지의 클래스로는 </a:t>
            </a:r>
            <a:r>
              <a:rPr lang="en-US" altLang="ko-KR" smtClean="0"/>
              <a:t>String, Object, System, Thread</a:t>
            </a:r>
            <a:r>
              <a:rPr lang="ko-KR" altLang="en-US" smtClean="0"/>
              <a:t>클래스 등이 있고요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원래는 아래와 같이 </a:t>
            </a:r>
            <a:r>
              <a:rPr lang="en-US" altLang="ko-KR" smtClean="0"/>
              <a:t>import</a:t>
            </a:r>
            <a:r>
              <a:rPr lang="ko-KR" altLang="en-US" smtClean="0"/>
              <a:t>문을 써주어야하지만</a:t>
            </a:r>
            <a:r>
              <a:rPr lang="en-US" altLang="ko-KR" smtClean="0"/>
              <a:t>... </a:t>
            </a:r>
            <a:r>
              <a:rPr lang="ko-KR" altLang="en-US" smtClean="0"/>
              <a:t>생략할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컴파일러는 </a:t>
            </a:r>
            <a:r>
              <a:rPr lang="en-US" altLang="ko-KR" smtClean="0"/>
              <a:t>import</a:t>
            </a:r>
            <a:r>
              <a:rPr lang="ko-KR" altLang="en-US" smtClean="0"/>
              <a:t>문의 정보를 이용해서 클래스이름을 패키지를 포함한 것으로 변환합니다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코드를 컴파일 하면</a:t>
            </a:r>
            <a:r>
              <a:rPr lang="en-US" altLang="ko-KR" smtClean="0"/>
              <a:t>... </a:t>
            </a:r>
            <a:r>
              <a:rPr lang="ko-KR" altLang="en-US" smtClean="0"/>
              <a:t>이와 같이 바뀌겠죠</a:t>
            </a:r>
            <a:r>
              <a:rPr lang="en-US" altLang="ko-KR" smtClean="0"/>
              <a:t>...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94F34A-FD18-4640-B269-69576D8C7F1D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4D0D651-C75A-4057-B75B-2BA57BFFB0D9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import</a:t>
            </a:r>
            <a:r>
              <a:rPr lang="ko-KR" altLang="en-US" smtClean="0"/>
              <a:t>문은 패키지문과 클래스 선언 사이에 위치해야 하고요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package</a:t>
            </a:r>
            <a:r>
              <a:rPr lang="ko-KR" altLang="en-US" smtClean="0"/>
              <a:t>문과는 달리 </a:t>
            </a:r>
            <a:r>
              <a:rPr lang="en-US" altLang="ko-KR" smtClean="0"/>
              <a:t>import</a:t>
            </a:r>
            <a:r>
              <a:rPr lang="ko-KR" altLang="en-US" smtClean="0"/>
              <a:t>문은 여러 번 사용할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특정 패키지의 모든 클래스를 </a:t>
            </a:r>
            <a:r>
              <a:rPr lang="en-US" altLang="ko-KR" smtClean="0"/>
              <a:t>import</a:t>
            </a:r>
            <a:r>
              <a:rPr lang="ko-KR" altLang="en-US" smtClean="0"/>
              <a:t>할 때는 패키지명 다음에 별표</a:t>
            </a:r>
            <a:r>
              <a:rPr lang="en-US" altLang="ko-KR" smtClean="0"/>
              <a:t>‘*’</a:t>
            </a:r>
            <a:r>
              <a:rPr lang="ko-KR" altLang="en-US" smtClean="0"/>
              <a:t>를 적어주면 되고요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특정 클래스 하나만을 </a:t>
            </a:r>
            <a:r>
              <a:rPr lang="en-US" altLang="ko-KR" smtClean="0"/>
              <a:t>import</a:t>
            </a:r>
            <a:r>
              <a:rPr lang="ko-KR" altLang="en-US" smtClean="0"/>
              <a:t>할 때는 패키지명과 클래스명을 적어주면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첫번째 </a:t>
            </a:r>
            <a:r>
              <a:rPr lang="en-US" altLang="ko-KR" smtClean="0"/>
              <a:t>import</a:t>
            </a:r>
            <a:r>
              <a:rPr lang="ko-KR" altLang="en-US" smtClean="0"/>
              <a:t>문은 </a:t>
            </a:r>
            <a:r>
              <a:rPr lang="en-US" altLang="ko-KR" smtClean="0"/>
              <a:t>java.text</a:t>
            </a:r>
            <a:r>
              <a:rPr lang="ko-KR" altLang="en-US" smtClean="0"/>
              <a:t>패키지의 </a:t>
            </a:r>
            <a:r>
              <a:rPr lang="en-US" altLang="ko-KR" smtClean="0"/>
              <a:t>SimpleDateFormat</a:t>
            </a:r>
            <a:r>
              <a:rPr lang="ko-KR" altLang="en-US" smtClean="0"/>
              <a:t>클래스 하나만을 </a:t>
            </a:r>
            <a:r>
              <a:rPr lang="en-US" altLang="ko-KR" smtClean="0"/>
              <a:t>import</a:t>
            </a:r>
            <a:r>
              <a:rPr lang="ko-KR" altLang="en-US" smtClean="0"/>
              <a:t>한 것이고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두번째 </a:t>
            </a:r>
            <a:r>
              <a:rPr lang="en-US" altLang="ko-KR" smtClean="0"/>
              <a:t>import</a:t>
            </a:r>
            <a:r>
              <a:rPr lang="ko-KR" altLang="en-US" smtClean="0"/>
              <a:t>문은 </a:t>
            </a:r>
            <a:r>
              <a:rPr lang="en-US" altLang="ko-KR" smtClean="0"/>
              <a:t>java.util</a:t>
            </a:r>
            <a:r>
              <a:rPr lang="ko-KR" altLang="en-US" smtClean="0"/>
              <a:t>패키지의 모든 클래스를 </a:t>
            </a:r>
            <a:r>
              <a:rPr lang="en-US" altLang="ko-KR" smtClean="0"/>
              <a:t>import</a:t>
            </a:r>
            <a:r>
              <a:rPr lang="ko-KR" altLang="en-US" smtClean="0"/>
              <a:t>한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 </a:t>
            </a:r>
            <a:r>
              <a:rPr lang="en-US" altLang="ko-KR" smtClean="0"/>
              <a:t>java.util</a:t>
            </a:r>
            <a:r>
              <a:rPr lang="ko-KR" altLang="en-US" smtClean="0"/>
              <a:t>패키지에 속한 </a:t>
            </a:r>
            <a:r>
              <a:rPr lang="en-US" altLang="ko-KR" smtClean="0"/>
              <a:t>Date</a:t>
            </a:r>
            <a:r>
              <a:rPr lang="ko-KR" altLang="en-US" smtClean="0"/>
              <a:t>클래스를 이렇게 패키지 이름없이 클래스 이름만으로 사용할 수 있는 것입니다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64C81B4-F8F6-473C-97F0-E35F61E66D1F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9498F32-EF7E-46A4-86ED-41C466A88C0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>
              <a:lnSpc>
                <a:spcPct val="90000"/>
              </a:lnSpc>
            </a:pPr>
            <a:r>
              <a:rPr lang="en-US" altLang="ko-KR" smtClean="0"/>
              <a:t>import</a:t>
            </a:r>
            <a:r>
              <a:rPr lang="ko-KR" altLang="en-US" smtClean="0"/>
              <a:t>문은 컴파일 할 때 처리되는 문장이기 때문에 </a:t>
            </a:r>
            <a:r>
              <a:rPr lang="en-US" altLang="ko-KR" smtClean="0"/>
              <a:t>import</a:t>
            </a:r>
            <a:r>
              <a:rPr lang="ko-KR" altLang="en-US" smtClean="0"/>
              <a:t>문은 프로그램의 성능에 아무런 영향을 주지 않기 때문에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import</a:t>
            </a:r>
            <a:r>
              <a:rPr lang="ko-KR" altLang="en-US" smtClean="0"/>
              <a:t>문을 많이 사용한다던가</a:t>
            </a:r>
            <a:r>
              <a:rPr lang="en-US" altLang="ko-KR" smtClean="0"/>
              <a:t>... </a:t>
            </a:r>
            <a:r>
              <a:rPr lang="ko-KR" altLang="en-US" smtClean="0"/>
              <a:t>클래스이름대신 별표를 사용한다고 해서 프로그램의 성능을 떨어뜨리지 않습니다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그래서</a:t>
            </a:r>
            <a:r>
              <a:rPr lang="en-US" altLang="ko-KR" smtClean="0"/>
              <a:t>... import</a:t>
            </a:r>
            <a:r>
              <a:rPr lang="ko-KR" altLang="en-US" smtClean="0"/>
              <a:t>할 클래스의 이름을 일일이 적어주는 것보다</a:t>
            </a:r>
            <a:r>
              <a:rPr lang="en-US" altLang="ko-KR" smtClean="0"/>
              <a:t>... </a:t>
            </a:r>
            <a:r>
              <a:rPr lang="ko-KR" altLang="en-US" smtClean="0"/>
              <a:t>편하게  별표를 사용하는 것이 좋습니다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그러나</a:t>
            </a:r>
            <a:r>
              <a:rPr lang="en-US" altLang="ko-KR" smtClean="0"/>
              <a:t>... </a:t>
            </a:r>
            <a:r>
              <a:rPr lang="ko-KR" altLang="en-US" smtClean="0"/>
              <a:t>이 왼쪽의 코드를 오른쪽과 같이 할 수 없다는 것</a:t>
            </a:r>
            <a:r>
              <a:rPr lang="en-US" altLang="ko-KR" smtClean="0"/>
              <a:t>... </a:t>
            </a:r>
            <a:r>
              <a:rPr lang="ko-KR" altLang="en-US" smtClean="0"/>
              <a:t>주의하시기 바랍니다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import</a:t>
            </a:r>
            <a:r>
              <a:rPr lang="ko-KR" altLang="en-US" smtClean="0"/>
              <a:t>문은 지정된 패키지에 포함된 클래스들만을 </a:t>
            </a:r>
            <a:r>
              <a:rPr lang="en-US" altLang="ko-KR" smtClean="0"/>
              <a:t>import</a:t>
            </a:r>
            <a:r>
              <a:rPr lang="ko-KR" altLang="en-US" smtClean="0"/>
              <a:t>할 수 있지</a:t>
            </a:r>
            <a:r>
              <a:rPr lang="en-US" altLang="ko-KR" smtClean="0"/>
              <a:t>... </a:t>
            </a:r>
            <a:r>
              <a:rPr lang="ko-KR" altLang="en-US" smtClean="0"/>
              <a:t>서브패키지에 속하는 클래스들 까지 </a:t>
            </a:r>
            <a:r>
              <a:rPr lang="en-US" altLang="ko-KR" smtClean="0"/>
              <a:t>import</a:t>
            </a:r>
            <a:r>
              <a:rPr lang="ko-KR" altLang="en-US" smtClean="0"/>
              <a:t>하지는 못합니다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또 한가지 주의할 점은</a:t>
            </a:r>
            <a:r>
              <a:rPr lang="en-US" altLang="ko-KR" smtClean="0"/>
              <a:t>... import</a:t>
            </a:r>
            <a:r>
              <a:rPr lang="ko-KR" altLang="en-US" smtClean="0"/>
              <a:t>한 패키지들 간의 충돌문제 인데요</a:t>
            </a:r>
            <a:r>
              <a:rPr lang="en-US" altLang="ko-KR" smtClean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아래와 같이 두 개의 패키지를 </a:t>
            </a:r>
            <a:r>
              <a:rPr lang="en-US" altLang="ko-KR" smtClean="0"/>
              <a:t>import</a:t>
            </a:r>
            <a:r>
              <a:rPr lang="ko-KR" altLang="en-US" smtClean="0"/>
              <a:t>했는데</a:t>
            </a:r>
            <a:r>
              <a:rPr lang="en-US" altLang="ko-KR" smtClean="0"/>
              <a:t>... </a:t>
            </a:r>
            <a:r>
              <a:rPr lang="ko-KR" altLang="en-US" smtClean="0"/>
              <a:t>두 패키지에 같은 이름의 클래스가 있는 경우에는</a:t>
            </a:r>
            <a:r>
              <a:rPr lang="en-US" altLang="ko-KR" smtClean="0"/>
              <a:t>...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이 클래스를 사용할 때 패키지명을 붙여줘서 어느 패키지의 클래스인지</a:t>
            </a:r>
            <a:r>
              <a:rPr lang="en-US" altLang="ko-KR" smtClean="0"/>
              <a:t>... </a:t>
            </a:r>
            <a:r>
              <a:rPr lang="ko-KR" altLang="en-US" smtClean="0"/>
              <a:t>구분할 수 있게 해야 합니다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ko-KR" smtClean="0"/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보통은 편하게  별표를 사용하면 되지만</a:t>
            </a:r>
            <a:r>
              <a:rPr lang="en-US" altLang="ko-KR" smtClean="0"/>
              <a:t>... </a:t>
            </a:r>
            <a:r>
              <a:rPr lang="ko-KR" altLang="en-US" smtClean="0"/>
              <a:t>예를 들어 프로젝트에서 사용되는 공통라이브러리를 작성하는 경우에는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mtClean="0"/>
              <a:t>import</a:t>
            </a:r>
            <a:r>
              <a:rPr lang="ko-KR" altLang="en-US" smtClean="0"/>
              <a:t>문에 패키지명과 클래스명을 같이 적어줌으로써 사용한 클래스가 어떤 패키지에 속한 것인지 정확히 명시해주는 것이 필요할 때가 있습니다</a:t>
            </a:r>
            <a:r>
              <a:rPr lang="en-US" altLang="ko-KR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ko-KR" altLang="en-US" smtClean="0"/>
              <a:t>그러면 </a:t>
            </a:r>
            <a:r>
              <a:rPr lang="en-US" altLang="ko-KR" smtClean="0"/>
              <a:t>import</a:t>
            </a:r>
            <a:r>
              <a:rPr lang="ko-KR" altLang="en-US" smtClean="0"/>
              <a:t>문만 보고도 이 소스코드에 어떤 클래스들을 사용되었는지 쉽게 알 수 있습니다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8FF467-8D28-471B-A823-06419531DDE3}" type="slidenum">
              <a:rPr lang="en-US" altLang="ko-KR"/>
              <a:pPr/>
              <a:t>28</a:t>
            </a:fld>
            <a:endParaRPr lang="en-US" altLang="ko-KR"/>
          </a:p>
        </p:txBody>
      </p:sp>
      <p:sp>
        <p:nvSpPr>
          <p:cNvPr id="185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92F2D642-5EF0-49B0-BE12-411039AAC379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152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smtClean="0"/>
              <a:t>7</a:t>
            </a:r>
            <a:r>
              <a:rPr lang="ko-KR" altLang="en-US" smtClean="0"/>
              <a:t>장도</a:t>
            </a:r>
            <a:r>
              <a:rPr lang="en-US" altLang="ko-KR" smtClean="0"/>
              <a:t> </a:t>
            </a:r>
            <a:r>
              <a:rPr lang="ko-KR" altLang="en-US" smtClean="0"/>
              <a:t>분량이 많기 때문에 이와 같이 </a:t>
            </a:r>
            <a:r>
              <a:rPr lang="en-US" altLang="ko-KR" smtClean="0"/>
              <a:t>3</a:t>
            </a:r>
            <a:r>
              <a:rPr lang="ko-KR" altLang="en-US" smtClean="0"/>
              <a:t>개의 부분으로 나누어서 강좌를 제작하였습니다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이번엔 두번째 부분인 제어자와 다형성에 대해서 설명드리겠습니다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특히 다형성은 아주 중요하니까 반복을 통해 완전히 이해하셔야 합니다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fld id="{84C1C189-7AE1-4020-8114-9A70A979DB4B}" type="slidenum">
              <a:rPr lang="en-US" altLang="ko-KR" sz="1200" smtClean="0">
                <a:latin typeface="굴림" charset="-127"/>
                <a:ea typeface="굴림" charset="-127"/>
              </a:rPr>
              <a:pPr eaLnBrk="1" hangingPunct="1"/>
              <a:t>153</a:t>
            </a:fld>
            <a:endParaRPr lang="en-US" altLang="ko-KR" sz="1200" smtClean="0">
              <a:latin typeface="굴림" charset="-127"/>
              <a:ea typeface="굴림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세부목차인데요</a:t>
            </a:r>
            <a:r>
              <a:rPr lang="en-US" altLang="ko-KR" smtClean="0"/>
              <a:t>. </a:t>
            </a:r>
            <a:r>
              <a:rPr lang="ko-KR" altLang="en-US" smtClean="0"/>
              <a:t>이 강의는 이와 같은 순서로 진행될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9EB6ABE-4676-4066-B282-155F9B9F879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61246DE-8B81-4F16-9BD0-6CA4105C09E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제어자는</a:t>
            </a:r>
            <a:r>
              <a:rPr lang="en-US" altLang="ko-KR" smtClean="0"/>
              <a:t>... </a:t>
            </a:r>
            <a:r>
              <a:rPr lang="ko-KR" altLang="en-US" smtClean="0"/>
              <a:t>클래스나 변수</a:t>
            </a:r>
            <a:r>
              <a:rPr lang="en-US" altLang="ko-KR" smtClean="0"/>
              <a:t>, </a:t>
            </a:r>
            <a:r>
              <a:rPr lang="ko-KR" altLang="en-US" smtClean="0"/>
              <a:t>메서드의 선언부에 사용되어 부가적인 의미를 부여하는 것을 말합니다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명사 앞에 붙어서</a:t>
            </a:r>
            <a:r>
              <a:rPr lang="en-US" altLang="ko-KR" smtClean="0"/>
              <a:t>.. </a:t>
            </a:r>
            <a:r>
              <a:rPr lang="ko-KR" altLang="en-US" smtClean="0"/>
              <a:t>명사를 수식하는 형용사하고 비슷하다고 볼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modifier</a:t>
            </a:r>
            <a:r>
              <a:rPr lang="ko-KR" altLang="en-US" smtClean="0"/>
              <a:t>라는 이름 역시 변경하다라는 뜻의 동사 </a:t>
            </a:r>
            <a:r>
              <a:rPr lang="en-US" altLang="ko-KR" smtClean="0"/>
              <a:t>modify</a:t>
            </a:r>
            <a:r>
              <a:rPr lang="ko-KR" altLang="en-US" smtClean="0"/>
              <a:t>에서 나온 것으로</a:t>
            </a:r>
            <a:r>
              <a:rPr lang="en-US" altLang="ko-KR" smtClean="0"/>
              <a:t>... </a:t>
            </a:r>
            <a:r>
              <a:rPr lang="ko-KR" altLang="en-US" smtClean="0"/>
              <a:t>어떤 대상의 성격을 바꿔주는 것이라고 이해하시면 됩니다</a:t>
            </a:r>
            <a:r>
              <a:rPr lang="en-US" altLang="ko-KR" smtClean="0"/>
              <a:t>.</a:t>
            </a:r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제어자는 접근제어자와</a:t>
            </a:r>
            <a:r>
              <a:rPr lang="en-US" altLang="ko-KR" smtClean="0"/>
              <a:t>... </a:t>
            </a:r>
            <a:r>
              <a:rPr lang="ko-KR" altLang="en-US" smtClean="0"/>
              <a:t>그 외의 제어자로 </a:t>
            </a:r>
            <a:r>
              <a:rPr lang="en-US" altLang="ko-KR" smtClean="0"/>
              <a:t>... </a:t>
            </a:r>
            <a:r>
              <a:rPr lang="ko-KR" altLang="en-US" smtClean="0"/>
              <a:t>크게 두 가지 부류로 나눌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접근제어자에는 </a:t>
            </a:r>
            <a:r>
              <a:rPr lang="en-US" altLang="ko-KR" smtClean="0"/>
              <a:t>public, protected, default, private </a:t>
            </a:r>
            <a:r>
              <a:rPr lang="ko-KR" altLang="en-US" smtClean="0"/>
              <a:t>모두 </a:t>
            </a:r>
            <a:r>
              <a:rPr lang="en-US" altLang="ko-KR" smtClean="0"/>
              <a:t>4</a:t>
            </a:r>
            <a:r>
              <a:rPr lang="ko-KR" altLang="en-US" smtClean="0"/>
              <a:t>개가 있는데요</a:t>
            </a:r>
            <a:r>
              <a:rPr lang="en-US" altLang="ko-KR" smtClean="0"/>
              <a:t>. </a:t>
            </a:r>
            <a:r>
              <a:rPr lang="ko-KR" altLang="en-US" smtClean="0"/>
              <a:t>이 중에서 </a:t>
            </a:r>
            <a:r>
              <a:rPr lang="en-US" altLang="ko-KR" smtClean="0"/>
              <a:t>default</a:t>
            </a:r>
            <a:r>
              <a:rPr lang="ko-KR" altLang="en-US" smtClean="0"/>
              <a:t>를 실제로 사용하지 않습니다</a:t>
            </a:r>
            <a:r>
              <a:rPr lang="en-US" altLang="ko-KR" smtClean="0"/>
              <a:t>. </a:t>
            </a:r>
            <a:r>
              <a:rPr lang="ko-KR" altLang="en-US" smtClean="0"/>
              <a:t>이에 대해서는 나중에 다시 설명하겠습니다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접근제어자를 제외한 나머지 제어자는 </a:t>
            </a:r>
            <a:r>
              <a:rPr lang="en-US" altLang="ko-KR" smtClean="0"/>
              <a:t>... </a:t>
            </a:r>
            <a:r>
              <a:rPr lang="ko-KR" altLang="en-US" smtClean="0"/>
              <a:t>이러한 것들이 있는데요</a:t>
            </a:r>
            <a:r>
              <a:rPr lang="en-US" altLang="ko-KR" smtClean="0"/>
              <a:t>. static, final. abstract</a:t>
            </a:r>
            <a:r>
              <a:rPr lang="ko-KR" altLang="en-US" smtClean="0"/>
              <a:t>가 중요하고요</a:t>
            </a:r>
            <a:r>
              <a:rPr lang="en-US" altLang="ko-KR" smtClean="0"/>
              <a:t>... </a:t>
            </a:r>
            <a:r>
              <a:rPr lang="ko-KR" altLang="en-US" smtClean="0"/>
              <a:t>나머지는 자주 사용되지 않습니다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참고로 간단히 설명하면</a:t>
            </a:r>
            <a:r>
              <a:rPr lang="en-US" altLang="ko-KR" smtClean="0"/>
              <a:t>... native</a:t>
            </a:r>
            <a:r>
              <a:rPr lang="ko-KR" altLang="en-US" smtClean="0"/>
              <a:t>는 자바가 아닌 다른 언어로 작성된 메서드를 자바에서 호출하기 위해 사용하는 것이고요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transient</a:t>
            </a:r>
            <a:r>
              <a:rPr lang="ko-KR" altLang="en-US" smtClean="0"/>
              <a:t>는 </a:t>
            </a:r>
            <a:r>
              <a:rPr lang="en-US" altLang="ko-KR" smtClean="0"/>
              <a:t>14</a:t>
            </a:r>
            <a:r>
              <a:rPr lang="ko-KR" altLang="en-US" smtClean="0"/>
              <a:t>장에서 배울 직렬화에서 자세히 다룹니다</a:t>
            </a:r>
            <a:r>
              <a:rPr lang="en-US" altLang="ko-KR" smtClean="0"/>
              <a:t>. synchronized</a:t>
            </a:r>
            <a:r>
              <a:rPr lang="ko-KR" altLang="en-US" smtClean="0"/>
              <a:t>와 </a:t>
            </a:r>
            <a:r>
              <a:rPr lang="en-US" altLang="ko-KR" smtClean="0"/>
              <a:t>volatile</a:t>
            </a:r>
            <a:r>
              <a:rPr lang="ko-KR" altLang="en-US" smtClean="0"/>
              <a:t>은 쓰레드의 동기화와 관련된 것이고요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strictfp</a:t>
            </a:r>
            <a:r>
              <a:rPr lang="ko-KR" altLang="en-US" smtClean="0"/>
              <a:t>는 </a:t>
            </a:r>
            <a:r>
              <a:rPr lang="en-US" altLang="ko-KR" smtClean="0"/>
              <a:t>float</a:t>
            </a:r>
            <a:r>
              <a:rPr lang="ko-KR" altLang="en-US" smtClean="0"/>
              <a:t>나 </a:t>
            </a:r>
            <a:r>
              <a:rPr lang="en-US" altLang="ko-KR" smtClean="0"/>
              <a:t>double</a:t>
            </a:r>
            <a:r>
              <a:rPr lang="ko-KR" altLang="en-US" smtClean="0"/>
              <a:t>과 같은 부동소수점</a:t>
            </a:r>
            <a:r>
              <a:rPr lang="en-US" altLang="ko-KR" smtClean="0"/>
              <a:t>, </a:t>
            </a:r>
            <a:r>
              <a:rPr lang="ko-KR" altLang="en-US" smtClean="0"/>
              <a:t>즉 </a:t>
            </a:r>
            <a:r>
              <a:rPr lang="en-US" altLang="ko-KR" smtClean="0"/>
              <a:t>fp(floating-point)</a:t>
            </a:r>
            <a:r>
              <a:rPr lang="ko-KR" altLang="en-US" smtClean="0"/>
              <a:t>의 정확성을 보장하기 위한 것인데</a:t>
            </a:r>
            <a:r>
              <a:rPr lang="en-US" altLang="ko-KR" smtClean="0"/>
              <a:t>... strictfp</a:t>
            </a:r>
            <a:r>
              <a:rPr lang="ko-KR" altLang="en-US" smtClean="0"/>
              <a:t>를 사용하면</a:t>
            </a:r>
            <a:r>
              <a:rPr lang="en-US" altLang="ko-KR" smtClean="0"/>
              <a:t>, </a:t>
            </a:r>
            <a:r>
              <a:rPr lang="ko-KR" altLang="en-US" smtClean="0"/>
              <a:t>어떤 </a:t>
            </a:r>
            <a:r>
              <a:rPr lang="en-US" altLang="ko-KR" smtClean="0"/>
              <a:t>JVM</a:t>
            </a:r>
            <a:r>
              <a:rPr lang="ko-KR" altLang="en-US" smtClean="0"/>
              <a:t>이나 어떤 하드웨어에서도</a:t>
            </a:r>
            <a:r>
              <a:rPr lang="en-US" altLang="ko-KR" smtClean="0"/>
              <a:t>... </a:t>
            </a:r>
            <a:r>
              <a:rPr lang="ko-KR" altLang="en-US" smtClean="0"/>
              <a:t>동일한 부동소수점 계산결과를 얻을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하나의 대상에 여러 개의 제어자를 조합해서 사용할 수도 있습니다</a:t>
            </a:r>
            <a:r>
              <a:rPr lang="en-US" altLang="ko-KR" smtClean="0"/>
              <a:t>. </a:t>
            </a:r>
            <a:r>
              <a:rPr lang="ko-KR" altLang="en-US" smtClean="0"/>
              <a:t>다만</a:t>
            </a:r>
            <a:r>
              <a:rPr lang="en-US" altLang="ko-KR" smtClean="0"/>
              <a:t>... </a:t>
            </a:r>
            <a:r>
              <a:rPr lang="ko-KR" altLang="en-US" smtClean="0"/>
              <a:t>접근제어자는 한번에 하나만 사용할 수 있습니다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예를 들면</a:t>
            </a:r>
            <a:r>
              <a:rPr lang="en-US" altLang="ko-KR" smtClean="0"/>
              <a:t>... </a:t>
            </a:r>
            <a:r>
              <a:rPr lang="ko-KR" altLang="en-US" smtClean="0"/>
              <a:t>접근제어자 </a:t>
            </a:r>
            <a:r>
              <a:rPr lang="en-US" altLang="ko-KR" smtClean="0"/>
              <a:t>public</a:t>
            </a:r>
            <a:r>
              <a:rPr lang="ko-KR" altLang="en-US" smtClean="0"/>
              <a:t>과 </a:t>
            </a:r>
            <a:r>
              <a:rPr lang="en-US" altLang="ko-KR" smtClean="0"/>
              <a:t>protected</a:t>
            </a:r>
            <a:r>
              <a:rPr lang="ko-KR" altLang="en-US" smtClean="0"/>
              <a:t>를 동시에 사용할 수 는 없다는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앞으로 제어자를 하나하나 배워나갈 것인데요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그 때마다</a:t>
            </a:r>
            <a:r>
              <a:rPr lang="en-US" altLang="ko-KR" smtClean="0"/>
              <a:t>... </a:t>
            </a:r>
            <a:r>
              <a:rPr lang="ko-KR" altLang="en-US" smtClean="0"/>
              <a:t>제어자를 사용할 수 있는 대상과</a:t>
            </a:r>
            <a:r>
              <a:rPr lang="en-US" altLang="ko-KR" smtClean="0"/>
              <a:t>... </a:t>
            </a:r>
            <a:r>
              <a:rPr lang="ko-KR" altLang="en-US" smtClean="0"/>
              <a:t>대상에 따라 제어자가 어떤 의미를 갖게 되는지 잘 눈여겨 보시기 바랍니다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1335CD-A509-46E1-BC4C-DCE33C8BA6F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37174D0-453E-4814-B0D3-0EBFDBBA8F1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static</a:t>
            </a:r>
            <a:r>
              <a:rPr lang="ko-KR" altLang="en-US" smtClean="0"/>
              <a:t>은 클래스의</a:t>
            </a:r>
            <a:r>
              <a:rPr lang="en-US" altLang="ko-KR" smtClean="0"/>
              <a:t>, </a:t>
            </a:r>
            <a:r>
              <a:rPr lang="ko-KR" altLang="en-US" smtClean="0"/>
              <a:t>공통적인</a:t>
            </a:r>
            <a:r>
              <a:rPr lang="en-US" altLang="ko-KR" smtClean="0"/>
              <a:t>...</a:t>
            </a:r>
            <a:r>
              <a:rPr lang="ko-KR" altLang="en-US" smtClean="0"/>
              <a:t>이라는 의미의 제어자입니다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이미 앞서 배웠기 때문에 잘 알고 계실테니</a:t>
            </a:r>
            <a:r>
              <a:rPr lang="en-US" altLang="ko-KR" smtClean="0"/>
              <a:t>... </a:t>
            </a:r>
            <a:r>
              <a:rPr lang="ko-KR" altLang="en-US" smtClean="0"/>
              <a:t>간단히 정리하고 넘어가겠습니다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static</a:t>
            </a:r>
            <a:r>
              <a:rPr lang="ko-KR" altLang="en-US" smtClean="0"/>
              <a:t>이 사용될 수 있는 곳은</a:t>
            </a:r>
            <a:r>
              <a:rPr lang="en-US" altLang="ko-KR" smtClean="0"/>
              <a:t>... </a:t>
            </a:r>
            <a:r>
              <a:rPr lang="ko-KR" altLang="en-US" smtClean="0"/>
              <a:t>멤버변수와 메서드</a:t>
            </a:r>
            <a:r>
              <a:rPr lang="en-US" altLang="ko-KR" smtClean="0"/>
              <a:t>... </a:t>
            </a:r>
            <a:r>
              <a:rPr lang="ko-KR" altLang="en-US" smtClean="0"/>
              <a:t>그리고 초기화 블럭입니다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멤버변수 앞에 </a:t>
            </a:r>
            <a:r>
              <a:rPr lang="en-US" altLang="ko-KR" smtClean="0"/>
              <a:t>static</a:t>
            </a:r>
            <a:r>
              <a:rPr lang="ko-KR" altLang="en-US" smtClean="0"/>
              <a:t>이 붙으면</a:t>
            </a:r>
            <a:r>
              <a:rPr lang="en-US" altLang="ko-KR" smtClean="0"/>
              <a:t>... </a:t>
            </a:r>
            <a:r>
              <a:rPr lang="ko-KR" altLang="en-US" smtClean="0"/>
              <a:t>클래스변수가 되고</a:t>
            </a:r>
            <a:r>
              <a:rPr lang="en-US" altLang="ko-KR" smtClean="0"/>
              <a:t>... </a:t>
            </a:r>
            <a:r>
              <a:rPr lang="ko-KR" altLang="en-US" smtClean="0"/>
              <a:t>모든 인스턴스가 공유하게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그리고 </a:t>
            </a:r>
            <a:r>
              <a:rPr lang="en-US" altLang="ko-KR" smtClean="0"/>
              <a:t>static</a:t>
            </a:r>
            <a:r>
              <a:rPr lang="ko-KR" altLang="en-US" smtClean="0"/>
              <a:t>이 붙은 변수나 메서드는 모두 클래스가 메모리에 로드될 때 자동적으로 생성되므로 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인스턴스 생성없이 사용가능합니다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static</a:t>
            </a:r>
            <a:r>
              <a:rPr lang="ko-KR" altLang="en-US" smtClean="0"/>
              <a:t>메서드에서는 인스턴스 멤버를 사용할 수 없다는 점 다시한번 확인해 두시기 바랍니다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91E652-2257-4A32-92E5-AC467D1EBCE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2BD7631-F6C8-4AA5-B6FC-A4B8F0097F98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final</a:t>
            </a:r>
            <a:r>
              <a:rPr lang="ko-KR" altLang="en-US" smtClean="0"/>
              <a:t>은 마지막의</a:t>
            </a:r>
            <a:r>
              <a:rPr lang="en-US" altLang="ko-KR" smtClean="0"/>
              <a:t>, </a:t>
            </a:r>
            <a:r>
              <a:rPr lang="ko-KR" altLang="en-US" smtClean="0"/>
              <a:t>변경될 수 없는</a:t>
            </a:r>
            <a:r>
              <a:rPr lang="en-US" altLang="ko-KR" smtClean="0"/>
              <a:t>...</a:t>
            </a:r>
            <a:r>
              <a:rPr lang="ko-KR" altLang="en-US" smtClean="0"/>
              <a:t>이라는 의미의 제어자입니다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final</a:t>
            </a:r>
            <a:r>
              <a:rPr lang="ko-KR" altLang="en-US" smtClean="0"/>
              <a:t>을 사용할 수 있는 곳은</a:t>
            </a:r>
            <a:r>
              <a:rPr lang="en-US" altLang="ko-KR" smtClean="0"/>
              <a:t>....</a:t>
            </a:r>
            <a:r>
              <a:rPr lang="ko-KR" altLang="en-US" smtClean="0"/>
              <a:t> 클래스</a:t>
            </a:r>
            <a:r>
              <a:rPr lang="en-US" altLang="ko-KR" smtClean="0"/>
              <a:t>, </a:t>
            </a:r>
            <a:r>
              <a:rPr lang="ko-KR" altLang="en-US" smtClean="0"/>
              <a:t>메서드</a:t>
            </a:r>
            <a:r>
              <a:rPr lang="en-US" altLang="ko-KR" smtClean="0"/>
              <a:t>, </a:t>
            </a:r>
            <a:r>
              <a:rPr lang="ko-KR" altLang="en-US" smtClean="0"/>
              <a:t>멤버변수</a:t>
            </a:r>
            <a:r>
              <a:rPr lang="en-US" altLang="ko-KR" smtClean="0"/>
              <a:t>, </a:t>
            </a:r>
            <a:r>
              <a:rPr lang="ko-KR" altLang="en-US" smtClean="0"/>
              <a:t>지역변수</a:t>
            </a:r>
            <a:r>
              <a:rPr lang="en-US" altLang="ko-KR" smtClean="0"/>
              <a:t>... </a:t>
            </a:r>
            <a:r>
              <a:rPr lang="ko-KR" altLang="en-US" smtClean="0"/>
              <a:t>거의 모든 대상에 사용할 수 있는데요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각 대상에 따라 </a:t>
            </a:r>
            <a:r>
              <a:rPr lang="en-US" altLang="ko-KR" smtClean="0"/>
              <a:t>final</a:t>
            </a:r>
            <a:r>
              <a:rPr lang="ko-KR" altLang="en-US" smtClean="0"/>
              <a:t>이 붙었을 때 어떤 의미가 되는 지 잘이해하셔야합니다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변수 앞에 </a:t>
            </a:r>
            <a:r>
              <a:rPr lang="en-US" altLang="ko-KR" smtClean="0"/>
              <a:t>final</a:t>
            </a:r>
            <a:r>
              <a:rPr lang="ko-KR" altLang="en-US" smtClean="0"/>
              <a:t>이 붙으면 값을 변경할 수 없는 상수가 된다는 것은 이미 배웠고요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클래스 앞에 </a:t>
            </a:r>
            <a:r>
              <a:rPr lang="en-US" altLang="ko-KR" smtClean="0"/>
              <a:t>final</a:t>
            </a:r>
            <a:r>
              <a:rPr lang="ko-KR" altLang="en-US" smtClean="0"/>
              <a:t>이 붙으면</a:t>
            </a:r>
            <a:r>
              <a:rPr lang="en-US" altLang="ko-KR" smtClean="0"/>
              <a:t>... </a:t>
            </a:r>
            <a:r>
              <a:rPr lang="ko-KR" altLang="en-US" smtClean="0"/>
              <a:t>확장될 수 없는 클래스가 되어서 다른 클래스의 조상이 될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상속계층도의 마지막이라는 의미죠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메서드 앞에 </a:t>
            </a:r>
            <a:r>
              <a:rPr lang="en-US" altLang="ko-KR" smtClean="0"/>
              <a:t>final</a:t>
            </a:r>
            <a:r>
              <a:rPr lang="ko-KR" altLang="en-US" smtClean="0"/>
              <a:t>이 붙으면</a:t>
            </a:r>
            <a:r>
              <a:rPr lang="en-US" altLang="ko-KR" smtClean="0"/>
              <a:t>... </a:t>
            </a:r>
            <a:r>
              <a:rPr lang="ko-KR" altLang="en-US" smtClean="0"/>
              <a:t>변경될 수 없는 메서드</a:t>
            </a:r>
            <a:r>
              <a:rPr lang="en-US" altLang="ko-KR" smtClean="0"/>
              <a:t>...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오버라이딩을 할 수 없는 메서드가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 이와 같이</a:t>
            </a:r>
            <a:r>
              <a:rPr lang="en-US" altLang="ko-KR" smtClean="0"/>
              <a:t>... FinalTest</a:t>
            </a:r>
            <a:r>
              <a:rPr lang="ko-KR" altLang="en-US" smtClean="0"/>
              <a:t>클래스의 </a:t>
            </a:r>
            <a:r>
              <a:rPr lang="en-US" altLang="ko-KR" smtClean="0"/>
              <a:t>getMaxSize</a:t>
            </a:r>
            <a:r>
              <a:rPr lang="ko-KR" altLang="en-US" smtClean="0"/>
              <a:t>메서드에 제어자 </a:t>
            </a:r>
            <a:r>
              <a:rPr lang="en-US" altLang="ko-KR" smtClean="0"/>
              <a:t>final</a:t>
            </a:r>
            <a:r>
              <a:rPr lang="ko-KR" altLang="en-US" smtClean="0"/>
              <a:t>이 붙어 있으면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자손클래스에서 이 메서드를 재정의 할 수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22007E0-A165-47A2-B83D-A37E44D28CD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65A77CA-DD53-4CEA-A24D-20DB2D55517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r>
              <a:rPr lang="en-US" altLang="ko-KR" smtClean="0"/>
              <a:t>final</a:t>
            </a:r>
            <a:r>
              <a:rPr lang="ko-KR" altLang="en-US" smtClean="0"/>
              <a:t>이 붙은 변수는 보통</a:t>
            </a:r>
            <a:r>
              <a:rPr lang="en-US" altLang="ko-KR" smtClean="0"/>
              <a:t>... </a:t>
            </a:r>
            <a:r>
              <a:rPr lang="ko-KR" altLang="en-US" smtClean="0"/>
              <a:t>선언과 동시에 초기화를 해주지만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인스턴스변수의 경우에는 생성자에서 초기화 해주는 것이 가능합니다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예를 들어 아래와 같이 </a:t>
            </a:r>
            <a:r>
              <a:rPr lang="en-US" altLang="ko-KR" smtClean="0"/>
              <a:t>Card</a:t>
            </a:r>
            <a:r>
              <a:rPr lang="ko-KR" altLang="en-US" smtClean="0"/>
              <a:t>클래스를 정의할 때</a:t>
            </a:r>
            <a:r>
              <a:rPr lang="en-US" altLang="ko-KR" smtClean="0"/>
              <a:t>... </a:t>
            </a:r>
            <a:r>
              <a:rPr lang="ko-KR" altLang="en-US" smtClean="0"/>
              <a:t>카드의 속성인 </a:t>
            </a:r>
            <a:r>
              <a:rPr lang="en-US" altLang="ko-KR" smtClean="0"/>
              <a:t>NUMBER</a:t>
            </a:r>
            <a:r>
              <a:rPr lang="ko-KR" altLang="en-US" smtClean="0"/>
              <a:t>와 </a:t>
            </a:r>
            <a:r>
              <a:rPr lang="en-US" altLang="ko-KR" smtClean="0"/>
              <a:t>KIND</a:t>
            </a:r>
            <a:r>
              <a:rPr lang="ko-KR" altLang="en-US" smtClean="0"/>
              <a:t>는</a:t>
            </a:r>
          </a:p>
          <a:p>
            <a:r>
              <a:rPr lang="ko-KR" altLang="en-US" smtClean="0"/>
              <a:t>한번 값이 지정되면 바뀌지 않아야 하는 값입니다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카드의 숫자와 무늬가 게임도중에 마음대로 바뀌어서는 안되겠죠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그래서 제어자 </a:t>
            </a:r>
            <a:r>
              <a:rPr lang="en-US" altLang="ko-KR" smtClean="0"/>
              <a:t>final</a:t>
            </a:r>
            <a:r>
              <a:rPr lang="ko-KR" altLang="en-US" smtClean="0"/>
              <a:t>을 붙였습니다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그런데</a:t>
            </a:r>
            <a:r>
              <a:rPr lang="en-US" altLang="ko-KR" smtClean="0"/>
              <a:t>... </a:t>
            </a:r>
            <a:r>
              <a:rPr lang="ko-KR" altLang="en-US" smtClean="0"/>
              <a:t>만일 </a:t>
            </a:r>
            <a:r>
              <a:rPr lang="en-US" altLang="ko-KR" smtClean="0"/>
              <a:t>final</a:t>
            </a:r>
            <a:r>
              <a:rPr lang="ko-KR" altLang="en-US" smtClean="0"/>
              <a:t>이 붙은 변수는 반드시 선언과 동시에 초기화를 해야한다면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모든 </a:t>
            </a:r>
            <a:r>
              <a:rPr lang="en-US" altLang="ko-KR" smtClean="0"/>
              <a:t>Card</a:t>
            </a:r>
            <a:r>
              <a:rPr lang="ko-KR" altLang="en-US" smtClean="0"/>
              <a:t>인스턴스는 같은 </a:t>
            </a:r>
            <a:r>
              <a:rPr lang="en-US" altLang="ko-KR" smtClean="0"/>
              <a:t>NUMBER</a:t>
            </a:r>
            <a:r>
              <a:rPr lang="ko-KR" altLang="en-US" smtClean="0"/>
              <a:t>와 </a:t>
            </a:r>
            <a:r>
              <a:rPr lang="en-US" altLang="ko-KR" smtClean="0"/>
              <a:t>KIND</a:t>
            </a:r>
            <a:r>
              <a:rPr lang="ko-KR" altLang="en-US" smtClean="0"/>
              <a:t>값을 갖게 되겠죠</a:t>
            </a:r>
            <a:r>
              <a:rPr lang="en-US" altLang="ko-KR" smtClean="0"/>
              <a:t>...</a:t>
            </a:r>
          </a:p>
          <a:p>
            <a:endParaRPr lang="en-US" altLang="ko-KR" smtClean="0"/>
          </a:p>
          <a:p>
            <a:r>
              <a:rPr lang="ko-KR" altLang="en-US" smtClean="0"/>
              <a:t>이러한 문제를 해결하기 위해서</a:t>
            </a:r>
            <a:r>
              <a:rPr lang="en-US" altLang="ko-KR" smtClean="0"/>
              <a:t>... </a:t>
            </a:r>
            <a:r>
              <a:rPr lang="ko-KR" altLang="en-US" smtClean="0"/>
              <a:t>멤버변수의 경우</a:t>
            </a:r>
            <a:r>
              <a:rPr lang="en-US" altLang="ko-KR" smtClean="0"/>
              <a:t>, final</a:t>
            </a:r>
            <a:r>
              <a:rPr lang="ko-KR" altLang="en-US" smtClean="0"/>
              <a:t>이 붙었어도</a:t>
            </a:r>
            <a:r>
              <a:rPr lang="en-US" altLang="ko-KR" smtClean="0"/>
              <a:t>...</a:t>
            </a:r>
          </a:p>
          <a:p>
            <a:r>
              <a:rPr lang="ko-KR" altLang="en-US" smtClean="0"/>
              <a:t>선언과 동시에 초기화 하지않고</a:t>
            </a:r>
            <a:r>
              <a:rPr lang="en-US" altLang="ko-KR" smtClean="0"/>
              <a:t>... </a:t>
            </a:r>
            <a:r>
              <a:rPr lang="ko-KR" altLang="en-US" smtClean="0"/>
              <a:t>생성자에서 단 한번만 초기화 할 수 있도록 허용했습니다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Card</a:t>
            </a:r>
            <a:r>
              <a:rPr lang="ko-KR" altLang="en-US" smtClean="0"/>
              <a:t>인스턴스를 생성한 다음에는</a:t>
            </a:r>
            <a:r>
              <a:rPr lang="en-US" altLang="ko-KR" smtClean="0"/>
              <a:t>... </a:t>
            </a:r>
            <a:r>
              <a:rPr lang="ko-KR" altLang="en-US" smtClean="0"/>
              <a:t>이와같이</a:t>
            </a:r>
            <a:r>
              <a:rPr lang="en-US" altLang="ko-KR" smtClean="0"/>
              <a:t>... </a:t>
            </a:r>
            <a:r>
              <a:rPr lang="ko-KR" altLang="en-US" smtClean="0"/>
              <a:t>다른 값을 저장하려고 하면</a:t>
            </a:r>
            <a:r>
              <a:rPr lang="en-US" altLang="ko-KR" smtClean="0"/>
              <a:t>... </a:t>
            </a:r>
            <a:r>
              <a:rPr lang="ko-KR" altLang="en-US" smtClean="0"/>
              <a:t>에러가 발생합니다</a:t>
            </a:r>
            <a:r>
              <a:rPr lang="en-US" altLang="ko-KR" smtClean="0"/>
              <a:t>.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24EBE67-F7E1-4148-BC5C-255812C669D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AD61DC-0492-458C-812B-EA7609192C1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abstract</a:t>
            </a:r>
            <a:r>
              <a:rPr lang="ko-KR" altLang="en-US" smtClean="0"/>
              <a:t>는 추상의</a:t>
            </a:r>
            <a:r>
              <a:rPr lang="en-US" altLang="ko-KR" smtClean="0"/>
              <a:t>, </a:t>
            </a:r>
            <a:r>
              <a:rPr lang="ko-KR" altLang="en-US" smtClean="0"/>
              <a:t>미완성의</a:t>
            </a:r>
            <a:r>
              <a:rPr lang="en-US" altLang="ko-KR" smtClean="0"/>
              <a:t>...</a:t>
            </a:r>
            <a:r>
              <a:rPr lang="ko-KR" altLang="en-US" smtClean="0"/>
              <a:t>라는 의미의 제어자입니다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abstract</a:t>
            </a:r>
            <a:r>
              <a:rPr lang="ko-KR" altLang="en-US" smtClean="0"/>
              <a:t>가 사용될 수 있는 곳은 클래스와 메서드이고요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메서드 앞에 </a:t>
            </a:r>
            <a:r>
              <a:rPr lang="en-US" altLang="ko-KR" smtClean="0"/>
              <a:t>abstract</a:t>
            </a:r>
            <a:r>
              <a:rPr lang="ko-KR" altLang="en-US" smtClean="0"/>
              <a:t>가 붙으면 추상메서드가 되고</a:t>
            </a:r>
            <a:r>
              <a:rPr lang="en-US" altLang="ko-KR" smtClean="0"/>
              <a:t>, </a:t>
            </a:r>
            <a:r>
              <a:rPr lang="ko-KR" altLang="en-US" smtClean="0"/>
              <a:t>클래스 앞에 </a:t>
            </a:r>
            <a:r>
              <a:rPr lang="en-US" altLang="ko-KR" smtClean="0"/>
              <a:t>abstract</a:t>
            </a:r>
            <a:r>
              <a:rPr lang="ko-KR" altLang="en-US" smtClean="0"/>
              <a:t>가 붙으면 추상클래스가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추상메서드는</a:t>
            </a:r>
            <a:r>
              <a:rPr lang="en-US" altLang="ko-KR" smtClean="0"/>
              <a:t>... </a:t>
            </a:r>
            <a:r>
              <a:rPr lang="ko-KR" altLang="en-US" smtClean="0"/>
              <a:t>선언부만 있고 구현부가 없는 미완성 메서드입니다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추상메서드가 정의된 클래스 역시 미완성 클래스이기 때문에</a:t>
            </a:r>
            <a:r>
              <a:rPr lang="en-US" altLang="ko-KR" smtClean="0"/>
              <a:t>... </a:t>
            </a:r>
            <a:r>
              <a:rPr lang="ko-KR" altLang="en-US" smtClean="0"/>
              <a:t>클래스 앞에 </a:t>
            </a:r>
            <a:r>
              <a:rPr lang="en-US" altLang="ko-KR" smtClean="0"/>
              <a:t>abstract</a:t>
            </a:r>
            <a:r>
              <a:rPr lang="ko-KR" altLang="en-US" smtClean="0"/>
              <a:t>를 붙여서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이 클래스가 추상메서드를 포함하고 있고</a:t>
            </a:r>
            <a:r>
              <a:rPr lang="en-US" altLang="ko-KR" smtClean="0"/>
              <a:t>... </a:t>
            </a:r>
            <a:r>
              <a:rPr lang="ko-KR" altLang="en-US" smtClean="0"/>
              <a:t>미완성 클래스이기 때문에 인스턴스를 생성할 수 없다라는 것을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알려줘야합니다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추상클래스는 상속을 통해서 자손클래스에서 완성되어야만 인스턴스를 생성할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추상메서드와 추상클래스에 대해서는 다음 강의에서 자세히 다룰 것이니까</a:t>
            </a:r>
            <a:r>
              <a:rPr lang="en-US" altLang="ko-KR" smtClean="0"/>
              <a:t>... </a:t>
            </a:r>
            <a:r>
              <a:rPr lang="ko-KR" altLang="en-US" smtClean="0"/>
              <a:t>간단히 이 정도만 설명하고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넘어가겠습니다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8F47F77-6B56-43AB-B439-51C6EC2D7CC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844955D-0EA0-4892-AEFD-6E5E5C2EFD1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159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접근 제어자는 멤버 또는 클래스에 대한 접근범위를 제한하는 역할을 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비밀번호와 같은 중요한 데이터가 아무런 제약없이 쉽게 접근되어서는 안되겠죠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접근제어자는 </a:t>
            </a:r>
            <a:r>
              <a:rPr lang="en-US" altLang="ko-KR" smtClean="0"/>
              <a:t>private, default, protected, public </a:t>
            </a:r>
            <a:r>
              <a:rPr lang="ko-KR" altLang="en-US" smtClean="0"/>
              <a:t>모두 </a:t>
            </a:r>
            <a:r>
              <a:rPr lang="en-US" altLang="ko-KR" smtClean="0"/>
              <a:t>4</a:t>
            </a:r>
            <a:r>
              <a:rPr lang="ko-KR" altLang="en-US" smtClean="0"/>
              <a:t>개가 있고요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클래스</a:t>
            </a:r>
            <a:r>
              <a:rPr lang="en-US" altLang="ko-KR" smtClean="0"/>
              <a:t>, </a:t>
            </a:r>
            <a:r>
              <a:rPr lang="ko-KR" altLang="en-US" smtClean="0"/>
              <a:t>멤버변수</a:t>
            </a:r>
            <a:r>
              <a:rPr lang="en-US" altLang="ko-KR" smtClean="0"/>
              <a:t>, </a:t>
            </a:r>
            <a:r>
              <a:rPr lang="ko-KR" altLang="en-US" smtClean="0"/>
              <a:t>메서드</a:t>
            </a:r>
            <a:r>
              <a:rPr lang="en-US" altLang="ko-KR" smtClean="0"/>
              <a:t>... </a:t>
            </a:r>
            <a:r>
              <a:rPr lang="ko-KR" altLang="en-US" smtClean="0"/>
              <a:t>생성자에 사용될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각 접근제어자마다 접근할 수 있는 범위가 다른데요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private</a:t>
            </a:r>
            <a:r>
              <a:rPr lang="ko-KR" altLang="en-US" smtClean="0"/>
              <a:t>이 붙은 멤버는 같은 클래스 이외에서는 접근할 수 없습니다</a:t>
            </a:r>
            <a:r>
              <a:rPr lang="en-US" altLang="ko-KR" smtClean="0"/>
              <a:t>. </a:t>
            </a:r>
            <a:r>
              <a:rPr lang="ko-KR" altLang="en-US" smtClean="0"/>
              <a:t>가장 제한이 높은 접근 제어자이고요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default</a:t>
            </a:r>
            <a:r>
              <a:rPr lang="ko-KR" altLang="en-US" smtClean="0"/>
              <a:t>는 같은 패키지 내의 클래스에서만 접근할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protected</a:t>
            </a:r>
            <a:r>
              <a:rPr lang="ko-KR" altLang="en-US" smtClean="0"/>
              <a:t>는 자손클래스에서만 접근이 가능합니다</a:t>
            </a:r>
            <a:r>
              <a:rPr lang="en-US" altLang="ko-KR" smtClean="0"/>
              <a:t>. </a:t>
            </a:r>
            <a:r>
              <a:rPr lang="ko-KR" altLang="en-US" smtClean="0"/>
              <a:t>그리고 같은 패키지 내의 클래스에서도 접근이 가능합니다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public</a:t>
            </a:r>
            <a:r>
              <a:rPr lang="ko-KR" altLang="en-US" smtClean="0"/>
              <a:t>은 접근 제한이 전혀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접근 범위가 제일 넓은 것 부터 순서대로 나열하면</a:t>
            </a:r>
            <a:r>
              <a:rPr lang="en-US" altLang="ko-KR" smtClean="0"/>
              <a:t>... public, protected, default, private</a:t>
            </a:r>
            <a:r>
              <a:rPr lang="ko-KR" altLang="en-US" smtClean="0"/>
              <a:t>이 되겠습니다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별로 외우기 어렵지 않습니다</a:t>
            </a:r>
            <a:r>
              <a:rPr lang="en-US" altLang="ko-KR" smtClean="0"/>
              <a:t>, </a:t>
            </a:r>
          </a:p>
          <a:p>
            <a:pPr eaLnBrk="1" hangingPunct="1"/>
            <a:r>
              <a:rPr lang="en-US" altLang="ko-KR" smtClean="0"/>
              <a:t>private</a:t>
            </a:r>
            <a:r>
              <a:rPr lang="ko-KR" altLang="en-US" smtClean="0"/>
              <a:t>은 같은 클래스</a:t>
            </a:r>
            <a:r>
              <a:rPr lang="en-US" altLang="ko-KR" smtClean="0"/>
              <a:t>, default</a:t>
            </a:r>
            <a:r>
              <a:rPr lang="ko-KR" altLang="en-US" smtClean="0"/>
              <a:t>는 같은 패키지</a:t>
            </a:r>
            <a:r>
              <a:rPr lang="en-US" altLang="ko-KR" smtClean="0"/>
              <a:t>, protected</a:t>
            </a:r>
            <a:r>
              <a:rPr lang="ko-KR" altLang="en-US" smtClean="0"/>
              <a:t>는 같은 패키지 플러스 자손클래스</a:t>
            </a:r>
            <a:r>
              <a:rPr lang="en-US" altLang="ko-KR" smtClean="0"/>
              <a:t>, </a:t>
            </a:r>
          </a:p>
          <a:p>
            <a:pPr eaLnBrk="1" hangingPunct="1"/>
            <a:r>
              <a:rPr lang="en-US" altLang="ko-KR" smtClean="0"/>
              <a:t>public</a:t>
            </a:r>
            <a:r>
              <a:rPr lang="ko-KR" altLang="en-US" smtClean="0"/>
              <a:t>은 전혀 제한 없음</a:t>
            </a:r>
            <a:r>
              <a:rPr lang="en-US" altLang="ko-KR" smtClean="0"/>
              <a:t>. </a:t>
            </a:r>
            <a:r>
              <a:rPr lang="ko-KR" altLang="en-US" smtClean="0"/>
              <a:t>쉽죠</a:t>
            </a:r>
            <a:r>
              <a:rPr lang="en-US" altLang="ko-KR" smtClean="0"/>
              <a:t>? ^^;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클래스에는 </a:t>
            </a:r>
            <a:r>
              <a:rPr lang="en-US" altLang="ko-KR" smtClean="0"/>
              <a:t>public</a:t>
            </a:r>
            <a:r>
              <a:rPr lang="ko-KR" altLang="en-US" smtClean="0"/>
              <a:t>과 </a:t>
            </a:r>
            <a:r>
              <a:rPr lang="en-US" altLang="ko-KR" smtClean="0"/>
              <a:t>default</a:t>
            </a:r>
            <a:r>
              <a:rPr lang="ko-KR" altLang="en-US" smtClean="0"/>
              <a:t>만 사용할 수 있고요</a:t>
            </a:r>
            <a:r>
              <a:rPr lang="en-US" altLang="ko-KR" smtClean="0"/>
              <a:t>. </a:t>
            </a:r>
            <a:r>
              <a:rPr lang="ko-KR" altLang="en-US" smtClean="0"/>
              <a:t>멤버변수와 메서드에는 접근제어자 </a:t>
            </a:r>
            <a:r>
              <a:rPr lang="en-US" altLang="ko-KR" smtClean="0"/>
              <a:t>4</a:t>
            </a:r>
            <a:r>
              <a:rPr lang="ko-KR" altLang="en-US" smtClean="0"/>
              <a:t>개를 모두 사용할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접근제어자 </a:t>
            </a:r>
            <a:r>
              <a:rPr lang="en-US" altLang="ko-KR" smtClean="0"/>
              <a:t>default</a:t>
            </a:r>
            <a:r>
              <a:rPr lang="ko-KR" altLang="en-US" smtClean="0"/>
              <a:t>를 실제로 사용하지는 않습니다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어떤 접근제어자도 사용하지 않으면 그게 바로 </a:t>
            </a:r>
            <a:r>
              <a:rPr lang="en-US" altLang="ko-KR" smtClean="0"/>
              <a:t>default</a:t>
            </a:r>
            <a:r>
              <a:rPr lang="ko-KR" altLang="en-US" smtClean="0"/>
              <a:t>접근제어자가 사용된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 여기에 괄호를 쳐놓은 것이고요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D3907C1-E1D9-4CCC-A24A-9F465431A19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993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6551158-776F-4D9B-A59B-4142249E535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접근제어자를 사용하는 주된 이유는</a:t>
            </a:r>
            <a:r>
              <a:rPr lang="en-US" altLang="ko-KR" smtClean="0"/>
              <a:t>... </a:t>
            </a:r>
            <a:r>
              <a:rPr lang="ko-KR" altLang="en-US" smtClean="0"/>
              <a:t>외부로 부터 데이터를 보호하기 위해서입니다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그리고</a:t>
            </a:r>
            <a:r>
              <a:rPr lang="en-US" altLang="ko-KR" smtClean="0"/>
              <a:t>, </a:t>
            </a:r>
            <a:r>
              <a:rPr lang="ko-KR" altLang="en-US" smtClean="0"/>
              <a:t>외부에는 불필요한 내부적으로만 사용되는 부분을 감춰서 복잡성을 줄이기 위한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 </a:t>
            </a:r>
            <a:r>
              <a:rPr lang="en-US" altLang="ko-KR" smtClean="0"/>
              <a:t>Java API</a:t>
            </a:r>
            <a:r>
              <a:rPr lang="ko-KR" altLang="en-US" smtClean="0"/>
              <a:t>문서를 보면</a:t>
            </a:r>
            <a:r>
              <a:rPr lang="en-US" altLang="ko-KR" smtClean="0"/>
              <a:t>... </a:t>
            </a:r>
            <a:r>
              <a:rPr lang="ko-KR" altLang="en-US" smtClean="0"/>
              <a:t>접근제어자가 </a:t>
            </a:r>
            <a:r>
              <a:rPr lang="en-US" altLang="ko-KR" smtClean="0"/>
              <a:t>public</a:t>
            </a:r>
            <a:r>
              <a:rPr lang="ko-KR" altLang="en-US" smtClean="0"/>
              <a:t>이나 </a:t>
            </a:r>
            <a:r>
              <a:rPr lang="en-US" altLang="ko-KR" smtClean="0"/>
              <a:t>protected</a:t>
            </a:r>
            <a:r>
              <a:rPr lang="ko-KR" altLang="en-US" smtClean="0"/>
              <a:t>인 것들만 나와 있는 것을 알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여기 </a:t>
            </a:r>
            <a:r>
              <a:rPr lang="en-US" altLang="ko-KR" smtClean="0"/>
              <a:t>Time</a:t>
            </a:r>
            <a:r>
              <a:rPr lang="ko-KR" altLang="en-US" smtClean="0"/>
              <a:t>클래스를 보면</a:t>
            </a:r>
            <a:r>
              <a:rPr lang="en-US" altLang="ko-KR" smtClean="0"/>
              <a:t>.... </a:t>
            </a:r>
            <a:r>
              <a:rPr lang="ko-KR" altLang="en-US" smtClean="0"/>
              <a:t>멤버변수들은 모두 접근제어자를 </a:t>
            </a:r>
            <a:r>
              <a:rPr lang="en-US" altLang="ko-KR" smtClean="0"/>
              <a:t>private</a:t>
            </a:r>
            <a:r>
              <a:rPr lang="ko-KR" altLang="en-US" smtClean="0"/>
              <a:t>으로 해서 클래스 외부에서 접근하지 못하도록 하고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접근제어자가 </a:t>
            </a:r>
            <a:r>
              <a:rPr lang="en-US" altLang="ko-KR" smtClean="0"/>
              <a:t>public</a:t>
            </a:r>
            <a:r>
              <a:rPr lang="ko-KR" altLang="en-US" smtClean="0"/>
              <a:t>인 한 쌍의 메서드를 통해서만 읽거나 변경할 수 있도록 되어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getHour</a:t>
            </a:r>
            <a:r>
              <a:rPr lang="ko-KR" altLang="en-US" smtClean="0"/>
              <a:t>메서드는 멤버변수 </a:t>
            </a:r>
            <a:r>
              <a:rPr lang="en-US" altLang="ko-KR" smtClean="0"/>
              <a:t>hour</a:t>
            </a:r>
            <a:r>
              <a:rPr lang="ko-KR" altLang="en-US" smtClean="0"/>
              <a:t>의 값을 반환하고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en-US" altLang="ko-KR" smtClean="0"/>
              <a:t>setHour</a:t>
            </a:r>
            <a:r>
              <a:rPr lang="ko-KR" altLang="en-US" smtClean="0"/>
              <a:t>메서드는 넘겨받은 값을 체크해서 유효한 값일 경우에만 </a:t>
            </a:r>
            <a:r>
              <a:rPr lang="en-US" altLang="ko-KR" smtClean="0"/>
              <a:t>hour</a:t>
            </a:r>
            <a:r>
              <a:rPr lang="ko-KR" altLang="en-US" smtClean="0"/>
              <a:t>의 값을 변경하도록 코드가 작성되어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이처럼</a:t>
            </a:r>
            <a:r>
              <a:rPr lang="en-US" altLang="ko-KR" smtClean="0"/>
              <a:t>... </a:t>
            </a:r>
            <a:r>
              <a:rPr lang="ko-KR" altLang="en-US" smtClean="0"/>
              <a:t>멤버변수의 값을 읽어오는 메서드는 멤버변수 이름앞에 </a:t>
            </a:r>
            <a:r>
              <a:rPr lang="en-US" altLang="ko-KR" smtClean="0"/>
              <a:t>get</a:t>
            </a:r>
            <a:r>
              <a:rPr lang="ko-KR" altLang="en-US" smtClean="0"/>
              <a:t>을 붙이고</a:t>
            </a:r>
            <a:r>
              <a:rPr lang="en-US" altLang="ko-KR" smtClean="0"/>
              <a:t>... </a:t>
            </a:r>
            <a:r>
              <a:rPr lang="ko-KR" altLang="en-US" smtClean="0"/>
              <a:t>변경하는 메서드는 </a:t>
            </a:r>
            <a:r>
              <a:rPr lang="en-US" altLang="ko-KR" smtClean="0"/>
              <a:t>set</a:t>
            </a:r>
            <a:r>
              <a:rPr lang="ko-KR" altLang="en-US" smtClean="0"/>
              <a:t>을 붙이는 것이 일반적이기는 하지만</a:t>
            </a:r>
          </a:p>
          <a:p>
            <a:pPr eaLnBrk="1" hangingPunct="1"/>
            <a:r>
              <a:rPr lang="ko-KR" altLang="en-US" smtClean="0"/>
              <a:t>꼭 지켜야 하는 규칙은 아닙니다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Time</a:t>
            </a:r>
            <a:r>
              <a:rPr lang="ko-KR" altLang="en-US" smtClean="0"/>
              <a:t>인스턴스 </a:t>
            </a:r>
            <a:r>
              <a:rPr lang="en-US" altLang="ko-KR" smtClean="0"/>
              <a:t>t</a:t>
            </a:r>
            <a:r>
              <a:rPr lang="ko-KR" altLang="en-US" smtClean="0"/>
              <a:t>를 생성하고</a:t>
            </a:r>
            <a:r>
              <a:rPr lang="en-US" altLang="ko-KR" smtClean="0"/>
              <a:t>... </a:t>
            </a:r>
            <a:r>
              <a:rPr lang="ko-KR" altLang="en-US" smtClean="0"/>
              <a:t>화면에 출력하면</a:t>
            </a:r>
            <a:r>
              <a:rPr lang="en-US" altLang="ko-KR" smtClean="0"/>
              <a:t>...12:35:30</a:t>
            </a:r>
            <a:r>
              <a:rPr lang="ko-KR" altLang="en-US" smtClean="0"/>
              <a:t>라는 시간이 출력됩니다</a:t>
            </a:r>
            <a:r>
              <a:rPr lang="en-US" altLang="ko-KR" smtClean="0"/>
              <a:t>. 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참조변수를 출력하면</a:t>
            </a:r>
            <a:r>
              <a:rPr lang="en-US" altLang="ko-KR" smtClean="0"/>
              <a:t>... </a:t>
            </a:r>
            <a:r>
              <a:rPr lang="ko-KR" altLang="en-US" smtClean="0"/>
              <a:t>참조변수가 가리키는 인스턴스의 </a:t>
            </a:r>
            <a:r>
              <a:rPr lang="en-US" altLang="ko-KR" smtClean="0"/>
              <a:t>toString()</a:t>
            </a:r>
            <a:r>
              <a:rPr lang="ko-KR" altLang="en-US" smtClean="0"/>
              <a:t>메서드를 호출하기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참조변수 </a:t>
            </a:r>
            <a:r>
              <a:rPr lang="en-US" altLang="ko-KR" smtClean="0"/>
              <a:t>t</a:t>
            </a:r>
            <a:r>
              <a:rPr lang="ko-KR" altLang="en-US" smtClean="0"/>
              <a:t>를 출력하는 것은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t</a:t>
            </a:r>
            <a:r>
              <a:rPr lang="ko-KR" altLang="en-US" smtClean="0"/>
              <a:t>가 가리키는 인스턴스의 </a:t>
            </a:r>
            <a:r>
              <a:rPr lang="en-US" altLang="ko-KR" smtClean="0"/>
              <a:t>toString</a:t>
            </a:r>
            <a:r>
              <a:rPr lang="ko-KR" altLang="en-US" smtClean="0"/>
              <a:t>메서드를 호출하는 것과 같습니다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Time</a:t>
            </a:r>
            <a:r>
              <a:rPr lang="ko-KR" altLang="en-US" smtClean="0"/>
              <a:t>클래스의 </a:t>
            </a:r>
            <a:r>
              <a:rPr lang="en-US" altLang="ko-KR" smtClean="0"/>
              <a:t>toString</a:t>
            </a:r>
            <a:r>
              <a:rPr lang="ko-KR" altLang="en-US" smtClean="0"/>
              <a:t>메서드가 호출되어</a:t>
            </a:r>
            <a:r>
              <a:rPr lang="en-US" altLang="ko-KR" smtClean="0"/>
              <a:t>... </a:t>
            </a:r>
            <a:r>
              <a:rPr lang="ko-KR" altLang="en-US" smtClean="0"/>
              <a:t>시분초가 화면에 출력된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이처럼 참조변수를 이용해서 멤버변수에 직접 접근하려고 하면</a:t>
            </a:r>
            <a:r>
              <a:rPr lang="en-US" altLang="ko-KR" smtClean="0"/>
              <a:t>... </a:t>
            </a:r>
            <a:r>
              <a:rPr lang="ko-KR" altLang="en-US" smtClean="0"/>
              <a:t>에러가 발생합니다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이와 같이</a:t>
            </a:r>
            <a:r>
              <a:rPr lang="en-US" altLang="ko-KR" smtClean="0"/>
              <a:t>... </a:t>
            </a:r>
            <a:r>
              <a:rPr lang="ko-KR" altLang="en-US" smtClean="0"/>
              <a:t>메서드를 이용해서</a:t>
            </a:r>
            <a:r>
              <a:rPr lang="en-US" altLang="ko-KR" smtClean="0"/>
              <a:t>... </a:t>
            </a:r>
            <a:r>
              <a:rPr lang="ko-KR" altLang="en-US" smtClean="0"/>
              <a:t>멤버변수에 접근해야합니다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t.getHour</a:t>
            </a:r>
            <a:r>
              <a:rPr lang="ko-KR" altLang="en-US" smtClean="0"/>
              <a:t>메서드를 통해 인스턴스 </a:t>
            </a:r>
            <a:r>
              <a:rPr lang="en-US" altLang="ko-KR" smtClean="0"/>
              <a:t>t</a:t>
            </a:r>
            <a:r>
              <a:rPr lang="ko-KR" altLang="en-US" smtClean="0"/>
              <a:t>의 멤버변수 </a:t>
            </a:r>
            <a:r>
              <a:rPr lang="en-US" altLang="ko-KR" smtClean="0"/>
              <a:t>hour</a:t>
            </a:r>
            <a:r>
              <a:rPr lang="ko-KR" altLang="en-US" smtClean="0"/>
              <a:t>의 값 </a:t>
            </a:r>
            <a:r>
              <a:rPr lang="en-US" altLang="ko-KR" smtClean="0"/>
              <a:t>12</a:t>
            </a:r>
            <a:r>
              <a:rPr lang="ko-KR" altLang="en-US" smtClean="0"/>
              <a:t>를 얻어서 </a:t>
            </a:r>
            <a:r>
              <a:rPr lang="en-US" altLang="ko-KR" smtClean="0"/>
              <a:t>1</a:t>
            </a:r>
            <a:r>
              <a:rPr lang="ko-KR" altLang="en-US" smtClean="0"/>
              <a:t>을 더한 값을 </a:t>
            </a:r>
          </a:p>
          <a:p>
            <a:pPr eaLnBrk="1" hangingPunct="1"/>
            <a:r>
              <a:rPr lang="en-US" altLang="ko-KR" smtClean="0"/>
              <a:t>setHour</a:t>
            </a:r>
            <a:r>
              <a:rPr lang="ko-KR" altLang="en-US" smtClean="0"/>
              <a:t>메서드에 넘겨주면</a:t>
            </a:r>
            <a:r>
              <a:rPr lang="en-US" altLang="ko-KR" smtClean="0"/>
              <a:t>... </a:t>
            </a:r>
            <a:r>
              <a:rPr lang="ko-KR" altLang="en-US" smtClean="0"/>
              <a:t>멤버변수 </a:t>
            </a:r>
            <a:r>
              <a:rPr lang="en-US" altLang="ko-KR" smtClean="0"/>
              <a:t>hour</a:t>
            </a:r>
            <a:r>
              <a:rPr lang="ko-KR" altLang="en-US" smtClean="0"/>
              <a:t>의 값이 </a:t>
            </a:r>
            <a:r>
              <a:rPr lang="en-US" altLang="ko-KR" smtClean="0"/>
              <a:t>13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인스턴스 </a:t>
            </a:r>
            <a:r>
              <a:rPr lang="en-US" altLang="ko-KR" smtClean="0"/>
              <a:t>t</a:t>
            </a:r>
            <a:r>
              <a:rPr lang="ko-KR" altLang="en-US" smtClean="0"/>
              <a:t>를 화면에 다시 출력하면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멤버변수 </a:t>
            </a:r>
            <a:r>
              <a:rPr lang="en-US" altLang="ko-KR" smtClean="0"/>
              <a:t>hour</a:t>
            </a:r>
            <a:r>
              <a:rPr lang="ko-KR" altLang="en-US" smtClean="0"/>
              <a:t>의 값이 </a:t>
            </a:r>
            <a:r>
              <a:rPr lang="en-US" altLang="ko-KR" smtClean="0"/>
              <a:t>12</a:t>
            </a:r>
            <a:r>
              <a:rPr lang="ko-KR" altLang="en-US" smtClean="0"/>
              <a:t>에서 </a:t>
            </a:r>
            <a:r>
              <a:rPr lang="en-US" altLang="ko-KR" smtClean="0"/>
              <a:t>1</a:t>
            </a:r>
            <a:r>
              <a:rPr lang="ko-KR" altLang="en-US" smtClean="0"/>
              <a:t>증가된 </a:t>
            </a:r>
            <a:r>
              <a:rPr lang="en-US" altLang="ko-KR" smtClean="0"/>
              <a:t>13</a:t>
            </a:r>
            <a:r>
              <a:rPr lang="ko-KR" altLang="en-US" smtClean="0"/>
              <a:t>이 되어 있는 것을 알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객체지향개념 책들을 보다보면</a:t>
            </a:r>
            <a:r>
              <a:rPr lang="en-US" altLang="ko-KR" smtClean="0"/>
              <a:t>... </a:t>
            </a:r>
            <a:r>
              <a:rPr lang="ko-KR" altLang="en-US" smtClean="0"/>
              <a:t>이와 같은 그림을 볼 수 있는데요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이게 바로 객체입니다</a:t>
            </a:r>
            <a:r>
              <a:rPr lang="en-US" altLang="ko-KR" smtClean="0"/>
              <a:t>. </a:t>
            </a:r>
            <a:r>
              <a:rPr lang="ko-KR" altLang="en-US" smtClean="0"/>
              <a:t>안에 있는 원들이</a:t>
            </a:r>
            <a:r>
              <a:rPr lang="en-US" altLang="ko-KR" smtClean="0"/>
              <a:t>... </a:t>
            </a:r>
            <a:r>
              <a:rPr lang="ko-KR" altLang="en-US" smtClean="0"/>
              <a:t>멤버변수고요</a:t>
            </a:r>
            <a:r>
              <a:rPr lang="en-US" altLang="ko-KR" smtClean="0"/>
              <a:t>... </a:t>
            </a:r>
            <a:r>
              <a:rPr lang="ko-KR" altLang="en-US" smtClean="0"/>
              <a:t>멤버변수들을 둘러싸고 있는 것이 메서드입니다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접근제어자를 이용해서 멤버변수들은 </a:t>
            </a:r>
            <a:r>
              <a:rPr lang="en-US" altLang="ko-KR" smtClean="0"/>
              <a:t>private</a:t>
            </a:r>
            <a:r>
              <a:rPr lang="ko-KR" altLang="en-US" smtClean="0"/>
              <a:t>으로 해서 내부에 감추고</a:t>
            </a:r>
            <a:r>
              <a:rPr lang="en-US" altLang="ko-KR" smtClean="0"/>
              <a:t>... </a:t>
            </a:r>
            <a:r>
              <a:rPr lang="ko-KR" altLang="en-US" smtClean="0"/>
              <a:t>메서드들은 </a:t>
            </a:r>
            <a:r>
              <a:rPr lang="en-US" altLang="ko-KR" smtClean="0"/>
              <a:t>public</a:t>
            </a:r>
            <a:r>
              <a:rPr lang="ko-KR" altLang="en-US" smtClean="0"/>
              <a:t>으로 해서 외부에 노출시킴으로써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같은 클래스에 정의된 멤버들끼리는 서로 자유롭게 접근하고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외부에서는 메서드를 통해서만 멤버변수에 접근할 수 있는 구조로 만드는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외부에서는</a:t>
            </a:r>
            <a:r>
              <a:rPr lang="en-US" altLang="ko-KR" smtClean="0"/>
              <a:t>... </a:t>
            </a:r>
            <a:r>
              <a:rPr lang="ko-KR" altLang="en-US" smtClean="0"/>
              <a:t>객체의 노출된 </a:t>
            </a:r>
            <a:r>
              <a:rPr lang="en-US" altLang="ko-KR" smtClean="0"/>
              <a:t>public </a:t>
            </a:r>
            <a:r>
              <a:rPr lang="ko-KR" altLang="en-US" smtClean="0"/>
              <a:t>메서드만을</a:t>
            </a:r>
            <a:r>
              <a:rPr lang="en-US" altLang="ko-KR" smtClean="0"/>
              <a:t> </a:t>
            </a:r>
            <a:r>
              <a:rPr lang="ko-KR" altLang="en-US" smtClean="0"/>
              <a:t>호출할 수만 있을 뿐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실제 내부가 어떻게 되어 있는지 알 수 없습니다</a:t>
            </a:r>
            <a:r>
              <a:rPr lang="en-US" altLang="ko-KR" smtClean="0"/>
              <a:t>. </a:t>
            </a:r>
            <a:r>
              <a:rPr lang="ko-KR" altLang="en-US" smtClean="0"/>
              <a:t>이 것이 바로 캡슐화죠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private</a:t>
            </a:r>
            <a:r>
              <a:rPr lang="ko-KR" altLang="en-US" smtClean="0"/>
              <a:t>은 가장 높은 접근제한이기 때문에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상속을 통해 확장될 목적으로 작성되는 클래스에서는 멤버변수의 접근제어자를 </a:t>
            </a:r>
            <a:r>
              <a:rPr lang="en-US" altLang="ko-KR" smtClean="0"/>
              <a:t>private</a:t>
            </a:r>
            <a:r>
              <a:rPr lang="ko-KR" altLang="en-US" smtClean="0"/>
              <a:t>대신 </a:t>
            </a:r>
            <a:r>
              <a:rPr lang="en-US" altLang="ko-KR" smtClean="0"/>
              <a:t>protected</a:t>
            </a:r>
            <a:r>
              <a:rPr lang="ko-KR" altLang="en-US" smtClean="0"/>
              <a:t>를 사용해야</a:t>
            </a:r>
          </a:p>
          <a:p>
            <a:pPr eaLnBrk="1" hangingPunct="1"/>
            <a:r>
              <a:rPr lang="ko-KR" altLang="en-US" smtClean="0"/>
              <a:t>자손클래스에서 조상클래스의 멤버를 쉽게 접근할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FA69654-3081-4BBF-A06A-18AEF70F541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958A551-8B78-446B-9F97-D68BAE5A9C3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생성자에도</a:t>
            </a:r>
            <a:r>
              <a:rPr lang="en-US" altLang="ko-KR" smtClean="0"/>
              <a:t>... </a:t>
            </a:r>
            <a:r>
              <a:rPr lang="ko-KR" altLang="en-US" smtClean="0"/>
              <a:t>접근제어자를 사용할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일반적으로 생성자는 클래스와 같은 접근제어자를 사용하지만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생성자에 접근제어자를 사용해서 인스턴스의 생성을 제한할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연산자 </a:t>
            </a:r>
            <a:r>
              <a:rPr lang="en-US" altLang="ko-KR" smtClean="0"/>
              <a:t>new</a:t>
            </a:r>
            <a:r>
              <a:rPr lang="ko-KR" altLang="en-US" smtClean="0"/>
              <a:t>를 통해서 인스턴스를 생성하려면</a:t>
            </a:r>
            <a:r>
              <a:rPr lang="en-US" altLang="ko-KR" smtClean="0"/>
              <a:t>... </a:t>
            </a:r>
            <a:r>
              <a:rPr lang="ko-KR" altLang="en-US" smtClean="0"/>
              <a:t>생성자를 호출해야하는데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생성자의 접근제어자를 </a:t>
            </a:r>
            <a:r>
              <a:rPr lang="en-US" altLang="ko-KR" smtClean="0"/>
              <a:t>private</a:t>
            </a:r>
            <a:r>
              <a:rPr lang="ko-KR" altLang="en-US" smtClean="0"/>
              <a:t>으로 하면</a:t>
            </a:r>
            <a:r>
              <a:rPr lang="en-US" altLang="ko-KR" smtClean="0"/>
              <a:t>... </a:t>
            </a:r>
            <a:r>
              <a:rPr lang="ko-KR" altLang="en-US" smtClean="0"/>
              <a:t>연산자 </a:t>
            </a:r>
            <a:r>
              <a:rPr lang="en-US" altLang="ko-KR" smtClean="0"/>
              <a:t>new</a:t>
            </a:r>
            <a:r>
              <a:rPr lang="ko-KR" altLang="en-US" smtClean="0"/>
              <a:t>를 통해서 인스턴스를 생성할 수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대신</a:t>
            </a:r>
            <a:r>
              <a:rPr lang="en-US" altLang="ko-KR" smtClean="0"/>
              <a:t>... </a:t>
            </a:r>
            <a:r>
              <a:rPr lang="ko-KR" altLang="en-US" smtClean="0"/>
              <a:t>이처럼</a:t>
            </a:r>
            <a:r>
              <a:rPr lang="en-US" altLang="ko-KR" smtClean="0"/>
              <a:t>... </a:t>
            </a:r>
            <a:r>
              <a:rPr lang="ko-KR" altLang="en-US" smtClean="0"/>
              <a:t>내부적으로 객체를 생성해서 접근제어자를 </a:t>
            </a:r>
            <a:r>
              <a:rPr lang="en-US" altLang="ko-KR" smtClean="0"/>
              <a:t>private</a:t>
            </a:r>
            <a:r>
              <a:rPr lang="ko-KR" altLang="en-US" smtClean="0"/>
              <a:t>으로 해서 감추고</a:t>
            </a:r>
          </a:p>
          <a:p>
            <a:pPr eaLnBrk="1" hangingPunct="1"/>
            <a:r>
              <a:rPr lang="en-US" altLang="ko-KR" smtClean="0"/>
              <a:t>public </a:t>
            </a:r>
            <a:r>
              <a:rPr lang="ko-KR" altLang="en-US" smtClean="0"/>
              <a:t>메서드를 호출해서 생성된 객체에 접근할 수 있도록 해야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getInstance</a:t>
            </a:r>
            <a:r>
              <a:rPr lang="ko-KR" altLang="en-US" smtClean="0"/>
              <a:t>메서드가 하는 일은 생성된 객체의 참조를 반환하는 것 뿐입니다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만일을 대비해서</a:t>
            </a:r>
            <a:r>
              <a:rPr lang="en-US" altLang="ko-KR" smtClean="0"/>
              <a:t>...</a:t>
            </a:r>
            <a:r>
              <a:rPr lang="ko-KR" altLang="en-US" smtClean="0"/>
              <a:t>참조가 </a:t>
            </a:r>
            <a:r>
              <a:rPr lang="en-US" altLang="ko-KR" smtClean="0"/>
              <a:t>null</a:t>
            </a:r>
            <a:r>
              <a:rPr lang="ko-KR" altLang="en-US" smtClean="0"/>
              <a:t>인 경우에는 새로운 객체를 생성하도록 했고요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외부에서 객체를 생성할 수 없기 때문에</a:t>
            </a:r>
            <a:r>
              <a:rPr lang="en-US" altLang="ko-KR" smtClean="0"/>
              <a:t>... </a:t>
            </a:r>
            <a:r>
              <a:rPr lang="ko-KR" altLang="en-US" smtClean="0"/>
              <a:t>객체생성없이 호출할 수 있도록 </a:t>
            </a:r>
            <a:r>
              <a:rPr lang="en-US" altLang="ko-KR" smtClean="0"/>
              <a:t>static</a:t>
            </a:r>
            <a:r>
              <a:rPr lang="ko-KR" altLang="en-US" smtClean="0"/>
              <a:t>메서드이어야 하고요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static</a:t>
            </a:r>
            <a:r>
              <a:rPr lang="ko-KR" altLang="en-US" smtClean="0"/>
              <a:t>메서드에서 참조할 수 있어야하기 때문에</a:t>
            </a:r>
            <a:r>
              <a:rPr lang="en-US" altLang="ko-KR" smtClean="0"/>
              <a:t>... </a:t>
            </a:r>
            <a:r>
              <a:rPr lang="ko-KR" altLang="en-US" smtClean="0"/>
              <a:t>객체에 대한 참조도 </a:t>
            </a:r>
            <a:r>
              <a:rPr lang="en-US" altLang="ko-KR" smtClean="0"/>
              <a:t>static</a:t>
            </a:r>
            <a:r>
              <a:rPr lang="ko-KR" altLang="en-US" smtClean="0"/>
              <a:t>이어야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그리고</a:t>
            </a:r>
            <a:r>
              <a:rPr lang="en-US" altLang="ko-KR" smtClean="0"/>
              <a:t>... </a:t>
            </a:r>
            <a:r>
              <a:rPr lang="ko-KR" altLang="en-US" smtClean="0"/>
              <a:t>이처럼 생성자의 접근제어자가 </a:t>
            </a:r>
            <a:r>
              <a:rPr lang="en-US" altLang="ko-KR" smtClean="0"/>
              <a:t>private</a:t>
            </a:r>
            <a:r>
              <a:rPr lang="ko-KR" altLang="en-US" smtClean="0"/>
              <a:t>인 경우에는</a:t>
            </a:r>
            <a:r>
              <a:rPr lang="en-US" altLang="ko-KR" smtClean="0"/>
              <a:t>... </a:t>
            </a:r>
            <a:r>
              <a:rPr lang="ko-KR" altLang="en-US" smtClean="0"/>
              <a:t>다른 클래스의 조상이 될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전에 배운 것과 같이</a:t>
            </a:r>
            <a:r>
              <a:rPr lang="en-US" altLang="ko-KR" smtClean="0"/>
              <a:t>... </a:t>
            </a:r>
            <a:r>
              <a:rPr lang="ko-KR" altLang="en-US" smtClean="0"/>
              <a:t>자손클래스의 인스턴스를 생성하면</a:t>
            </a:r>
            <a:r>
              <a:rPr lang="en-US" altLang="ko-KR" smtClean="0"/>
              <a:t>... </a:t>
            </a:r>
            <a:r>
              <a:rPr lang="ko-KR" altLang="en-US" smtClean="0"/>
              <a:t>조상의 생성자를 호출하는데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조상의 생성자가 </a:t>
            </a:r>
            <a:r>
              <a:rPr lang="en-US" altLang="ko-KR" smtClean="0"/>
              <a:t>private</a:t>
            </a:r>
            <a:r>
              <a:rPr lang="ko-KR" altLang="en-US" smtClean="0"/>
              <a:t>이라서</a:t>
            </a:r>
            <a:r>
              <a:rPr lang="en-US" altLang="ko-KR" smtClean="0"/>
              <a:t>... </a:t>
            </a:r>
            <a:r>
              <a:rPr lang="ko-KR" altLang="en-US" smtClean="0"/>
              <a:t>호출할 수 없기 때문입니다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클래스 앞에 </a:t>
            </a:r>
            <a:r>
              <a:rPr lang="en-US" altLang="ko-KR" smtClean="0"/>
              <a:t>final</a:t>
            </a:r>
            <a:r>
              <a:rPr lang="ko-KR" altLang="en-US" smtClean="0"/>
              <a:t>을 붙여줘서</a:t>
            </a:r>
            <a:r>
              <a:rPr lang="en-US" altLang="ko-KR" smtClean="0"/>
              <a:t>... </a:t>
            </a:r>
            <a:r>
              <a:rPr lang="ko-KR" altLang="en-US" smtClean="0"/>
              <a:t>상속을 통해 확장할 수 없는 클래스라는 것을 알려주는 것이 좋습니다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Singleton</a:t>
            </a:r>
            <a:r>
              <a:rPr lang="ko-KR" altLang="en-US" smtClean="0"/>
              <a:t>클래스는 생성자의 접근제어자가 </a:t>
            </a:r>
            <a:r>
              <a:rPr lang="en-US" altLang="ko-KR" smtClean="0"/>
              <a:t>private</a:t>
            </a:r>
            <a:r>
              <a:rPr lang="ko-KR" altLang="en-US" smtClean="0"/>
              <a:t>이라서</a:t>
            </a:r>
            <a:r>
              <a:rPr lang="en-US" altLang="ko-KR" smtClean="0"/>
              <a:t>... </a:t>
            </a:r>
            <a:r>
              <a:rPr lang="ko-KR" altLang="en-US" smtClean="0"/>
              <a:t>이처럼 </a:t>
            </a:r>
            <a:r>
              <a:rPr lang="en-US" altLang="ko-KR" smtClean="0"/>
              <a:t>new</a:t>
            </a:r>
            <a:r>
              <a:rPr lang="ko-KR" altLang="en-US" smtClean="0"/>
              <a:t>연산자를 사용해서 인스턴스를 생성할 수 없고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아래의 코드와 같이</a:t>
            </a:r>
            <a:r>
              <a:rPr lang="en-US" altLang="ko-KR" smtClean="0"/>
              <a:t>... </a:t>
            </a:r>
            <a:r>
              <a:rPr lang="ko-KR" altLang="en-US" smtClean="0"/>
              <a:t>메서드를 통해서 이미 생성되어 있는 인스턴스의 참조를 얻어와야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AB529-D97A-4A75-8FA1-F30C3CCB0F93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86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900"/>
              <a:t>String</a:t>
            </a:r>
            <a:r>
              <a:rPr lang="ko-KR" altLang="en-US" sz="900"/>
              <a:t>클래스의 </a:t>
            </a:r>
            <a:r>
              <a:rPr lang="en-US" altLang="ko-KR" sz="900"/>
              <a:t>intern</a:t>
            </a:r>
            <a:r>
              <a:rPr lang="ko-KR" altLang="en-US" sz="900"/>
              <a:t>메서드와 </a:t>
            </a:r>
            <a:r>
              <a:rPr lang="en-US" altLang="ko-KR" sz="900"/>
              <a:t>constant pool (</a:t>
            </a:r>
            <a:r>
              <a:rPr lang="ko-KR" altLang="en-US" sz="900"/>
              <a:t>상수풀</a:t>
            </a:r>
            <a:r>
              <a:rPr lang="en-US" altLang="ko-KR" sz="900"/>
              <a:t>)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Java</a:t>
            </a:r>
            <a:r>
              <a:rPr lang="ko-KR" altLang="en-US" sz="900"/>
              <a:t>에서 쓰이는 모든 </a:t>
            </a:r>
            <a:r>
              <a:rPr lang="en-US" altLang="ko-KR" sz="900"/>
              <a:t>String </a:t>
            </a:r>
            <a:r>
              <a:rPr lang="ko-KR" altLang="en-US" sz="900"/>
              <a:t>객체는 상수풀에서 관리됩니다</a:t>
            </a:r>
            <a:r>
              <a:rPr lang="en-US" altLang="ko-KR" sz="900"/>
              <a:t>. </a:t>
            </a:r>
            <a:r>
              <a:rPr lang="ko-KR" altLang="en-US" sz="900"/>
              <a:t>상수풀은 클래스와 같은 </a:t>
            </a:r>
            <a:r>
              <a:rPr lang="en-US" altLang="ko-KR" sz="900"/>
              <a:t>Heap</a:t>
            </a:r>
            <a:r>
              <a:rPr lang="ko-KR" altLang="en-US" sz="900"/>
              <a:t>의 </a:t>
            </a:r>
            <a:r>
              <a:rPr lang="en-US" altLang="ko-KR" sz="900"/>
              <a:t>Permanent area(</a:t>
            </a:r>
            <a:r>
              <a:rPr lang="ko-KR" altLang="en-US" sz="900"/>
              <a:t>고정 영역</a:t>
            </a:r>
            <a:r>
              <a:rPr lang="en-US" altLang="ko-KR" sz="900"/>
              <a:t>)</a:t>
            </a:r>
            <a:r>
              <a:rPr lang="ko-KR" altLang="en-US" sz="900"/>
              <a:t>에 생성되어 </a:t>
            </a:r>
            <a:r>
              <a:rPr lang="en-US" altLang="ko-KR" sz="900"/>
              <a:t>Java </a:t>
            </a:r>
            <a:r>
              <a:rPr lang="ko-KR" altLang="en-US" sz="900"/>
              <a:t>프로세스의 종료까지 그 생을 함께 합니다</a:t>
            </a:r>
            <a:r>
              <a:rPr lang="en-US" altLang="ko-KR" sz="900"/>
              <a:t>. </a:t>
            </a:r>
          </a:p>
          <a:p>
            <a:pPr>
              <a:lnSpc>
                <a:spcPct val="90000"/>
              </a:lnSpc>
            </a:pPr>
            <a:r>
              <a:rPr lang="en-US" altLang="ko-KR" sz="900"/>
              <a:t>String</a:t>
            </a:r>
            <a:r>
              <a:rPr lang="ko-KR" altLang="en-US" sz="900"/>
              <a:t>을 </a:t>
            </a:r>
            <a:r>
              <a:rPr lang="en-US" altLang="ko-KR" sz="900"/>
              <a:t>new</a:t>
            </a:r>
            <a:r>
              <a:rPr lang="ko-KR" altLang="en-US" sz="900"/>
              <a:t>로 생성하지 않고 </a:t>
            </a:r>
            <a:r>
              <a:rPr lang="en-US" altLang="ko-KR" sz="900"/>
              <a:t>"" </a:t>
            </a:r>
            <a:r>
              <a:rPr lang="ko-KR" altLang="en-US" sz="900"/>
              <a:t>리터럴을 사용하여 생성할경우</a:t>
            </a:r>
            <a:r>
              <a:rPr lang="en-US" altLang="ko-KR" sz="900"/>
              <a:t>, </a:t>
            </a:r>
            <a:r>
              <a:rPr lang="ko-KR" altLang="en-US" sz="900"/>
              <a:t>내부적으로 </a:t>
            </a:r>
            <a:r>
              <a:rPr lang="en-US" altLang="ko-KR" sz="900"/>
              <a:t>new String() </a:t>
            </a:r>
            <a:r>
              <a:rPr lang="ko-KR" altLang="en-US" sz="900"/>
              <a:t>메소드 호출 이후에 </a:t>
            </a:r>
            <a:r>
              <a:rPr lang="en-US" altLang="ko-KR" sz="900"/>
              <a:t>String.intern()</a:t>
            </a:r>
            <a:r>
              <a:rPr lang="ko-KR" altLang="en-US" sz="900"/>
              <a:t>이라는 메소드가 호출되어 고유의 인스턴스를 공유하도록 </a:t>
            </a:r>
            <a:r>
              <a:rPr lang="en-US" altLang="ko-KR" sz="900"/>
              <a:t>interned</a:t>
            </a:r>
            <a:r>
              <a:rPr lang="ko-KR" altLang="en-US" sz="900"/>
              <a:t>됩니다</a:t>
            </a:r>
            <a:r>
              <a:rPr lang="en-US" altLang="ko-KR" sz="900"/>
              <a:t>.  </a:t>
            </a:r>
            <a:r>
              <a:rPr lang="ko-KR" altLang="en-US" sz="900"/>
              <a:t>이것은 생성한 </a:t>
            </a:r>
            <a:r>
              <a:rPr lang="en-US" altLang="ko-KR" sz="900"/>
              <a:t>String</a:t>
            </a:r>
            <a:r>
              <a:rPr lang="ko-KR" altLang="en-US" sz="900"/>
              <a:t>을 </a:t>
            </a:r>
            <a:r>
              <a:rPr lang="en-US" altLang="ko-KR" sz="900"/>
              <a:t>Constant pool</a:t>
            </a:r>
            <a:r>
              <a:rPr lang="ko-KR" altLang="en-US" sz="900"/>
              <a:t>에 등록하는</a:t>
            </a:r>
            <a:r>
              <a:rPr lang="en-US" altLang="ko-KR" sz="900"/>
              <a:t>(</a:t>
            </a:r>
            <a:r>
              <a:rPr lang="ko-KR" altLang="en-US" sz="900"/>
              <a:t>만약 이전에 같은 </a:t>
            </a:r>
            <a:r>
              <a:rPr lang="en-US" altLang="ko-KR" sz="900"/>
              <a:t>char sequence</a:t>
            </a:r>
            <a:r>
              <a:rPr lang="ko-KR" altLang="en-US" sz="900"/>
              <a:t>의 문자열이 이미 상수풀에 있다면 문자열을 힙에서 해제하고 그 상수풀의 레퍼런스를 반환</a:t>
            </a:r>
            <a:r>
              <a:rPr lang="en-US" altLang="ko-KR" sz="900"/>
              <a:t>) </a:t>
            </a:r>
            <a:r>
              <a:rPr lang="ko-KR" altLang="en-US" sz="900"/>
              <a:t>작업을 수행하지요</a:t>
            </a:r>
            <a:r>
              <a:rPr lang="en-US" altLang="ko-KR" sz="900"/>
              <a:t>.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즉</a:t>
            </a:r>
            <a:r>
              <a:rPr lang="en-US" altLang="ko-KR" sz="900"/>
              <a:t>, </a:t>
            </a:r>
            <a:r>
              <a:rPr lang="ko-KR" altLang="en-US" sz="900"/>
              <a:t>같은 패키지의 같은 클래스 내에서는 정수</a:t>
            </a:r>
            <a:r>
              <a:rPr lang="en-US" altLang="ko-KR" sz="900"/>
              <a:t>(literal) </a:t>
            </a:r>
            <a:r>
              <a:rPr lang="ko-KR" altLang="en-US" sz="900"/>
              <a:t>스트링들은 동일한 </a:t>
            </a:r>
            <a:r>
              <a:rPr lang="en-US" altLang="ko-KR" sz="900"/>
              <a:t>String </a:t>
            </a:r>
            <a:r>
              <a:rPr lang="ko-KR" altLang="en-US" sz="900"/>
              <a:t>객체를 참조한다</a:t>
            </a:r>
            <a:r>
              <a:rPr lang="en-US" altLang="ko-KR" sz="900"/>
              <a:t>. 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예</a:t>
            </a:r>
            <a:r>
              <a:rPr lang="en-US" altLang="ko-KR" sz="900"/>
              <a:t>)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String a = "JAVA";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String b = "JAVA";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의 경우 </a:t>
            </a:r>
            <a:r>
              <a:rPr lang="en-US" altLang="ko-KR" sz="900"/>
              <a:t>a == b </a:t>
            </a:r>
            <a:r>
              <a:rPr lang="ko-KR" altLang="en-US" sz="900"/>
              <a:t>는 </a:t>
            </a:r>
            <a:r>
              <a:rPr lang="en-US" altLang="ko-KR" sz="900"/>
              <a:t>true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String a = new String( "JAVA" );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String b = "JAVA"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의 경우 </a:t>
            </a:r>
            <a:r>
              <a:rPr lang="en-US" altLang="ko-KR" sz="900"/>
              <a:t>a == b </a:t>
            </a:r>
            <a:r>
              <a:rPr lang="ko-KR" altLang="en-US" sz="900"/>
              <a:t>는 </a:t>
            </a:r>
            <a:r>
              <a:rPr lang="en-US" altLang="ko-KR" sz="900"/>
              <a:t>false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String a = new String( "JAVA" );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a = a.intern();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en-US" altLang="ko-KR" sz="900"/>
              <a:t>String b = "JAVA";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의 경우 </a:t>
            </a:r>
            <a:r>
              <a:rPr lang="en-US" altLang="ko-KR" sz="900"/>
              <a:t>a == b </a:t>
            </a:r>
            <a:r>
              <a:rPr lang="ko-KR" altLang="en-US" sz="900"/>
              <a:t>는 </a:t>
            </a:r>
            <a:r>
              <a:rPr lang="en-US" altLang="ko-KR" sz="900"/>
              <a:t>true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일반적으로 문자열들을 비교하기 위해서 </a:t>
            </a:r>
            <a:r>
              <a:rPr lang="en-US" altLang="ko-KR" sz="900"/>
              <a:t>equals</a:t>
            </a:r>
            <a:r>
              <a:rPr lang="ko-KR" altLang="en-US" sz="900"/>
              <a:t>메서드를 사용하지만</a:t>
            </a:r>
            <a:r>
              <a:rPr lang="en-US" altLang="ko-KR" sz="900"/>
              <a:t>, equals</a:t>
            </a:r>
            <a:r>
              <a:rPr lang="ko-KR" altLang="en-US" sz="900"/>
              <a:t>메서드로 문자열의 내용을 비교하는 것보다는 등가비교연산자</a:t>
            </a:r>
            <a:r>
              <a:rPr lang="en-US" altLang="ko-KR" sz="900"/>
              <a:t>(==)</a:t>
            </a:r>
            <a:r>
              <a:rPr lang="ko-KR" altLang="en-US" sz="900"/>
              <a:t>를 이용해서 주소</a:t>
            </a:r>
            <a:r>
              <a:rPr lang="en-US" altLang="ko-KR" sz="900"/>
              <a:t>(4 byte)</a:t>
            </a:r>
            <a:r>
              <a:rPr lang="ko-KR" altLang="en-US" sz="900"/>
              <a:t>를 비교하는 것이 더 빠르다</a:t>
            </a:r>
            <a:r>
              <a:rPr lang="en-US" altLang="ko-KR" sz="900"/>
              <a:t>. 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명시적인 </a:t>
            </a:r>
            <a:r>
              <a:rPr lang="en-US" altLang="ko-KR" sz="900"/>
              <a:t>new String() </a:t>
            </a:r>
            <a:r>
              <a:rPr lang="ko-KR" altLang="en-US" sz="900"/>
              <a:t>생성자를 호출했기 때문에 각각의 문자열이 상수풀에 </a:t>
            </a:r>
            <a:r>
              <a:rPr lang="en-US" altLang="ko-KR" sz="900"/>
              <a:t>intern</a:t>
            </a:r>
            <a:r>
              <a:rPr lang="ko-KR" altLang="en-US" sz="900"/>
              <a:t>되는 과정 없이 제각각의 </a:t>
            </a:r>
            <a:r>
              <a:rPr lang="en-US" altLang="ko-KR" sz="900"/>
              <a:t>heap </a:t>
            </a:r>
            <a:r>
              <a:rPr lang="ko-KR" altLang="en-US" sz="900"/>
              <a:t>주소에 생성된 것입니다</a:t>
            </a:r>
            <a:r>
              <a:rPr lang="en-US" altLang="ko-KR" sz="900"/>
              <a:t>. 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endParaRPr lang="en-US" altLang="ko-KR" sz="900"/>
          </a:p>
          <a:p>
            <a:pPr>
              <a:lnSpc>
                <a:spcPct val="90000"/>
              </a:lnSpc>
            </a:pPr>
            <a:r>
              <a:rPr lang="ko-KR" altLang="en-US" sz="900"/>
              <a:t>정수형</a:t>
            </a:r>
            <a:r>
              <a:rPr lang="en-US" altLang="ko-KR" sz="900"/>
              <a:t>(int)</a:t>
            </a:r>
            <a:r>
              <a:rPr lang="ko-KR" altLang="en-US" sz="900"/>
              <a:t>값을 </a:t>
            </a:r>
            <a:r>
              <a:rPr lang="en-US" altLang="ko-KR" sz="900"/>
              <a:t>String</a:t>
            </a:r>
            <a:r>
              <a:rPr lang="ko-KR" altLang="en-US" sz="900"/>
              <a:t>으로 변환하는 두 가지 방법</a:t>
            </a:r>
          </a:p>
          <a:p>
            <a:pPr>
              <a:lnSpc>
                <a:spcPct val="90000"/>
              </a:lnSpc>
            </a:pPr>
            <a:endParaRPr lang="ko-KR" altLang="en-US" sz="900"/>
          </a:p>
          <a:p>
            <a:pPr>
              <a:lnSpc>
                <a:spcPct val="90000"/>
              </a:lnSpc>
            </a:pPr>
            <a:endParaRPr lang="ko-KR" altLang="en-US" sz="900"/>
          </a:p>
          <a:p>
            <a:pPr>
              <a:lnSpc>
                <a:spcPct val="90000"/>
              </a:lnSpc>
            </a:pPr>
            <a:r>
              <a:rPr lang="en-US" altLang="ko-KR" sz="900"/>
              <a:t>1) String</a:t>
            </a:r>
            <a:r>
              <a:rPr lang="ko-KR" altLang="en-US" sz="900"/>
              <a:t>클래스의 </a:t>
            </a:r>
            <a:r>
              <a:rPr lang="en-US" altLang="ko-KR" sz="900"/>
              <a:t>valueOf</a:t>
            </a:r>
            <a:r>
              <a:rPr lang="ko-KR" altLang="en-US" sz="900"/>
              <a:t>메서드</a:t>
            </a:r>
          </a:p>
          <a:p>
            <a:pPr>
              <a:lnSpc>
                <a:spcPct val="90000"/>
              </a:lnSpc>
            </a:pPr>
            <a:endParaRPr lang="ko-KR" altLang="en-US" sz="900"/>
          </a:p>
          <a:p>
            <a:pPr>
              <a:lnSpc>
                <a:spcPct val="90000"/>
              </a:lnSpc>
            </a:pPr>
            <a:r>
              <a:rPr lang="en-US" altLang="ko-KR" sz="900"/>
              <a:t>2) </a:t>
            </a:r>
            <a:r>
              <a:rPr lang="ko-KR" altLang="en-US" sz="900"/>
              <a:t>덧셈연산자</a:t>
            </a:r>
            <a:r>
              <a:rPr lang="en-US" altLang="ko-KR" sz="900"/>
              <a:t>(+)</a:t>
            </a:r>
            <a:r>
              <a:rPr lang="ko-KR" altLang="en-US" sz="900"/>
              <a:t>를 사용</a:t>
            </a:r>
          </a:p>
          <a:p>
            <a:pPr>
              <a:lnSpc>
                <a:spcPct val="90000"/>
              </a:lnSpc>
            </a:pPr>
            <a:r>
              <a:rPr lang="ko-KR" altLang="en-US" sz="900"/>
              <a:t> </a:t>
            </a:r>
          </a:p>
          <a:p>
            <a:pPr>
              <a:lnSpc>
                <a:spcPct val="90000"/>
              </a:lnSpc>
            </a:pPr>
            <a:endParaRPr lang="en-US" altLang="ko-KR" sz="9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DD7E038-0CD2-4ABB-BCCF-366F93F8EFD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198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3411163-2A91-4085-82E0-A3A194AA398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162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지금 까지 배운 제어자를</a:t>
            </a:r>
            <a:r>
              <a:rPr lang="en-US" altLang="ko-KR" smtClean="0"/>
              <a:t>.... </a:t>
            </a:r>
            <a:r>
              <a:rPr lang="ko-KR" altLang="en-US" smtClean="0"/>
              <a:t>사용대상을 중심으로 정리해봤습니다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어떤 대상에 어떤 제어자를 사용할 수 있는지 다시한번 확인해 보시고요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제어자를 조합해서 사용할 때</a:t>
            </a:r>
            <a:r>
              <a:rPr lang="en-US" altLang="ko-KR" smtClean="0"/>
              <a:t>, </a:t>
            </a:r>
            <a:r>
              <a:rPr lang="ko-KR" altLang="en-US" smtClean="0"/>
              <a:t>몇가지 생각해봐야할 것들을 적어보았는데요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별로 중요한 내용은 아닙니다</a:t>
            </a:r>
            <a:r>
              <a:rPr lang="en-US" altLang="ko-KR" smtClean="0"/>
              <a:t>... 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그동안 학습한 제어자를 다시한번 정리하는 의미에서 같이 가볍게 읽어보고 제어자에 대한 강의를 마무리할 까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5C811A0-9E81-4F58-B00B-A5EEBEED59B5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403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1A319AC-B426-4EBC-850E-881CDCB3557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163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다형성이란</a:t>
            </a:r>
            <a:r>
              <a:rPr lang="en-US" altLang="ko-KR" smtClean="0"/>
              <a:t>... </a:t>
            </a:r>
            <a:r>
              <a:rPr lang="ko-KR" altLang="en-US" smtClean="0"/>
              <a:t>여러가지 형태를 가질 수 있는 능력</a:t>
            </a:r>
            <a:r>
              <a:rPr lang="en-US" altLang="ko-KR" smtClean="0"/>
              <a:t>...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무슨 얘긴지 잘 감이 안오시죠</a:t>
            </a:r>
            <a:r>
              <a:rPr lang="en-US" altLang="ko-KR" smtClean="0"/>
              <a:t>... ^^;</a:t>
            </a:r>
          </a:p>
          <a:p>
            <a:pPr eaLnBrk="1" hangingPunct="1"/>
            <a:r>
              <a:rPr lang="ko-KR" altLang="en-US" smtClean="0"/>
              <a:t>이건 어디까지나</a:t>
            </a:r>
            <a:r>
              <a:rPr lang="en-US" altLang="ko-KR" smtClean="0"/>
              <a:t>... </a:t>
            </a:r>
            <a:r>
              <a:rPr lang="ko-KR" altLang="en-US" smtClean="0"/>
              <a:t>순수하게 객체지향이론적인 다형성의 정의고요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프로그래밍에서의 다형성은</a:t>
            </a:r>
            <a:r>
              <a:rPr lang="en-US" altLang="ko-KR" smtClean="0"/>
              <a:t>... </a:t>
            </a:r>
            <a:r>
              <a:rPr lang="ko-KR" altLang="en-US" smtClean="0"/>
              <a:t>하나의 참조변수로 여러타입의 객체를 참조할 수 있는 것을 말합니다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조상타입의 참조변수로 자손타입의 객체를 다룰 수 있는 것이 다형성입니다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누가 다형성이 뭐냐</a:t>
            </a:r>
            <a:r>
              <a:rPr lang="en-US" altLang="ko-KR" smtClean="0"/>
              <a:t>?</a:t>
            </a:r>
            <a:r>
              <a:rPr lang="ko-KR" altLang="en-US" smtClean="0"/>
              <a:t>고 물어보면</a:t>
            </a:r>
            <a:r>
              <a:rPr lang="en-US" altLang="ko-KR" smtClean="0"/>
              <a:t>... </a:t>
            </a:r>
            <a:r>
              <a:rPr lang="ko-KR" altLang="en-US" smtClean="0"/>
              <a:t>조상타입의 참조변수로 자손타입의 객체를 다룰 수 있는 것</a:t>
            </a:r>
            <a:r>
              <a:rPr lang="en-US" altLang="ko-KR" smtClean="0"/>
              <a:t>’</a:t>
            </a:r>
            <a:r>
              <a:rPr lang="ko-KR" altLang="en-US" smtClean="0"/>
              <a:t>이라고 </a:t>
            </a:r>
          </a:p>
          <a:p>
            <a:pPr eaLnBrk="1" hangingPunct="1"/>
            <a:r>
              <a:rPr lang="ko-KR" altLang="en-US" smtClean="0"/>
              <a:t>바로 대답이 나올 수 있으셔야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이와 같이</a:t>
            </a:r>
            <a:r>
              <a:rPr lang="en-US" altLang="ko-KR" smtClean="0"/>
              <a:t>... Tv</a:t>
            </a:r>
            <a:r>
              <a:rPr lang="ko-KR" altLang="en-US" smtClean="0"/>
              <a:t>클래스와 </a:t>
            </a:r>
            <a:r>
              <a:rPr lang="en-US" altLang="ko-KR" smtClean="0"/>
              <a:t>Tv</a:t>
            </a:r>
            <a:r>
              <a:rPr lang="ko-KR" altLang="en-US" smtClean="0"/>
              <a:t>클래스를 조상으로 하는 </a:t>
            </a:r>
            <a:r>
              <a:rPr lang="en-US" altLang="ko-KR" smtClean="0"/>
              <a:t>CaptionTv</a:t>
            </a:r>
            <a:r>
              <a:rPr lang="ko-KR" altLang="en-US" smtClean="0"/>
              <a:t>클래스가 정의되어 있을 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각 클래스의 인스턴스를 생성할 때</a:t>
            </a:r>
            <a:r>
              <a:rPr lang="en-US" altLang="ko-KR" smtClean="0"/>
              <a:t>... </a:t>
            </a:r>
            <a:r>
              <a:rPr lang="ko-KR" altLang="en-US" smtClean="0"/>
              <a:t>이렇게 하죠</a:t>
            </a:r>
            <a:r>
              <a:rPr lang="en-US" altLang="ko-KR" smtClean="0"/>
              <a:t>?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인스턴스는 </a:t>
            </a:r>
            <a:r>
              <a:rPr lang="en-US" altLang="ko-KR" smtClean="0"/>
              <a:t>Tv</a:t>
            </a:r>
            <a:r>
              <a:rPr lang="ko-KR" altLang="en-US" smtClean="0"/>
              <a:t>타입의 참조변수로</a:t>
            </a:r>
            <a:r>
              <a:rPr lang="en-US" altLang="ko-KR" smtClean="0"/>
              <a:t>... CaptonTv</a:t>
            </a:r>
            <a:r>
              <a:rPr lang="ko-KR" altLang="en-US" smtClean="0"/>
              <a:t>인스턴스는 </a:t>
            </a:r>
            <a:r>
              <a:rPr lang="en-US" altLang="ko-KR" smtClean="0"/>
              <a:t>CaptionTv</a:t>
            </a:r>
            <a:r>
              <a:rPr lang="ko-KR" altLang="en-US" smtClean="0"/>
              <a:t>타입의 참조변수로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그런데</a:t>
            </a:r>
            <a:r>
              <a:rPr lang="en-US" altLang="ko-KR" smtClean="0"/>
              <a:t>... </a:t>
            </a:r>
            <a:r>
              <a:rPr lang="ko-KR" altLang="en-US" smtClean="0"/>
              <a:t>이렇게</a:t>
            </a:r>
            <a:r>
              <a:rPr lang="en-US" altLang="ko-KR" smtClean="0"/>
              <a:t>... CaptionTv</a:t>
            </a:r>
            <a:r>
              <a:rPr lang="ko-KR" altLang="en-US" smtClean="0"/>
              <a:t>인스턴스를 </a:t>
            </a:r>
            <a:r>
              <a:rPr lang="en-US" altLang="ko-KR" smtClean="0"/>
              <a:t>Tv</a:t>
            </a:r>
            <a:r>
              <a:rPr lang="ko-KR" altLang="en-US" smtClean="0"/>
              <a:t>타입의 참조변수로 다루는 것도 가능합니다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 것이 바로 다형성인 것이죠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그러면</a:t>
            </a:r>
            <a:r>
              <a:rPr lang="en-US" altLang="ko-KR" smtClean="0"/>
              <a:t>... CaptionTv</a:t>
            </a:r>
            <a:r>
              <a:rPr lang="ko-KR" altLang="en-US" smtClean="0"/>
              <a:t>인스턴스를</a:t>
            </a:r>
            <a:r>
              <a:rPr lang="en-US" altLang="ko-KR" smtClean="0"/>
              <a:t>... CaptionTv</a:t>
            </a:r>
            <a:r>
              <a:rPr lang="ko-KR" altLang="en-US" smtClean="0"/>
              <a:t>타입의 참조변수로 다루는 것과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타입의 참조변수로 다루는 것의 차이는 뭘까요</a:t>
            </a:r>
            <a:r>
              <a:rPr lang="en-US" altLang="ko-KR" smtClean="0"/>
              <a:t>?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다음 페이지에서 설명하겠습니다</a:t>
            </a:r>
            <a:r>
              <a:rPr lang="en-US" altLang="ko-KR" smtClean="0"/>
              <a:t>. ^^;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A3BDF78-F089-4C93-8171-A7DF1E98598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F672E1-BB93-4D39-AAEA-72A7C36FF347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164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앞에서 </a:t>
            </a:r>
            <a:r>
              <a:rPr lang="en-US" altLang="ko-KR" smtClean="0"/>
              <a:t>CaptionTv</a:t>
            </a:r>
            <a:r>
              <a:rPr lang="ko-KR" altLang="en-US" smtClean="0"/>
              <a:t>인스턴스를 </a:t>
            </a:r>
            <a:r>
              <a:rPr lang="en-US" altLang="ko-KR" smtClean="0"/>
              <a:t>CaptionTv</a:t>
            </a:r>
            <a:r>
              <a:rPr lang="ko-KR" altLang="en-US" smtClean="0"/>
              <a:t>타입의 참조변수 외에도 조상인 </a:t>
            </a:r>
            <a:r>
              <a:rPr lang="en-US" altLang="ko-KR" smtClean="0"/>
              <a:t>Tv</a:t>
            </a:r>
            <a:r>
              <a:rPr lang="ko-KR" altLang="en-US" smtClean="0"/>
              <a:t>클래스 타입의 참조변수로도 다룰 수 있다고 했는데요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둘의 차이는 사용할 수 있는 멤버의 개수입니다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CaptinoTv</a:t>
            </a:r>
            <a:r>
              <a:rPr lang="ko-KR" altLang="en-US" smtClean="0"/>
              <a:t>타입의 참조변수로는 </a:t>
            </a:r>
            <a:r>
              <a:rPr lang="en-US" altLang="ko-KR" smtClean="0"/>
              <a:t>CaptionTv</a:t>
            </a:r>
            <a:r>
              <a:rPr lang="ko-KR" altLang="en-US" smtClean="0"/>
              <a:t>인스턴스의 모든 멤버를 사용할 수 있지만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타입의 참조변수로는 </a:t>
            </a:r>
            <a:r>
              <a:rPr lang="en-US" altLang="ko-KR" smtClean="0"/>
              <a:t>CaptionTv</a:t>
            </a:r>
            <a:r>
              <a:rPr lang="ko-KR" altLang="en-US" smtClean="0"/>
              <a:t>인스턴스의 모든 멤버를 사용할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단지</a:t>
            </a:r>
            <a:r>
              <a:rPr lang="en-US" altLang="ko-KR" smtClean="0"/>
              <a:t>, Tv</a:t>
            </a:r>
            <a:r>
              <a:rPr lang="ko-KR" altLang="en-US" smtClean="0"/>
              <a:t>클래스에 정의된 멤버만 사용할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실제 인스턴스가 </a:t>
            </a:r>
            <a:r>
              <a:rPr lang="en-US" altLang="ko-KR" smtClean="0"/>
              <a:t>CaptionTv</a:t>
            </a:r>
            <a:r>
              <a:rPr lang="ko-KR" altLang="en-US" smtClean="0"/>
              <a:t>인스턴스임에도 불구 하고</a:t>
            </a:r>
            <a:r>
              <a:rPr lang="en-US" altLang="ko-KR" smtClean="0"/>
              <a:t>... Tv</a:t>
            </a:r>
            <a:r>
              <a:rPr lang="ko-KR" altLang="en-US" smtClean="0"/>
              <a:t>타입의 참조변수로는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클래스에 정의된 </a:t>
            </a:r>
            <a:r>
              <a:rPr lang="en-US" altLang="ko-KR" smtClean="0"/>
              <a:t>5</a:t>
            </a:r>
            <a:r>
              <a:rPr lang="ko-KR" altLang="en-US" smtClean="0"/>
              <a:t>개의 멤버만 사용할 수 있다는 것입니다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CaptionTv</a:t>
            </a:r>
            <a:r>
              <a:rPr lang="ko-KR" altLang="en-US" smtClean="0"/>
              <a:t>에 정의된 멤버변수 </a:t>
            </a:r>
            <a:r>
              <a:rPr lang="en-US" altLang="ko-KR" smtClean="0"/>
              <a:t>text</a:t>
            </a:r>
            <a:r>
              <a:rPr lang="ko-KR" altLang="en-US" smtClean="0"/>
              <a:t>와 </a:t>
            </a:r>
            <a:r>
              <a:rPr lang="en-US" altLang="ko-KR" smtClean="0"/>
              <a:t>caption</a:t>
            </a:r>
            <a:r>
              <a:rPr lang="ko-KR" altLang="en-US" smtClean="0"/>
              <a:t>메서드는 </a:t>
            </a:r>
            <a:r>
              <a:rPr lang="en-US" altLang="ko-KR" smtClean="0"/>
              <a:t>Tv</a:t>
            </a:r>
            <a:r>
              <a:rPr lang="ko-KR" altLang="en-US" smtClean="0"/>
              <a:t>타입의 참조변수로는 사용할 수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전에 참조변수를 리모콘에 비유해서 얘기했는데요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실제로 참조변수는 리모콘과 유사한 점이 많습니다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예를 들어서</a:t>
            </a:r>
            <a:r>
              <a:rPr lang="en-US" altLang="ko-KR" smtClean="0"/>
              <a:t>... Tv</a:t>
            </a:r>
            <a:r>
              <a:rPr lang="ko-KR" altLang="en-US" smtClean="0"/>
              <a:t>를 하나 샀습니다</a:t>
            </a:r>
            <a:r>
              <a:rPr lang="en-US" altLang="ko-KR" smtClean="0"/>
              <a:t>. </a:t>
            </a:r>
            <a:r>
              <a:rPr lang="ko-KR" altLang="en-US" smtClean="0"/>
              <a:t>그런데 금새 고장나서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새로나온 </a:t>
            </a:r>
            <a:r>
              <a:rPr lang="en-US" altLang="ko-KR" smtClean="0"/>
              <a:t>Caption</a:t>
            </a:r>
            <a:r>
              <a:rPr lang="ko-KR" altLang="en-US" smtClean="0"/>
              <a:t>기능이 있는 새로운 </a:t>
            </a:r>
            <a:r>
              <a:rPr lang="en-US" altLang="ko-KR" smtClean="0"/>
              <a:t>Tv</a:t>
            </a:r>
            <a:r>
              <a:rPr lang="ko-KR" altLang="en-US" smtClean="0"/>
              <a:t>를 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전에 샀던  </a:t>
            </a:r>
            <a:r>
              <a:rPr lang="en-US" altLang="ko-KR" smtClean="0"/>
              <a:t>Tv</a:t>
            </a:r>
            <a:r>
              <a:rPr lang="ko-KR" altLang="en-US" smtClean="0"/>
              <a:t>와 같은 회사 제품이라서</a:t>
            </a:r>
            <a:r>
              <a:rPr lang="en-US" altLang="ko-KR" smtClean="0"/>
              <a:t>... </a:t>
            </a:r>
            <a:r>
              <a:rPr lang="ko-KR" altLang="en-US" smtClean="0"/>
              <a:t>옛날에 쓰던 </a:t>
            </a:r>
            <a:r>
              <a:rPr lang="en-US" altLang="ko-KR" smtClean="0"/>
              <a:t>Tv</a:t>
            </a:r>
            <a:r>
              <a:rPr lang="ko-KR" altLang="en-US" smtClean="0"/>
              <a:t>리모콘도</a:t>
            </a:r>
          </a:p>
          <a:p>
            <a:pPr eaLnBrk="1" hangingPunct="1"/>
            <a:r>
              <a:rPr lang="ko-KR" altLang="en-US" smtClean="0"/>
              <a:t>새로산 </a:t>
            </a:r>
            <a:r>
              <a:rPr lang="en-US" altLang="ko-KR" smtClean="0"/>
              <a:t>Tv</a:t>
            </a:r>
            <a:r>
              <a:rPr lang="ko-KR" altLang="en-US" smtClean="0"/>
              <a:t>에 쓸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그런데</a:t>
            </a:r>
            <a:r>
              <a:rPr lang="en-US" altLang="ko-KR" smtClean="0"/>
              <a:t>... </a:t>
            </a:r>
            <a:r>
              <a:rPr lang="ko-KR" altLang="en-US" smtClean="0"/>
              <a:t>옛날 리모콘으로는 새로운 기능인 </a:t>
            </a:r>
            <a:r>
              <a:rPr lang="en-US" altLang="ko-KR" smtClean="0"/>
              <a:t>Caption</a:t>
            </a:r>
            <a:r>
              <a:rPr lang="ko-KR" altLang="en-US" smtClean="0"/>
              <a:t>기능을 사용할 수 없겠죠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아무리 </a:t>
            </a:r>
            <a:r>
              <a:rPr lang="en-US" altLang="ko-KR" smtClean="0"/>
              <a:t>Tv</a:t>
            </a:r>
            <a:r>
              <a:rPr lang="ko-KR" altLang="en-US" smtClean="0"/>
              <a:t>가 </a:t>
            </a:r>
            <a:r>
              <a:rPr lang="en-US" altLang="ko-KR" smtClean="0"/>
              <a:t>Caption</a:t>
            </a:r>
            <a:r>
              <a:rPr lang="ko-KR" altLang="en-US" smtClean="0"/>
              <a:t>기능을 가지고 있어도요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옛날 리모콘에는 캡션기능 관련된 버튼이 아예 없잖아요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 </a:t>
            </a:r>
            <a:r>
              <a:rPr lang="en-US" altLang="ko-KR" smtClean="0"/>
              <a:t>Tv</a:t>
            </a:r>
            <a:r>
              <a:rPr lang="ko-KR" altLang="en-US" smtClean="0"/>
              <a:t>타입의 참조변수로는 </a:t>
            </a:r>
            <a:r>
              <a:rPr lang="en-US" altLang="ko-KR" smtClean="0"/>
              <a:t>Tv</a:t>
            </a:r>
            <a:r>
              <a:rPr lang="ko-KR" altLang="en-US" smtClean="0"/>
              <a:t>클래스에 정의된 멤버들만 사용할 수 있는 겁니다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참조변수의 타입에 따라</a:t>
            </a:r>
            <a:r>
              <a:rPr lang="en-US" altLang="ko-KR" smtClean="0"/>
              <a:t>... </a:t>
            </a:r>
            <a:r>
              <a:rPr lang="ko-KR" altLang="en-US" smtClean="0"/>
              <a:t>사용할 수 있는 멤버의 개수가 달라진다는 것 이해하셨죠</a:t>
            </a:r>
            <a:r>
              <a:rPr lang="en-US" altLang="ko-KR" smtClean="0"/>
              <a:t>?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그러면 왜 이렇게 할까요</a:t>
            </a:r>
            <a:r>
              <a:rPr lang="en-US" altLang="ko-KR" smtClean="0"/>
              <a:t>? CaptionTv</a:t>
            </a:r>
            <a:r>
              <a:rPr lang="ko-KR" altLang="en-US" smtClean="0"/>
              <a:t>타입의 참조변수로 </a:t>
            </a:r>
            <a:r>
              <a:rPr lang="en-US" altLang="ko-KR" smtClean="0"/>
              <a:t>CaptionTv</a:t>
            </a:r>
            <a:r>
              <a:rPr lang="ko-KR" altLang="en-US" smtClean="0"/>
              <a:t>인스턴스를 사용하면 될텐데</a:t>
            </a:r>
          </a:p>
          <a:p>
            <a:pPr eaLnBrk="1" hangingPunct="1"/>
            <a:r>
              <a:rPr lang="ko-KR" altLang="en-US" smtClean="0"/>
              <a:t>굳이 </a:t>
            </a:r>
            <a:r>
              <a:rPr lang="en-US" altLang="ko-KR" smtClean="0"/>
              <a:t>Tv</a:t>
            </a:r>
            <a:r>
              <a:rPr lang="ko-KR" altLang="en-US" smtClean="0"/>
              <a:t>타입의 참조변수로 </a:t>
            </a:r>
            <a:r>
              <a:rPr lang="en-US" altLang="ko-KR" smtClean="0"/>
              <a:t>CaptionTv</a:t>
            </a:r>
            <a:r>
              <a:rPr lang="ko-KR" altLang="en-US" smtClean="0"/>
              <a:t>인스턴스를 다룰 까요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타입의 참조변수로는 </a:t>
            </a:r>
            <a:r>
              <a:rPr lang="en-US" altLang="ko-KR" smtClean="0"/>
              <a:t>CaptionTv</a:t>
            </a:r>
            <a:r>
              <a:rPr lang="ko-KR" altLang="en-US" smtClean="0"/>
              <a:t>인스턴스의 일부밖에 사용못하는데 말이죠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이유는 나중에 자세히 설명드릴 것이고요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지금은 참조변수의 타입에 따라 사용할 수 있는 멤버의 개수가 달라진다는 점만 확실히 이해하시면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148E44A-1DD1-44DD-ACBA-FC86046A6AD2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B755238-55C1-4F9B-8749-34E436175FB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165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dirty="0" smtClean="0"/>
              <a:t>이처럼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자손타입의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조상타입의 참조변수로 </a:t>
            </a:r>
            <a:r>
              <a:rPr lang="ko-KR" altLang="en-US" dirty="0" err="1" smtClean="0"/>
              <a:t>가리키는게</a:t>
            </a:r>
            <a:r>
              <a:rPr lang="ko-KR" altLang="en-US" dirty="0" smtClean="0"/>
              <a:t> 가능하다고 했죠</a:t>
            </a:r>
            <a:r>
              <a:rPr lang="en-US" altLang="ko-KR" dirty="0" smtClean="0"/>
              <a:t>...</a:t>
            </a:r>
          </a:p>
          <a:p>
            <a:pPr eaLnBrk="1" hangingPunct="1"/>
            <a:r>
              <a:rPr lang="ko-KR" altLang="en-US" dirty="0" smtClean="0"/>
              <a:t>그러면 반대로 조상타입의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자손타입의 참조변수로 </a:t>
            </a:r>
            <a:r>
              <a:rPr lang="ko-KR" altLang="en-US" dirty="0" err="1" smtClean="0"/>
              <a:t>가리키는게</a:t>
            </a:r>
            <a:r>
              <a:rPr lang="ko-KR" altLang="en-US" dirty="0" smtClean="0"/>
              <a:t> 가능할까요</a:t>
            </a:r>
            <a:r>
              <a:rPr lang="en-US" altLang="ko-KR" dirty="0" smtClean="0"/>
              <a:t>?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dirty="0" smtClean="0"/>
              <a:t>결론부터 </a:t>
            </a:r>
            <a:r>
              <a:rPr lang="ko-KR" altLang="en-US" dirty="0" err="1" smtClean="0"/>
              <a:t>말씀드리면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가능하지 않습니다</a:t>
            </a:r>
            <a:r>
              <a:rPr lang="en-US" altLang="ko-KR" dirty="0" smtClean="0"/>
              <a:t>.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dirty="0" smtClean="0"/>
              <a:t>사람들은 </a:t>
            </a:r>
            <a:r>
              <a:rPr lang="ko-KR" altLang="en-US" dirty="0" err="1" smtClean="0"/>
              <a:t>리모콘만가지고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를 조작하기 때문에</a:t>
            </a:r>
            <a:r>
              <a:rPr lang="en-US" altLang="ko-KR" dirty="0" smtClean="0"/>
              <a:t>...</a:t>
            </a:r>
          </a:p>
          <a:p>
            <a:pPr eaLnBrk="1" hangingPunct="1"/>
            <a:r>
              <a:rPr lang="ko-KR" altLang="en-US" dirty="0" smtClean="0"/>
              <a:t>이처럼</a:t>
            </a:r>
            <a:r>
              <a:rPr lang="en-US" altLang="ko-KR" dirty="0" smtClean="0"/>
              <a:t>... </a:t>
            </a:r>
            <a:r>
              <a:rPr lang="en-US" altLang="ko-KR" dirty="0" err="1" smtClean="0"/>
              <a:t>CaptionTv</a:t>
            </a:r>
            <a:r>
              <a:rPr lang="ko-KR" altLang="en-US" dirty="0" smtClean="0"/>
              <a:t>를 가지고도</a:t>
            </a:r>
            <a:r>
              <a:rPr lang="en-US" altLang="ko-KR" dirty="0" smtClean="0"/>
              <a:t>... </a:t>
            </a:r>
            <a:r>
              <a:rPr lang="en-US" altLang="ko-KR" dirty="0" err="1" smtClean="0"/>
              <a:t>Tv</a:t>
            </a:r>
            <a:r>
              <a:rPr lang="ko-KR" altLang="en-US" dirty="0" err="1" smtClean="0"/>
              <a:t>리모콘을</a:t>
            </a:r>
            <a:r>
              <a:rPr lang="ko-KR" altLang="en-US" dirty="0" smtClean="0"/>
              <a:t> 사용하면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아무런 </a:t>
            </a:r>
            <a:r>
              <a:rPr lang="ko-KR" altLang="en-US" dirty="0" err="1" smtClean="0"/>
              <a:t>불평없이</a:t>
            </a:r>
            <a:r>
              <a:rPr lang="ko-KR" altLang="en-US" dirty="0" smtClean="0"/>
              <a:t> 잘 사용합니다</a:t>
            </a:r>
            <a:r>
              <a:rPr lang="en-US" altLang="ko-KR" dirty="0" smtClean="0"/>
              <a:t>.</a:t>
            </a:r>
          </a:p>
          <a:p>
            <a:pPr eaLnBrk="1" hangingPunct="1"/>
            <a:r>
              <a:rPr lang="en-US" altLang="ko-KR" dirty="0" smtClean="0"/>
              <a:t>caption</a:t>
            </a:r>
            <a:r>
              <a:rPr lang="ko-KR" altLang="en-US" dirty="0" smtClean="0"/>
              <a:t>가능이 있는지도 모르고요</a:t>
            </a:r>
            <a:r>
              <a:rPr lang="en-US" altLang="ko-KR" dirty="0" smtClean="0"/>
              <a:t>...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dirty="0" smtClean="0"/>
              <a:t>그러나</a:t>
            </a:r>
            <a:r>
              <a:rPr lang="en-US" altLang="ko-KR" dirty="0" smtClean="0"/>
              <a:t>.. </a:t>
            </a:r>
            <a:r>
              <a:rPr lang="en-US" altLang="ko-KR" dirty="0" err="1" smtClean="0"/>
              <a:t>CaptionTv</a:t>
            </a:r>
            <a:r>
              <a:rPr lang="ko-KR" altLang="en-US" dirty="0" err="1" smtClean="0"/>
              <a:t>리모콘을</a:t>
            </a:r>
            <a:r>
              <a:rPr lang="ko-KR" altLang="en-US" dirty="0" smtClean="0"/>
              <a:t> 가지고 </a:t>
            </a:r>
            <a:r>
              <a:rPr lang="en-US" altLang="ko-KR" dirty="0" smtClean="0"/>
              <a:t>Caption</a:t>
            </a:r>
            <a:r>
              <a:rPr lang="ko-KR" altLang="en-US" dirty="0" smtClean="0"/>
              <a:t>기능이 없는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를 사용하면</a:t>
            </a:r>
            <a:r>
              <a:rPr lang="en-US" altLang="ko-KR" dirty="0" smtClean="0"/>
              <a:t>...</a:t>
            </a:r>
          </a:p>
          <a:p>
            <a:pPr eaLnBrk="1" hangingPunct="1"/>
            <a:r>
              <a:rPr lang="ko-KR" altLang="en-US" dirty="0" smtClean="0"/>
              <a:t>난리가 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분명히 </a:t>
            </a:r>
            <a:r>
              <a:rPr lang="ko-KR" altLang="en-US" dirty="0" err="1" smtClean="0"/>
              <a:t>리모콘에는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caption </a:t>
            </a:r>
            <a:r>
              <a:rPr lang="ko-KR" altLang="en-US" dirty="0" smtClean="0"/>
              <a:t>기능 버튼이 있는데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아무리 눌러도</a:t>
            </a:r>
          </a:p>
          <a:p>
            <a:pPr eaLnBrk="1" hangingPunct="1"/>
            <a:r>
              <a:rPr lang="ko-KR" altLang="en-US" dirty="0" smtClean="0"/>
              <a:t>작동을 </a:t>
            </a:r>
            <a:r>
              <a:rPr lang="ko-KR" altLang="en-US" dirty="0" err="1" smtClean="0"/>
              <a:t>안하거든요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Tv</a:t>
            </a:r>
            <a:r>
              <a:rPr lang="ko-KR" altLang="en-US" dirty="0" smtClean="0"/>
              <a:t>회사 서비스센터에 전화하고</a:t>
            </a:r>
            <a:r>
              <a:rPr lang="en-US" altLang="ko-KR" dirty="0" smtClean="0"/>
              <a:t>... </a:t>
            </a:r>
            <a:r>
              <a:rPr lang="ko-KR" altLang="en-US" dirty="0" err="1" smtClean="0"/>
              <a:t>난리나죠</a:t>
            </a:r>
            <a:r>
              <a:rPr lang="en-US" altLang="ko-KR" dirty="0" smtClean="0"/>
              <a:t>...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ko-KR" altLang="en-US" dirty="0" smtClean="0"/>
              <a:t>결론은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자손타입의 참조변수로는 조상타입의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참조할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pPr eaLnBrk="1" hangingPunct="1"/>
            <a:r>
              <a:rPr lang="ko-KR" altLang="en-US" dirty="0" err="1" smtClean="0"/>
              <a:t>리모콘에</a:t>
            </a:r>
            <a:r>
              <a:rPr lang="ko-KR" altLang="en-US" dirty="0" smtClean="0"/>
              <a:t> 정의된 기능이 실제 제품의 기능보다 많아서는 안되기 때문이죠</a:t>
            </a:r>
            <a:r>
              <a:rPr lang="en-US" altLang="ko-KR" dirty="0" smtClean="0"/>
              <a:t>...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A4C9C0E-8580-4041-B1AB-9D4BCECFDD5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255AD31-8DBE-4FC6-9D38-AA1121A09F74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166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기본형 변수뿐만 아니라 참조형 변수도 형변환이 가능합니다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다만 조상자손관계에 있을 때만 형변환이 가능하죠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자손타입을 조상타입으로 형변환 하는 것을 업캐스팅이라고 하고요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조상타입을 자손타입으로 형변환 하는 것을 다운캐스팅이라고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상속계층도에서 봤을 때 조상으로 가면 올라가는 거니까 </a:t>
            </a:r>
            <a:r>
              <a:rPr lang="en-US" altLang="ko-KR" smtClean="0"/>
              <a:t>up</a:t>
            </a:r>
            <a:r>
              <a:rPr lang="ko-KR" altLang="en-US" smtClean="0"/>
              <a:t>이고 반대는 내려가는 거니까 </a:t>
            </a:r>
            <a:r>
              <a:rPr lang="en-US" altLang="ko-KR" smtClean="0"/>
              <a:t>down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형변환할 때는 클래스간의 상속계층도를 간단히 그려보면 쉽게 해결됩니다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형변환 방법은 간단합니다</a:t>
            </a:r>
            <a:r>
              <a:rPr lang="en-US" altLang="ko-KR" smtClean="0"/>
              <a:t>. </a:t>
            </a:r>
            <a:r>
              <a:rPr lang="ko-KR" altLang="en-US" smtClean="0"/>
              <a:t>기본형 변수의 형변환과 똑같이</a:t>
            </a:r>
            <a:r>
              <a:rPr lang="en-US" altLang="ko-KR" smtClean="0"/>
              <a:t>... </a:t>
            </a:r>
            <a:r>
              <a:rPr lang="ko-KR" altLang="en-US" smtClean="0"/>
              <a:t>괄호 안에다 변환하고자 하는 타입을 적어주기만 하면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참조형변수의 형변환도</a:t>
            </a:r>
            <a:r>
              <a:rPr lang="en-US" altLang="ko-KR" smtClean="0"/>
              <a:t>... </a:t>
            </a:r>
            <a:r>
              <a:rPr lang="ko-KR" altLang="en-US" smtClean="0"/>
              <a:t>경우에 따라서 형변환을 생략할 수 있는데요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자손타입에서 조상타입으로 형변환 하는 경우에는 생략이 가능합니다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자손타입에서 조상타입으로 형변환된다는 것은 리모콘의 버튼 개수가 줄어든다는 것을 의미하는데요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리모콘의 버튼 개수가 많아지는 것은 문제가 되도</a:t>
            </a:r>
            <a:r>
              <a:rPr lang="en-US" altLang="ko-KR" smtClean="0"/>
              <a:t>, </a:t>
            </a:r>
            <a:r>
              <a:rPr lang="ko-KR" altLang="en-US" smtClean="0"/>
              <a:t>적어지는 것은 문제가 되지 않기 때문에</a:t>
            </a:r>
            <a:r>
              <a:rPr lang="en-US" altLang="ko-KR" smtClean="0"/>
              <a:t>... </a:t>
            </a:r>
            <a:r>
              <a:rPr lang="ko-KR" altLang="en-US" smtClean="0"/>
              <a:t>형변환을 생략할 수 있도록 한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참조변수의 형변환은</a:t>
            </a:r>
            <a:r>
              <a:rPr lang="en-US" altLang="ko-KR" smtClean="0"/>
              <a:t>... </a:t>
            </a:r>
            <a:r>
              <a:rPr lang="ko-KR" altLang="en-US" smtClean="0"/>
              <a:t>단지 참조할 수 있는 멤버의 개수가 달라질 뿐 다른 변화는 아무것도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참조변수가 저장하고 있는 객체의 주소값이 바뀌는 것도 아니고</a:t>
            </a:r>
            <a:r>
              <a:rPr lang="en-US" altLang="ko-KR" smtClean="0"/>
              <a:t>... </a:t>
            </a:r>
            <a:r>
              <a:rPr lang="ko-KR" altLang="en-US" smtClean="0"/>
              <a:t>인스턴스에 영향을 주지도 않습니다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코드를 보면</a:t>
            </a:r>
            <a:r>
              <a:rPr lang="en-US" altLang="ko-KR" smtClean="0"/>
              <a:t>... Car</a:t>
            </a:r>
            <a:r>
              <a:rPr lang="ko-KR" altLang="en-US" smtClean="0"/>
              <a:t>클래스와 </a:t>
            </a:r>
            <a:r>
              <a:rPr lang="en-US" altLang="ko-KR" smtClean="0"/>
              <a:t>Car</a:t>
            </a:r>
            <a:r>
              <a:rPr lang="ko-KR" altLang="en-US" smtClean="0"/>
              <a:t>클래스를 조상으로 하는 </a:t>
            </a:r>
            <a:r>
              <a:rPr lang="en-US" altLang="ko-KR" smtClean="0"/>
              <a:t>FireEngine</a:t>
            </a:r>
            <a:r>
              <a:rPr lang="ko-KR" altLang="en-US" smtClean="0"/>
              <a:t>클래스와 </a:t>
            </a:r>
            <a:r>
              <a:rPr lang="en-US" altLang="ko-KR" smtClean="0"/>
              <a:t>Ambulance</a:t>
            </a:r>
            <a:r>
              <a:rPr lang="ko-KR" altLang="en-US" smtClean="0"/>
              <a:t>클래스가 정의되어 있는데요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클래스들의 상속관계를 그려보면 이와 같습니다</a:t>
            </a:r>
            <a:r>
              <a:rPr lang="en-US" altLang="ko-KR" smtClean="0"/>
              <a:t>...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FireEngine</a:t>
            </a:r>
            <a:r>
              <a:rPr lang="ko-KR" altLang="en-US" smtClean="0"/>
              <a:t>타입의 참조변수를  </a:t>
            </a:r>
            <a:r>
              <a:rPr lang="en-US" altLang="ko-KR" smtClean="0"/>
              <a:t>Car</a:t>
            </a:r>
            <a:r>
              <a:rPr lang="ko-KR" altLang="en-US" smtClean="0"/>
              <a:t>타입으로 형변환하려면</a:t>
            </a:r>
            <a:r>
              <a:rPr lang="en-US" altLang="ko-KR" smtClean="0"/>
              <a:t>... </a:t>
            </a:r>
            <a:r>
              <a:rPr lang="ko-KR" altLang="en-US" smtClean="0"/>
              <a:t>괄호안에 </a:t>
            </a:r>
            <a:r>
              <a:rPr lang="en-US" altLang="ko-KR" smtClean="0"/>
              <a:t>Car</a:t>
            </a:r>
            <a:r>
              <a:rPr lang="ko-KR" altLang="en-US" smtClean="0"/>
              <a:t>를 적어주면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여기서는 자손타입에서 조상타입으로</a:t>
            </a:r>
            <a:r>
              <a:rPr lang="en-US" altLang="ko-KR" smtClean="0"/>
              <a:t>... </a:t>
            </a:r>
            <a:r>
              <a:rPr lang="ko-KR" altLang="en-US" smtClean="0"/>
              <a:t>즉 리모콘의 버튼개수가 줄어드는 쪽으로 형변환을 하는 것이기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형변환을 생략할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바로 아래에</a:t>
            </a:r>
            <a:r>
              <a:rPr lang="en-US" altLang="ko-KR" smtClean="0"/>
              <a:t>... </a:t>
            </a:r>
            <a:r>
              <a:rPr lang="ko-KR" altLang="en-US" smtClean="0"/>
              <a:t>그 반대의 경우인</a:t>
            </a:r>
            <a:r>
              <a:rPr lang="en-US" altLang="ko-KR" smtClean="0"/>
              <a:t>... car</a:t>
            </a:r>
            <a:r>
              <a:rPr lang="ko-KR" altLang="en-US" smtClean="0"/>
              <a:t>타입의 참조변수를 자손인 </a:t>
            </a:r>
            <a:r>
              <a:rPr lang="en-US" altLang="ko-KR" smtClean="0"/>
              <a:t>FireEngine</a:t>
            </a:r>
            <a:r>
              <a:rPr lang="ko-KR" altLang="en-US" smtClean="0"/>
              <a:t>타입으로 변환하는 경우에는 형변환을 생략할 수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FireEngine</a:t>
            </a:r>
            <a:r>
              <a:rPr lang="ko-KR" altLang="en-US" smtClean="0"/>
              <a:t>클래스와 </a:t>
            </a:r>
            <a:r>
              <a:rPr lang="en-US" altLang="ko-KR" smtClean="0"/>
              <a:t>Ambulance</a:t>
            </a:r>
            <a:r>
              <a:rPr lang="ko-KR" altLang="en-US" smtClean="0"/>
              <a:t>클래스는 둘다 </a:t>
            </a:r>
            <a:r>
              <a:rPr lang="en-US" altLang="ko-KR" smtClean="0"/>
              <a:t>Car</a:t>
            </a:r>
            <a:r>
              <a:rPr lang="ko-KR" altLang="en-US" smtClean="0"/>
              <a:t>를 조상으로 하고 있지만</a:t>
            </a:r>
            <a:r>
              <a:rPr lang="en-US" altLang="ko-KR" smtClean="0"/>
              <a:t>... </a:t>
            </a:r>
            <a:r>
              <a:rPr lang="ko-KR" altLang="en-US" smtClean="0"/>
              <a:t>두 클래스 사이에는 어떠한 관계도 성립하지 않기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형변환이 불가능합니다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0FC318-564E-42C1-BE4C-43B231FFF47E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6FBD6B-CB66-4F23-BFD4-10678DEA331C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167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Car</a:t>
            </a:r>
            <a:r>
              <a:rPr lang="ko-KR" altLang="en-US" smtClean="0"/>
              <a:t>타입의 참조변수 </a:t>
            </a:r>
            <a:r>
              <a:rPr lang="en-US" altLang="ko-KR" smtClean="0"/>
              <a:t>car</a:t>
            </a:r>
            <a:r>
              <a:rPr lang="ko-KR" altLang="en-US" smtClean="0"/>
              <a:t>를 선언하고요</a:t>
            </a:r>
            <a:r>
              <a:rPr lang="en-US" altLang="ko-KR" smtClean="0"/>
              <a:t>... </a:t>
            </a:r>
            <a:r>
              <a:rPr lang="ko-KR" altLang="en-US" smtClean="0"/>
              <a:t>그러면 이렇게 참조변수 </a:t>
            </a:r>
            <a:r>
              <a:rPr lang="en-US" altLang="ko-KR" smtClean="0"/>
              <a:t>car</a:t>
            </a:r>
            <a:r>
              <a:rPr lang="ko-KR" altLang="en-US" smtClean="0"/>
              <a:t>가 만들어집니다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 다음에</a:t>
            </a:r>
            <a:r>
              <a:rPr lang="en-US" altLang="ko-KR" smtClean="0"/>
              <a:t>... FireEngine</a:t>
            </a:r>
            <a:r>
              <a:rPr lang="ko-KR" altLang="en-US" smtClean="0"/>
              <a:t>인스턴스를 생성하고 이 인스턴스를 참조변수 </a:t>
            </a:r>
            <a:r>
              <a:rPr lang="en-US" altLang="ko-KR" smtClean="0"/>
              <a:t>fe</a:t>
            </a:r>
            <a:r>
              <a:rPr lang="ko-KR" altLang="en-US" smtClean="0"/>
              <a:t>가 가리키게 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그러면 이런 그림이 되겠죠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그리고 </a:t>
            </a:r>
            <a:r>
              <a:rPr lang="en-US" altLang="ko-KR" smtClean="0"/>
              <a:t>FireEngine</a:t>
            </a:r>
            <a:r>
              <a:rPr lang="ko-KR" altLang="en-US" smtClean="0"/>
              <a:t>타입의 참조변수 </a:t>
            </a:r>
            <a:r>
              <a:rPr lang="en-US" altLang="ko-KR" smtClean="0"/>
              <a:t>fe2</a:t>
            </a:r>
            <a:r>
              <a:rPr lang="ko-KR" altLang="en-US" smtClean="0"/>
              <a:t>를 선언했습니다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다음에</a:t>
            </a:r>
            <a:r>
              <a:rPr lang="en-US" altLang="ko-KR" smtClean="0"/>
              <a:t>...</a:t>
            </a:r>
            <a:r>
              <a:rPr lang="ko-KR" altLang="en-US" smtClean="0"/>
              <a:t>참조변수 </a:t>
            </a:r>
            <a:r>
              <a:rPr lang="en-US" altLang="ko-KR" smtClean="0"/>
              <a:t>fe</a:t>
            </a:r>
            <a:r>
              <a:rPr lang="ko-KR" altLang="en-US" smtClean="0"/>
              <a:t>에 대해서 메서드 </a:t>
            </a:r>
            <a:r>
              <a:rPr lang="en-US" altLang="ko-KR" smtClean="0"/>
              <a:t>water()</a:t>
            </a:r>
            <a:r>
              <a:rPr lang="ko-KR" altLang="en-US" smtClean="0"/>
              <a:t>를 호출합니다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그러면</a:t>
            </a:r>
            <a:r>
              <a:rPr lang="en-US" altLang="ko-KR" smtClean="0"/>
              <a:t>... FireEngine</a:t>
            </a:r>
            <a:r>
              <a:rPr lang="ko-KR" altLang="en-US" smtClean="0"/>
              <a:t>인스턴스의 </a:t>
            </a:r>
            <a:r>
              <a:rPr lang="en-US" altLang="ko-KR" smtClean="0"/>
              <a:t>water</a:t>
            </a:r>
            <a:r>
              <a:rPr lang="ko-KR" altLang="en-US" smtClean="0"/>
              <a:t>메서드가 호출되어</a:t>
            </a:r>
            <a:r>
              <a:rPr lang="en-US" altLang="ko-KR" smtClean="0"/>
              <a:t>... </a:t>
            </a:r>
            <a:r>
              <a:rPr lang="ko-KR" altLang="en-US" smtClean="0"/>
              <a:t>화면에 </a:t>
            </a:r>
            <a:r>
              <a:rPr lang="en-US" altLang="ko-KR" smtClean="0"/>
              <a:t>water!!!</a:t>
            </a:r>
            <a:r>
              <a:rPr lang="ko-KR" altLang="en-US" smtClean="0"/>
              <a:t>라는 글자가 출력됩니다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다음에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fe</a:t>
            </a:r>
            <a:r>
              <a:rPr lang="ko-KR" altLang="en-US" smtClean="0"/>
              <a:t>의 값을 참조변수 </a:t>
            </a:r>
            <a:r>
              <a:rPr lang="en-US" altLang="ko-KR" smtClean="0"/>
              <a:t>car</a:t>
            </a:r>
            <a:r>
              <a:rPr lang="ko-KR" altLang="en-US" smtClean="0"/>
              <a:t>에 저장합니다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자손의 타입에서 조상의 타입으로의 형변환</a:t>
            </a:r>
            <a:r>
              <a:rPr lang="en-US" altLang="ko-KR" smtClean="0"/>
              <a:t>...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리모콘 버튼의 개수를 줄이는 형변환</a:t>
            </a:r>
            <a:r>
              <a:rPr lang="en-US" altLang="ko-KR" smtClean="0"/>
              <a:t>...</a:t>
            </a:r>
            <a:r>
              <a:rPr lang="ko-KR" altLang="en-US" smtClean="0"/>
              <a:t>이기 때문에 형변환을 생략할 수 있었습니다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참조변수가 저장하고 있는 값은 인스턴서의 주소값이니까</a:t>
            </a:r>
            <a:r>
              <a:rPr lang="en-US" altLang="ko-KR" smtClean="0"/>
              <a:t>.. </a:t>
            </a:r>
            <a:r>
              <a:rPr lang="ko-KR" altLang="en-US" smtClean="0"/>
              <a:t>참조변수 </a:t>
            </a:r>
            <a:r>
              <a:rPr lang="en-US" altLang="ko-KR" smtClean="0"/>
              <a:t>fe</a:t>
            </a:r>
            <a:r>
              <a:rPr lang="ko-KR" altLang="en-US" smtClean="0"/>
              <a:t>에 저장되어 있는 주소 </a:t>
            </a:r>
            <a:r>
              <a:rPr lang="en-US" altLang="ko-KR" smtClean="0"/>
              <a:t>100</a:t>
            </a:r>
            <a:r>
              <a:rPr lang="ko-KR" altLang="en-US" smtClean="0"/>
              <a:t>번지가 참조변수 </a:t>
            </a:r>
            <a:r>
              <a:rPr lang="en-US" altLang="ko-KR" smtClean="0"/>
              <a:t>car</a:t>
            </a:r>
            <a:r>
              <a:rPr lang="ko-KR" altLang="en-US" smtClean="0"/>
              <a:t>에 저장되겠죠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car</a:t>
            </a:r>
            <a:r>
              <a:rPr lang="ko-KR" altLang="en-US" smtClean="0"/>
              <a:t>역시 </a:t>
            </a:r>
            <a:r>
              <a:rPr lang="en-US" altLang="ko-KR" smtClean="0"/>
              <a:t>FireEngine</a:t>
            </a:r>
            <a:r>
              <a:rPr lang="ko-KR" altLang="en-US" smtClean="0"/>
              <a:t>인스턴스를 가리기게 됩니다</a:t>
            </a:r>
            <a:r>
              <a:rPr lang="en-US" altLang="ko-KR" smtClean="0"/>
              <a:t>.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하지만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fe</a:t>
            </a:r>
            <a:r>
              <a:rPr lang="ko-KR" altLang="en-US" smtClean="0"/>
              <a:t>와는 달리 참조변수 </a:t>
            </a:r>
            <a:r>
              <a:rPr lang="en-US" altLang="ko-KR" smtClean="0"/>
              <a:t>car</a:t>
            </a:r>
            <a:r>
              <a:rPr lang="ko-KR" altLang="en-US" smtClean="0"/>
              <a:t>로는 </a:t>
            </a:r>
            <a:r>
              <a:rPr lang="en-US" altLang="ko-KR" smtClean="0"/>
              <a:t>water()</a:t>
            </a:r>
            <a:r>
              <a:rPr lang="ko-KR" altLang="en-US" smtClean="0"/>
              <a:t>를 호출할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en-US" altLang="ko-KR" smtClean="0"/>
              <a:t>Car</a:t>
            </a:r>
            <a:r>
              <a:rPr lang="ko-KR" altLang="en-US" smtClean="0"/>
              <a:t>클래스에 정의된 멤버가 아니기 때문입니다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다음에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car</a:t>
            </a:r>
            <a:r>
              <a:rPr lang="ko-KR" altLang="en-US" smtClean="0"/>
              <a:t>에 저장된 값을 참조변수 </a:t>
            </a:r>
            <a:r>
              <a:rPr lang="en-US" altLang="ko-KR" smtClean="0"/>
              <a:t>fe2</a:t>
            </a:r>
            <a:r>
              <a:rPr lang="ko-KR" altLang="en-US" smtClean="0"/>
              <a:t>에 저장합니다</a:t>
            </a:r>
            <a:r>
              <a:rPr lang="en-US" altLang="ko-KR" smtClean="0"/>
              <a:t>. </a:t>
            </a:r>
            <a:r>
              <a:rPr lang="ko-KR" altLang="en-US" smtClean="0"/>
              <a:t>이 두 변수는 타입이 다르기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형변환 연산자를 사용해줘야겠죠</a:t>
            </a:r>
            <a:r>
              <a:rPr lang="en-US" altLang="ko-KR" smtClean="0"/>
              <a:t>... </a:t>
            </a:r>
            <a:r>
              <a:rPr lang="ko-KR" altLang="en-US" smtClean="0"/>
              <a:t>조상타입의 참조변수의 값을 자손타입의 참조변수에 저장하는 것이기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형변환을 생략할 수 없습니다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이제 참조변수 </a:t>
            </a:r>
            <a:r>
              <a:rPr lang="en-US" altLang="ko-KR" smtClean="0"/>
              <a:t>fe2</a:t>
            </a:r>
            <a:r>
              <a:rPr lang="ko-KR" altLang="en-US" smtClean="0"/>
              <a:t>에도 </a:t>
            </a:r>
            <a:r>
              <a:rPr lang="en-US" altLang="ko-KR" smtClean="0"/>
              <a:t>100</a:t>
            </a:r>
            <a:r>
              <a:rPr lang="ko-KR" altLang="en-US" smtClean="0"/>
              <a:t>번지가 저장되어서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fe2</a:t>
            </a:r>
            <a:r>
              <a:rPr lang="ko-KR" altLang="en-US" smtClean="0"/>
              <a:t>로도 </a:t>
            </a:r>
            <a:r>
              <a:rPr lang="en-US" altLang="ko-KR" smtClean="0"/>
              <a:t>FireEngine</a:t>
            </a:r>
            <a:r>
              <a:rPr lang="ko-KR" altLang="en-US" smtClean="0"/>
              <a:t>인스턴스를 다룰 수 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참조변수 </a:t>
            </a:r>
            <a:r>
              <a:rPr lang="en-US" altLang="ko-KR" smtClean="0"/>
              <a:t>car</a:t>
            </a:r>
            <a:r>
              <a:rPr lang="ko-KR" altLang="en-US" smtClean="0"/>
              <a:t>와는 달리</a:t>
            </a:r>
            <a:r>
              <a:rPr lang="en-US" altLang="ko-KR" smtClean="0"/>
              <a:t>... </a:t>
            </a:r>
            <a:r>
              <a:rPr lang="ko-KR" altLang="en-US" smtClean="0"/>
              <a:t>참조변수와 실제 인스턴스의 타입이 같기 때문에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참조변수 </a:t>
            </a:r>
            <a:r>
              <a:rPr lang="en-US" altLang="ko-KR" smtClean="0"/>
              <a:t>fe2</a:t>
            </a:r>
            <a:r>
              <a:rPr lang="ko-KR" altLang="en-US" smtClean="0"/>
              <a:t>로는 인스턴스의 모든 멤버를 다룰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참조변수의 형변환은</a:t>
            </a:r>
            <a:r>
              <a:rPr lang="en-US" altLang="ko-KR" smtClean="0"/>
              <a:t>... </a:t>
            </a:r>
            <a:r>
              <a:rPr lang="ko-KR" altLang="en-US" smtClean="0"/>
              <a:t>참조변수의 타입만을 변경할 뿐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변수의 값이나 인스턴스에는 아무런 영향을 주지 않는다는 점</a:t>
            </a:r>
            <a:r>
              <a:rPr lang="en-US" altLang="ko-KR" smtClean="0"/>
              <a:t>... </a:t>
            </a:r>
            <a:r>
              <a:rPr lang="ko-KR" altLang="en-US" smtClean="0"/>
              <a:t>확인하시기 바랍니다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66C1217-27B7-41F7-93F4-A9186C627D60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14B3D47-A93C-44CC-A328-241ED38B4F36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168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en-US" altLang="ko-KR" smtClean="0"/>
              <a:t>instanceof</a:t>
            </a:r>
            <a:r>
              <a:rPr lang="ko-KR" altLang="en-US" smtClean="0"/>
              <a:t>연산자는 참조변수가 참조하고 있는 인스턴스의 타입을 체크하는데 사용됩니다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다형성을 통해 조상타입의 참조변수로 자손타입의 인스턴스를 가리킬 수 있게 되었기 때문에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참조변수의 타입과 참조변수가 가리키는 인스턴스의 타입이 항상 같지는 않습니다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참조변수가 가리키는 인스턴스의 타입이 어떤 것인지 확인하기 위해서 </a:t>
            </a:r>
            <a:r>
              <a:rPr lang="en-US" altLang="ko-KR" smtClean="0"/>
              <a:t>instanceof</a:t>
            </a:r>
            <a:r>
              <a:rPr lang="ko-KR" altLang="en-US" smtClean="0"/>
              <a:t>연산자를 사용하는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예제를 보시면</a:t>
            </a:r>
            <a:r>
              <a:rPr lang="en-US" altLang="ko-KR" smtClean="0"/>
              <a:t>... FireEngine</a:t>
            </a:r>
            <a:r>
              <a:rPr lang="ko-KR" altLang="en-US" smtClean="0"/>
              <a:t>인스턴스를 생성해서 참조변수 </a:t>
            </a:r>
            <a:r>
              <a:rPr lang="en-US" altLang="ko-KR" smtClean="0"/>
              <a:t>fe</a:t>
            </a:r>
            <a:r>
              <a:rPr lang="ko-KR" altLang="en-US" smtClean="0"/>
              <a:t>가 가리키도록 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그리고</a:t>
            </a:r>
            <a:r>
              <a:rPr lang="en-US" altLang="ko-KR" smtClean="0"/>
              <a:t>... instanceof</a:t>
            </a:r>
            <a:r>
              <a:rPr lang="ko-KR" altLang="en-US" smtClean="0"/>
              <a:t>연산자를 이용해서</a:t>
            </a:r>
            <a:r>
              <a:rPr lang="en-US" altLang="ko-KR" smtClean="0"/>
              <a:t>... </a:t>
            </a:r>
            <a:r>
              <a:rPr lang="ko-KR" altLang="en-US" smtClean="0"/>
              <a:t>참조변수 </a:t>
            </a:r>
            <a:r>
              <a:rPr lang="en-US" altLang="ko-KR" smtClean="0"/>
              <a:t>fe</a:t>
            </a:r>
            <a:r>
              <a:rPr lang="ko-KR" altLang="en-US" smtClean="0"/>
              <a:t>가 가리키는 인스턴스의 타입이 </a:t>
            </a:r>
            <a:r>
              <a:rPr lang="en-US" altLang="ko-KR" smtClean="0"/>
              <a:t>FireEngine</a:t>
            </a:r>
            <a:r>
              <a:rPr lang="ko-KR" altLang="en-US" smtClean="0"/>
              <a:t>타입인지 확인합니다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인스턴스의 타입이 </a:t>
            </a:r>
            <a:r>
              <a:rPr lang="en-US" altLang="ko-KR" smtClean="0"/>
              <a:t>FireEngine</a:t>
            </a:r>
            <a:r>
              <a:rPr lang="ko-KR" altLang="en-US" smtClean="0"/>
              <a:t>이면 </a:t>
            </a:r>
            <a:r>
              <a:rPr lang="en-US" altLang="ko-KR" smtClean="0"/>
              <a:t>instanceof</a:t>
            </a:r>
            <a:r>
              <a:rPr lang="ko-KR" altLang="en-US" smtClean="0"/>
              <a:t>의 결과는 </a:t>
            </a:r>
            <a:r>
              <a:rPr lang="en-US" altLang="ko-KR" smtClean="0"/>
              <a:t>true</a:t>
            </a:r>
            <a:r>
              <a:rPr lang="ko-KR" altLang="en-US" smtClean="0"/>
              <a:t>가 되고</a:t>
            </a:r>
            <a:r>
              <a:rPr lang="en-US" altLang="ko-KR" smtClean="0"/>
              <a:t>, </a:t>
            </a:r>
            <a:r>
              <a:rPr lang="ko-KR" altLang="en-US" smtClean="0"/>
              <a:t>그렇지 않으면 </a:t>
            </a:r>
            <a:r>
              <a:rPr lang="en-US" altLang="ko-KR" smtClean="0"/>
              <a:t>false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여기서는 참조변수 </a:t>
            </a:r>
            <a:r>
              <a:rPr lang="en-US" altLang="ko-KR" smtClean="0"/>
              <a:t>fe</a:t>
            </a:r>
            <a:r>
              <a:rPr lang="ko-KR" altLang="en-US" smtClean="0"/>
              <a:t>가 가리키는 인스턴스의 타입이 </a:t>
            </a:r>
            <a:r>
              <a:rPr lang="en-US" altLang="ko-KR" smtClean="0"/>
              <a:t>FireEngine</a:t>
            </a:r>
            <a:r>
              <a:rPr lang="ko-KR" altLang="en-US" smtClean="0"/>
              <a:t>이 맞으므로 </a:t>
            </a:r>
            <a:r>
              <a:rPr lang="en-US" altLang="ko-KR" smtClean="0"/>
              <a:t>instanceof</a:t>
            </a:r>
            <a:r>
              <a:rPr lang="ko-KR" altLang="en-US" smtClean="0"/>
              <a:t>의 결과가 </a:t>
            </a:r>
            <a:r>
              <a:rPr lang="en-US" altLang="ko-KR" smtClean="0"/>
              <a:t>true</a:t>
            </a:r>
            <a:r>
              <a:rPr lang="ko-KR" altLang="en-US" smtClean="0"/>
              <a:t>가 되어</a:t>
            </a:r>
          </a:p>
          <a:p>
            <a:pPr eaLnBrk="1" hangingPunct="1"/>
            <a:r>
              <a:rPr lang="ko-KR" altLang="en-US" smtClean="0"/>
              <a:t>이 문장이 화면에 출력됩니다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 다음에도 </a:t>
            </a:r>
            <a:r>
              <a:rPr lang="en-US" altLang="ko-KR" smtClean="0"/>
              <a:t>Car</a:t>
            </a:r>
            <a:r>
              <a:rPr lang="ko-KR" altLang="en-US" smtClean="0"/>
              <a:t>타입인지</a:t>
            </a:r>
            <a:r>
              <a:rPr lang="en-US" altLang="ko-KR" smtClean="0"/>
              <a:t>, Object</a:t>
            </a:r>
            <a:r>
              <a:rPr lang="ko-KR" altLang="en-US" smtClean="0"/>
              <a:t>타입인지</a:t>
            </a:r>
            <a:r>
              <a:rPr lang="en-US" altLang="ko-KR" smtClean="0"/>
              <a:t>... </a:t>
            </a:r>
            <a:r>
              <a:rPr lang="ko-KR" altLang="en-US" smtClean="0"/>
              <a:t>확인을 하는데요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실행결과를 보면</a:t>
            </a:r>
            <a:r>
              <a:rPr lang="en-US" altLang="ko-KR" smtClean="0"/>
              <a:t>... </a:t>
            </a:r>
            <a:r>
              <a:rPr lang="ko-KR" altLang="en-US" smtClean="0"/>
              <a:t>실제인스턴스가 </a:t>
            </a:r>
            <a:r>
              <a:rPr lang="en-US" altLang="ko-KR" smtClean="0"/>
              <a:t>FireEngine</a:t>
            </a:r>
            <a:r>
              <a:rPr lang="ko-KR" altLang="en-US" smtClean="0"/>
              <a:t>임에도 불구하고</a:t>
            </a:r>
            <a:r>
              <a:rPr lang="en-US" altLang="ko-KR" smtClean="0"/>
              <a:t>, </a:t>
            </a:r>
          </a:p>
          <a:p>
            <a:pPr eaLnBrk="1" hangingPunct="1"/>
            <a:r>
              <a:rPr lang="en-US" altLang="ko-KR" smtClean="0"/>
              <a:t>Car</a:t>
            </a:r>
            <a:r>
              <a:rPr lang="ko-KR" altLang="en-US" smtClean="0"/>
              <a:t>타입과 </a:t>
            </a:r>
            <a:r>
              <a:rPr lang="en-US" altLang="ko-KR" smtClean="0"/>
              <a:t>Object</a:t>
            </a:r>
            <a:r>
              <a:rPr lang="ko-KR" altLang="en-US" smtClean="0"/>
              <a:t>타입에 대한 </a:t>
            </a:r>
            <a:r>
              <a:rPr lang="en-US" altLang="ko-KR" smtClean="0"/>
              <a:t>instanceof</a:t>
            </a:r>
            <a:r>
              <a:rPr lang="ko-KR" altLang="en-US" smtClean="0"/>
              <a:t>검사도 결과가 </a:t>
            </a:r>
            <a:r>
              <a:rPr lang="en-US" altLang="ko-KR" smtClean="0"/>
              <a:t>true</a:t>
            </a:r>
            <a:r>
              <a:rPr lang="ko-KR" altLang="en-US" smtClean="0"/>
              <a:t>라는 것을 알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참조변수를 어떤 타입에 </a:t>
            </a:r>
            <a:r>
              <a:rPr lang="en-US" altLang="ko-KR" smtClean="0"/>
              <a:t>instanceof</a:t>
            </a:r>
            <a:r>
              <a:rPr lang="ko-KR" altLang="en-US" smtClean="0"/>
              <a:t>연산을 했을 때 결과가 </a:t>
            </a:r>
            <a:r>
              <a:rPr lang="en-US" altLang="ko-KR" smtClean="0"/>
              <a:t>true</a:t>
            </a:r>
            <a:r>
              <a:rPr lang="ko-KR" altLang="en-US" smtClean="0"/>
              <a:t>라는 것은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참조변수를 검사한 타입으로 형변환하는 것이 가능하다는 의미 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instanceof</a:t>
            </a:r>
            <a:r>
              <a:rPr lang="ko-KR" altLang="en-US" smtClean="0"/>
              <a:t>연산자가 실제인스턴스의 타입을 알려준다기 보다는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형변환이 가능한지를 알려준다고 하는 것이 더 옳다고 생각합니다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예들들어</a:t>
            </a:r>
            <a:r>
              <a:rPr lang="en-US" altLang="ko-KR" smtClean="0"/>
              <a:t>... </a:t>
            </a:r>
            <a:r>
              <a:rPr lang="ko-KR" altLang="en-US" smtClean="0"/>
              <a:t>이와 같은 </a:t>
            </a:r>
            <a:r>
              <a:rPr lang="en-US" altLang="ko-KR" smtClean="0"/>
              <a:t>method</a:t>
            </a:r>
            <a:r>
              <a:rPr lang="ko-KR" altLang="en-US" smtClean="0"/>
              <a:t>가 있을 때</a:t>
            </a:r>
            <a:r>
              <a:rPr lang="en-US" altLang="ko-KR" smtClean="0"/>
              <a:t>... </a:t>
            </a:r>
            <a:r>
              <a:rPr lang="ko-KR" altLang="en-US" smtClean="0"/>
              <a:t>매개변수의 타입이 </a:t>
            </a:r>
            <a:r>
              <a:rPr lang="en-US" altLang="ko-KR" smtClean="0"/>
              <a:t>Object</a:t>
            </a:r>
            <a:r>
              <a:rPr lang="ko-KR" altLang="en-US" smtClean="0"/>
              <a:t>지만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이 참조변수가 가리키고 있는 인스턴스의 타입은 무엇인지 확신할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이럴 때는 반드시</a:t>
            </a:r>
            <a:r>
              <a:rPr lang="en-US" altLang="ko-KR" smtClean="0"/>
              <a:t>... instanceof</a:t>
            </a:r>
            <a:r>
              <a:rPr lang="ko-KR" altLang="en-US" smtClean="0"/>
              <a:t>로 체크를 한 후에 형변환을 해야 안전합니다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6961E1D-567C-4A8A-BA74-792871B000D1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D267EF6-3109-4844-A02A-5582F8025593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169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r>
              <a:rPr lang="ko-KR" altLang="ko-KR" smtClean="0"/>
              <a:t>앞에서... 참조변수의 타입에 따라 사용할 수 있는 인스턴스의 멤버가 달라진다고 배웠습니다.</a:t>
            </a:r>
          </a:p>
          <a:p>
            <a:endParaRPr lang="ko-KR" altLang="ko-KR" smtClean="0"/>
          </a:p>
          <a:p>
            <a:r>
              <a:rPr lang="ko-KR" altLang="ko-KR" smtClean="0"/>
              <a:t>그 외에도 한가지 더 차이점이 있는데요. </a:t>
            </a:r>
          </a:p>
          <a:p>
            <a:r>
              <a:rPr lang="ko-KR" altLang="ko-KR" smtClean="0"/>
              <a:t>멤버변수가 중복정의된 경우에는...참조변수의 타입에 따라 연결되는 멤버가 달라진다는 것입니다.</a:t>
            </a:r>
          </a:p>
          <a:p>
            <a:endParaRPr lang="ko-KR" altLang="ko-KR" smtClean="0"/>
          </a:p>
          <a:p>
            <a:r>
              <a:rPr lang="ko-KR" altLang="ko-KR" smtClean="0"/>
              <a:t>왼쪽과 같이 Parent클래스와 이를 조상으로 하는 Child클래스가 정의되어 있을 때...</a:t>
            </a:r>
          </a:p>
          <a:p>
            <a:r>
              <a:rPr lang="ko-KR" altLang="ko-KR" smtClean="0"/>
              <a:t>멤버변수 x가 중복되어 있습니다. 메서드 역시... 오버라이딩되어 있고요.</a:t>
            </a:r>
          </a:p>
          <a:p>
            <a:endParaRPr lang="ko-KR" altLang="ko-KR" smtClean="0"/>
          </a:p>
          <a:p>
            <a:r>
              <a:rPr lang="ko-KR" altLang="ko-KR" smtClean="0"/>
              <a:t>main메서드에서...</a:t>
            </a:r>
          </a:p>
          <a:p>
            <a:r>
              <a:rPr lang="ko-KR" altLang="ko-KR" smtClean="0"/>
              <a:t>Child인스턴스를 생성해서 Parent타입의 참조변수로 참조하게 하고,</a:t>
            </a:r>
          </a:p>
          <a:p>
            <a:r>
              <a:rPr lang="ko-KR" altLang="ko-KR" smtClean="0"/>
              <a:t>또하나의 Child인스턴스를 생성해서 Child타입의 참조변수로 참조하게 합니다.</a:t>
            </a:r>
          </a:p>
          <a:p>
            <a:endParaRPr lang="ko-KR" altLang="ko-KR" smtClean="0"/>
          </a:p>
          <a:p>
            <a:r>
              <a:rPr lang="ko-KR" altLang="ko-KR" smtClean="0"/>
              <a:t>그리고 참조변수 p로 멤버변수 x를 출력하고 메서드를 호출합니다.</a:t>
            </a:r>
          </a:p>
          <a:p>
            <a:r>
              <a:rPr lang="ko-KR" altLang="ko-KR" smtClean="0"/>
              <a:t>그 다음에는 참조변수 c로 멤버변수 x를 출력하고 메서드를 호출합니다.</a:t>
            </a:r>
          </a:p>
          <a:p>
            <a:endParaRPr lang="ko-KR" altLang="ko-KR" smtClean="0"/>
          </a:p>
          <a:p>
            <a:r>
              <a:rPr lang="ko-KR" altLang="ko-KR" smtClean="0"/>
              <a:t>이 코드가 실행되면 이와 같은 결과를 얻는데요.</a:t>
            </a:r>
          </a:p>
          <a:p>
            <a:r>
              <a:rPr lang="ko-KR" altLang="ko-KR" smtClean="0"/>
              <a:t>참조변수 p로 읽어온 멤버변수x의 값과 참조변수 c로 읽어온 멤버변수 x의 값이 다르다는 것을 알 수 있습니다.</a:t>
            </a:r>
          </a:p>
          <a:p>
            <a:r>
              <a:rPr lang="ko-KR" altLang="ko-KR" smtClean="0"/>
              <a:t>메서드의 경우 참조변수의 타입에 관계 없이 실제 인스턴스인 Child인스턴스의 메서드가 호출되었고요...</a:t>
            </a:r>
          </a:p>
          <a:p>
            <a:endParaRPr lang="ko-KR" altLang="ko-KR" smtClean="0"/>
          </a:p>
          <a:p>
            <a:r>
              <a:rPr lang="ko-KR" altLang="ko-KR" smtClean="0"/>
              <a:t>이런 결과가 나오는 이유는...</a:t>
            </a:r>
          </a:p>
          <a:p>
            <a:r>
              <a:rPr lang="ko-KR" altLang="ko-KR" smtClean="0"/>
              <a:t>Parent타입의 참조변수 p로 멤버변수 x를 접근하면... Parent클래스에 정의된 멤버변수 x와 연결되고...</a:t>
            </a:r>
          </a:p>
          <a:p>
            <a:r>
              <a:rPr lang="ko-KR" altLang="ko-KR" smtClean="0"/>
              <a:t>Child타입의 참조변수 c로 멤버변수 x를 접근하면... Child클래스에 정의된 멤버변수 x와 연결되기 때문입니다.</a:t>
            </a:r>
          </a:p>
          <a:p>
            <a:endParaRPr lang="ko-KR" altLang="ko-KR" smtClean="0"/>
          </a:p>
          <a:p>
            <a:r>
              <a:rPr lang="ko-KR" altLang="ko-KR" smtClean="0"/>
              <a:t>이를 통해서 알 수 있는 것은... 멤버변수가 중복된 경우에는 참조변수의 타입에 따라 연결되는</a:t>
            </a:r>
          </a:p>
          <a:p>
            <a:r>
              <a:rPr lang="ko-KR" altLang="ko-KR" smtClean="0"/>
              <a:t>멤버변수가 달라진다는 것입니다.</a:t>
            </a:r>
          </a:p>
          <a:p>
            <a:endParaRPr lang="ko-KR" altLang="ko-KR" smtClean="0"/>
          </a:p>
          <a:p>
            <a:r>
              <a:rPr lang="ko-KR" altLang="ko-KR" smtClean="0"/>
              <a:t>메서드는 참조변수의 타입에 관계없이 항상 실제 인스턴스의 타입에 정의된 것이 호출되고요.</a:t>
            </a:r>
          </a:p>
          <a:p>
            <a:r>
              <a:rPr lang="ko-KR" altLang="ko-KR" smtClean="0"/>
              <a:t>여기서는 Child인스턴스니까... Child클래스에 정의된 메서드가 호출되고요.</a:t>
            </a:r>
          </a:p>
          <a:p>
            <a:endParaRPr lang="ko-KR" altLang="ko-KR" smtClean="0"/>
          </a:p>
          <a:p>
            <a:r>
              <a:rPr lang="ko-KR" altLang="ko-KR" smtClean="0"/>
              <a:t>일반적으로는 이처럼 외부에서 멤버변수에 직접 접근하는 경우는 드물고...</a:t>
            </a:r>
          </a:p>
          <a:p>
            <a:r>
              <a:rPr lang="ko-KR" altLang="ko-KR" smtClean="0"/>
              <a:t>메서드를 이용해서 접근하므로... 별문제는 안되기는 합니다.</a:t>
            </a:r>
          </a:p>
          <a:p>
            <a:endParaRPr lang="ko-KR" altLang="ko-KR" smtClean="0"/>
          </a:p>
          <a:p>
            <a:r>
              <a:rPr lang="ko-KR" altLang="ko-KR" smtClean="0"/>
              <a:t>만일 오른쪽 코드와 같이... 멤버변수나 메서드가 중복되어 정의되지 않은 경우에는 선택의 여지가 없기 때문에...</a:t>
            </a:r>
          </a:p>
          <a:p>
            <a:r>
              <a:rPr lang="ko-KR" altLang="ko-KR" smtClean="0"/>
              <a:t>참조변수의 타입에 따라 결과가 달라지지 않습니다.</a:t>
            </a:r>
          </a:p>
          <a:p>
            <a:endParaRPr lang="ko-KR" altLang="ko-KR" smtClean="0"/>
          </a:p>
          <a:p>
            <a:r>
              <a:rPr lang="ko-KR" altLang="ko-KR" smtClean="0"/>
              <a:t>같은 이름의 멤버변수가 중복정의되어 있는 경우에만 참조변수의 타입에 따른 차이가 있다는 것</a:t>
            </a:r>
          </a:p>
          <a:p>
            <a:r>
              <a:rPr lang="ko-KR" altLang="ko-KR" smtClean="0"/>
              <a:t>잘 기억해 두시기 바랍니다.</a:t>
            </a:r>
          </a:p>
          <a:p>
            <a:endParaRPr lang="ko-KR" altLang="ko-KR" smtClean="0"/>
          </a:p>
          <a:p>
            <a:endParaRPr lang="ko-KR" altLang="ko-KR" smtClean="0"/>
          </a:p>
          <a:p>
            <a:endParaRPr lang="ko-KR" altLang="ko-KR" smtClean="0"/>
          </a:p>
          <a:p>
            <a:endParaRPr lang="ko-KR" altLang="ko-KR" smtClean="0"/>
          </a:p>
          <a:p>
            <a:endParaRPr lang="ko-KR" altLang="ko-KR" smtClean="0"/>
          </a:p>
          <a:p>
            <a:endParaRPr lang="ko-KR" altLang="ko-KR" smtClean="0"/>
          </a:p>
          <a:p>
            <a:endParaRPr lang="ko-KR" altLang="ko-KR" smtClean="0"/>
          </a:p>
          <a:p>
            <a:pPr eaLnBrk="1" hangingPunct="1">
              <a:lnSpc>
                <a:spcPct val="80000"/>
              </a:lnSpc>
            </a:pPr>
            <a:endParaRPr lang="ko-KR" altLang="ko-KR" sz="800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BEB3023-FE0A-4A86-912A-CDCBEF9EAA4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A7B088A-713C-4ACB-AA0E-95200EDF7B4B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170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제품가격과 보너스점수를 멤버로 정의한 </a:t>
            </a:r>
            <a:r>
              <a:rPr lang="en-US" altLang="ko-KR" smtClean="0"/>
              <a:t>Product</a:t>
            </a:r>
            <a:r>
              <a:rPr lang="ko-KR" altLang="en-US" smtClean="0"/>
              <a:t>클래스를 정의하고</a:t>
            </a:r>
            <a:r>
              <a:rPr lang="en-US" altLang="ko-KR" smtClean="0"/>
              <a:t>...	</a:t>
            </a:r>
          </a:p>
          <a:p>
            <a:pPr eaLnBrk="1" hangingPunct="1"/>
            <a:r>
              <a:rPr lang="ko-KR" altLang="en-US" smtClean="0"/>
              <a:t>모든 제품은</a:t>
            </a:r>
            <a:r>
              <a:rPr lang="en-US" altLang="ko-KR" smtClean="0"/>
              <a:t>... Product</a:t>
            </a:r>
            <a:r>
              <a:rPr lang="ko-KR" altLang="en-US" smtClean="0"/>
              <a:t>클래스를 상속받도록 하였습니다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 </a:t>
            </a:r>
            <a:r>
              <a:rPr lang="en-US" altLang="ko-KR" smtClean="0"/>
              <a:t>Tv, Computer, Audio</a:t>
            </a:r>
            <a:r>
              <a:rPr lang="ko-KR" altLang="en-US" smtClean="0"/>
              <a:t>클래스는 </a:t>
            </a:r>
            <a:r>
              <a:rPr lang="en-US" altLang="ko-KR" smtClean="0"/>
              <a:t>Product</a:t>
            </a:r>
            <a:r>
              <a:rPr lang="ko-KR" altLang="en-US" smtClean="0"/>
              <a:t>클래스를 상속받았습니다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Buyer</a:t>
            </a:r>
            <a:r>
              <a:rPr lang="ko-KR" altLang="en-US" smtClean="0"/>
              <a:t>클래스는 물건을 사는 사람</a:t>
            </a:r>
            <a:r>
              <a:rPr lang="en-US" altLang="ko-KR" smtClean="0"/>
              <a:t>... </a:t>
            </a:r>
            <a:r>
              <a:rPr lang="ko-KR" altLang="en-US" smtClean="0"/>
              <a:t>구매자를 클래스로 정의한 것이고요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멤버변수로 가진돈과 보너스점수를 정의하였습니다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Buyer</a:t>
            </a:r>
            <a:r>
              <a:rPr lang="ko-KR" altLang="en-US" smtClean="0"/>
              <a:t>클래스에</a:t>
            </a:r>
            <a:r>
              <a:rPr lang="en-US" altLang="ko-KR" smtClean="0"/>
              <a:t>... </a:t>
            </a:r>
            <a:r>
              <a:rPr lang="ko-KR" altLang="en-US" smtClean="0"/>
              <a:t>제품을 구입하는 기능의 </a:t>
            </a:r>
            <a:r>
              <a:rPr lang="en-US" altLang="ko-KR" smtClean="0"/>
              <a:t>buy</a:t>
            </a:r>
            <a:r>
              <a:rPr lang="ko-KR" altLang="en-US" smtClean="0"/>
              <a:t>메서드를 추가하려고 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Tv</a:t>
            </a:r>
            <a:r>
              <a:rPr lang="ko-KR" altLang="en-US" smtClean="0"/>
              <a:t>를 구입할 수 있는 </a:t>
            </a:r>
            <a:r>
              <a:rPr lang="en-US" altLang="ko-KR" smtClean="0"/>
              <a:t>buy</a:t>
            </a:r>
            <a:r>
              <a:rPr lang="ko-KR" altLang="en-US" smtClean="0"/>
              <a:t>메서드를 이와 같이 구현하였습니다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매개변수로 </a:t>
            </a:r>
            <a:r>
              <a:rPr lang="en-US" altLang="ko-KR" smtClean="0"/>
              <a:t>Tv</a:t>
            </a:r>
            <a:r>
              <a:rPr lang="ko-KR" altLang="en-US" smtClean="0"/>
              <a:t>타입의 참조변수를 선언하고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의 가격인 </a:t>
            </a:r>
            <a:r>
              <a:rPr lang="en-US" altLang="ko-KR" smtClean="0"/>
              <a:t>price</a:t>
            </a:r>
            <a:r>
              <a:rPr lang="ko-KR" altLang="en-US" smtClean="0"/>
              <a:t>의 금액을 </a:t>
            </a:r>
            <a:r>
              <a:rPr lang="en-US" altLang="ko-KR" smtClean="0"/>
              <a:t>buyer</a:t>
            </a:r>
            <a:r>
              <a:rPr lang="ko-KR" altLang="en-US" smtClean="0"/>
              <a:t>가 가진 돈인 </a:t>
            </a:r>
            <a:r>
              <a:rPr lang="en-US" altLang="ko-KR" smtClean="0"/>
              <a:t>money</a:t>
            </a:r>
            <a:r>
              <a:rPr lang="ko-KR" altLang="en-US" smtClean="0"/>
              <a:t>에서 빼고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의 보너스점수를 </a:t>
            </a:r>
            <a:r>
              <a:rPr lang="en-US" altLang="ko-KR" smtClean="0"/>
              <a:t>buyer</a:t>
            </a:r>
            <a:r>
              <a:rPr lang="ko-KR" altLang="en-US" smtClean="0"/>
              <a:t>의 </a:t>
            </a:r>
            <a:r>
              <a:rPr lang="en-US" altLang="ko-KR" smtClean="0"/>
              <a:t>bonusPoint</a:t>
            </a:r>
            <a:r>
              <a:rPr lang="ko-KR" altLang="en-US" smtClean="0"/>
              <a:t>에 더해줍니다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그런데</a:t>
            </a:r>
            <a:r>
              <a:rPr lang="en-US" altLang="ko-KR" smtClean="0"/>
              <a:t>... </a:t>
            </a:r>
            <a:r>
              <a:rPr lang="ko-KR" altLang="en-US" smtClean="0"/>
              <a:t>이 </a:t>
            </a:r>
            <a:r>
              <a:rPr lang="en-US" altLang="ko-KR" smtClean="0"/>
              <a:t>buy</a:t>
            </a:r>
            <a:r>
              <a:rPr lang="ko-KR" altLang="en-US" smtClean="0"/>
              <a:t>메서드로는 </a:t>
            </a:r>
            <a:r>
              <a:rPr lang="en-US" altLang="ko-KR" smtClean="0"/>
              <a:t>Tv</a:t>
            </a:r>
            <a:r>
              <a:rPr lang="ko-KR" altLang="en-US" smtClean="0"/>
              <a:t>밖에 살 수 없습니다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그래서 </a:t>
            </a:r>
            <a:r>
              <a:rPr lang="en-US" altLang="ko-KR" smtClean="0"/>
              <a:t>Computer</a:t>
            </a:r>
            <a:r>
              <a:rPr lang="ko-KR" altLang="en-US" smtClean="0"/>
              <a:t>를 사기 위해서는 </a:t>
            </a:r>
            <a:r>
              <a:rPr lang="en-US" altLang="ko-KR" smtClean="0"/>
              <a:t>Computer</a:t>
            </a:r>
            <a:r>
              <a:rPr lang="ko-KR" altLang="en-US" smtClean="0"/>
              <a:t>타입의 참조변수를 매개변수로 하는 메서드를</a:t>
            </a:r>
          </a:p>
          <a:p>
            <a:pPr eaLnBrk="1" hangingPunct="1"/>
            <a:r>
              <a:rPr lang="ko-KR" altLang="en-US" smtClean="0"/>
              <a:t>하나 더 정의해야합니다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이런식이면</a:t>
            </a:r>
            <a:r>
              <a:rPr lang="en-US" altLang="ko-KR" smtClean="0"/>
              <a:t>... </a:t>
            </a:r>
            <a:r>
              <a:rPr lang="ko-KR" altLang="en-US" smtClean="0"/>
              <a:t>새로운 제품이 추가될 때마다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buy</a:t>
            </a:r>
            <a:r>
              <a:rPr lang="ko-KR" altLang="en-US" smtClean="0"/>
              <a:t>메서드를 새로 만들어줘야 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buy</a:t>
            </a:r>
            <a:r>
              <a:rPr lang="ko-KR" altLang="en-US" smtClean="0"/>
              <a:t>메서드의 매개변수를 </a:t>
            </a:r>
            <a:r>
              <a:rPr lang="en-US" altLang="ko-KR" smtClean="0"/>
              <a:t>Tv</a:t>
            </a:r>
            <a:r>
              <a:rPr lang="ko-KR" altLang="en-US" smtClean="0"/>
              <a:t>타입이 아닌</a:t>
            </a:r>
            <a:r>
              <a:rPr lang="en-US" altLang="ko-KR" smtClean="0"/>
              <a:t>... </a:t>
            </a:r>
            <a:r>
              <a:rPr lang="ko-KR" altLang="en-US" smtClean="0"/>
              <a:t>이들의 공통 조상인 </a:t>
            </a:r>
            <a:r>
              <a:rPr lang="en-US" altLang="ko-KR" smtClean="0"/>
              <a:t>Product</a:t>
            </a:r>
            <a:r>
              <a:rPr lang="ko-KR" altLang="en-US" smtClean="0"/>
              <a:t>타입으로 정의해야합니다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Product</a:t>
            </a:r>
            <a:r>
              <a:rPr lang="ko-KR" altLang="en-US" smtClean="0"/>
              <a:t>클래스는 모든 제품 클래스의 조상이라서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Tv</a:t>
            </a:r>
            <a:r>
              <a:rPr lang="ko-KR" altLang="en-US" smtClean="0"/>
              <a:t>인스턴스</a:t>
            </a:r>
            <a:r>
              <a:rPr lang="en-US" altLang="ko-KR" smtClean="0"/>
              <a:t>, Computer</a:t>
            </a:r>
            <a:r>
              <a:rPr lang="ko-KR" altLang="en-US" smtClean="0"/>
              <a:t>인스턴스</a:t>
            </a:r>
            <a:r>
              <a:rPr lang="en-US" altLang="ko-KR" smtClean="0"/>
              <a:t>, Audio</a:t>
            </a:r>
            <a:r>
              <a:rPr lang="ko-KR" altLang="en-US" smtClean="0"/>
              <a:t>인스턴스를 참조할 수 있기 때문이죠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이렇게 하면</a:t>
            </a:r>
            <a:r>
              <a:rPr lang="en-US" altLang="ko-KR" smtClean="0"/>
              <a:t>... </a:t>
            </a:r>
            <a:r>
              <a:rPr lang="ko-KR" altLang="en-US" smtClean="0"/>
              <a:t>새로운 제품클래스가 추가되어도</a:t>
            </a:r>
            <a:r>
              <a:rPr lang="en-US" altLang="ko-KR" smtClean="0"/>
              <a:t>... </a:t>
            </a:r>
            <a:r>
              <a:rPr lang="ko-KR" altLang="en-US" smtClean="0"/>
              <a:t>새로운 </a:t>
            </a:r>
            <a:r>
              <a:rPr lang="en-US" altLang="ko-KR" smtClean="0"/>
              <a:t>buy</a:t>
            </a:r>
            <a:r>
              <a:rPr lang="ko-KR" altLang="en-US" smtClean="0"/>
              <a:t>메서드를 추가할 필요없이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en-US" altLang="ko-KR" smtClean="0"/>
              <a:t>Product</a:t>
            </a:r>
            <a:r>
              <a:rPr lang="ko-KR" altLang="en-US" smtClean="0"/>
              <a:t>타입의 참조변수를 매개변수로 하는 </a:t>
            </a:r>
            <a:r>
              <a:rPr lang="en-US" altLang="ko-KR" smtClean="0"/>
              <a:t>buy</a:t>
            </a:r>
            <a:r>
              <a:rPr lang="ko-KR" altLang="en-US" smtClean="0"/>
              <a:t>메서드 하나면 끝납니다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이처럼</a:t>
            </a:r>
            <a:r>
              <a:rPr lang="en-US" altLang="ko-KR" smtClean="0"/>
              <a:t>... </a:t>
            </a:r>
            <a:r>
              <a:rPr lang="ko-KR" altLang="en-US" smtClean="0"/>
              <a:t>매개변수의 타입을 공통조상타입으로 정의하면 여러종류의 자손인스턴스를 넘겨 받을 수 있는데요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이것을 </a:t>
            </a:r>
            <a:r>
              <a:rPr lang="en-US" altLang="ko-KR" smtClean="0"/>
              <a:t>... </a:t>
            </a:r>
            <a:r>
              <a:rPr lang="ko-KR" altLang="en-US" smtClean="0"/>
              <a:t>매개변수의 다형성이라고 합니다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자손인스턴스를 조상타입의 참조변수로 다루면</a:t>
            </a:r>
            <a:r>
              <a:rPr lang="en-US" altLang="ko-KR" smtClean="0"/>
              <a:t>... </a:t>
            </a:r>
            <a:r>
              <a:rPr lang="ko-KR" altLang="en-US" smtClean="0"/>
              <a:t>이러한 장점이 있는 것입니다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364A18F-2C46-43D3-BAF1-8F2A6D6E417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5010" y="8686577"/>
            <a:ext cx="2971368" cy="4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 anchor="b"/>
          <a:lstStyle>
            <a:lvl1pPr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defTabSz="901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defTabSz="9017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3C08A80-433A-426E-9B8D-DD263C7DC64A}" type="slidenum">
              <a:rPr lang="en-US" altLang="ko-KR" sz="1200">
                <a:latin typeface="굴림" charset="-127"/>
                <a:ea typeface="굴림" charset="-127"/>
              </a:rPr>
              <a:pPr algn="r" eaLnBrk="1" hangingPunct="1">
                <a:spcBef>
                  <a:spcPct val="0"/>
                </a:spcBef>
              </a:pPr>
              <a:t>171</a:t>
            </a:fld>
            <a:endParaRPr lang="en-US" altLang="ko-KR" sz="1200">
              <a:latin typeface="굴림" charset="-127"/>
              <a:ea typeface="굴림" charset="-127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2" tIns="45692" rIns="91382" bIns="45692"/>
          <a:lstStyle/>
          <a:p>
            <a:pPr eaLnBrk="1" hangingPunct="1"/>
            <a:r>
              <a:rPr lang="ko-KR" altLang="en-US" smtClean="0"/>
              <a:t>앞서 정의된 바와 같이</a:t>
            </a:r>
            <a:r>
              <a:rPr lang="en-US" altLang="ko-KR" smtClean="0"/>
              <a:t>... Tv, Computer, Audio</a:t>
            </a:r>
            <a:r>
              <a:rPr lang="ko-KR" altLang="en-US" smtClean="0"/>
              <a:t>클래스는 </a:t>
            </a:r>
            <a:r>
              <a:rPr lang="en-US" altLang="ko-KR" smtClean="0"/>
              <a:t>Product</a:t>
            </a:r>
            <a:r>
              <a:rPr lang="ko-KR" altLang="en-US" smtClean="0"/>
              <a:t>클래스의 자손이므로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이와 같이 조상타입의 참조변수로 자손인스턴스를 참조할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 문장들을 배열로 변경하면</a:t>
            </a:r>
            <a:r>
              <a:rPr lang="en-US" altLang="ko-KR" smtClean="0"/>
              <a:t>... </a:t>
            </a:r>
            <a:r>
              <a:rPr lang="ko-KR" altLang="en-US" smtClean="0"/>
              <a:t>이와 같습니다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먼저</a:t>
            </a:r>
            <a:r>
              <a:rPr lang="en-US" altLang="ko-KR" smtClean="0"/>
              <a:t>... 3</a:t>
            </a:r>
            <a:r>
              <a:rPr lang="ko-KR" altLang="en-US" smtClean="0"/>
              <a:t>개의 객체를 담을 수 있는 객체배열을 생성하고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배열의 각 요소에 객체를 생성해서 저장합니다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사실 이 배열은 실제 객체를 저장하는 것이 아니라</a:t>
            </a:r>
            <a:r>
              <a:rPr lang="en-US" altLang="ko-KR" smtClean="0"/>
              <a:t>... </a:t>
            </a:r>
            <a:r>
              <a:rPr lang="ko-KR" altLang="en-US" smtClean="0"/>
              <a:t>참조변수를 저장하기 위한 것이고요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배열의 각 요소에는 인스턴스의 주소값이 저장되겠죠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이처럼</a:t>
            </a:r>
            <a:r>
              <a:rPr lang="en-US" altLang="ko-KR" smtClean="0"/>
              <a:t>... </a:t>
            </a:r>
            <a:r>
              <a:rPr lang="ko-KR" altLang="en-US" smtClean="0"/>
              <a:t>조상타입의 객체배열을 이용하면</a:t>
            </a:r>
            <a:r>
              <a:rPr lang="en-US" altLang="ko-KR" smtClean="0"/>
              <a:t>... </a:t>
            </a:r>
          </a:p>
          <a:p>
            <a:pPr eaLnBrk="1" hangingPunct="1"/>
            <a:r>
              <a:rPr lang="ko-KR" altLang="en-US" smtClean="0"/>
              <a:t>여러 종류의 자손인스턴스를 하나의 배열에 담아서 다룰 수 있습니다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그래서</a:t>
            </a:r>
            <a:r>
              <a:rPr lang="en-US" altLang="ko-KR" smtClean="0"/>
              <a:t>... </a:t>
            </a:r>
            <a:r>
              <a:rPr lang="ko-KR" altLang="en-US" smtClean="0"/>
              <a:t>이전의 </a:t>
            </a:r>
            <a:r>
              <a:rPr lang="en-US" altLang="ko-KR" smtClean="0"/>
              <a:t>Buyer</a:t>
            </a:r>
            <a:r>
              <a:rPr lang="ko-KR" altLang="en-US" smtClean="0"/>
              <a:t>클래스를 발전 시켜서</a:t>
            </a:r>
            <a:r>
              <a:rPr lang="en-US" altLang="ko-KR" smtClean="0"/>
              <a:t>...</a:t>
            </a:r>
          </a:p>
          <a:p>
            <a:pPr eaLnBrk="1" hangingPunct="1"/>
            <a:r>
              <a:rPr lang="ko-KR" altLang="en-US" smtClean="0"/>
              <a:t>구입한 제품을 담을 수 있는 </a:t>
            </a:r>
            <a:r>
              <a:rPr lang="en-US" altLang="ko-KR" smtClean="0"/>
              <a:t>Product</a:t>
            </a:r>
            <a:r>
              <a:rPr lang="ko-KR" altLang="en-US" smtClean="0"/>
              <a:t>배열을 새로 추가했습니다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배열은 생성할 때 크기를 정해주어야하기 때문에 일단 크기를 </a:t>
            </a:r>
            <a:r>
              <a:rPr lang="en-US" altLang="ko-KR" smtClean="0"/>
              <a:t>10</a:t>
            </a:r>
            <a:r>
              <a:rPr lang="ko-KR" altLang="en-US" smtClean="0"/>
              <a:t>으로 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ko-KR" altLang="en-US" smtClean="0"/>
              <a:t>그리고 </a:t>
            </a:r>
            <a:r>
              <a:rPr lang="en-US" altLang="ko-KR" smtClean="0"/>
              <a:t>buy</a:t>
            </a:r>
            <a:r>
              <a:rPr lang="ko-KR" altLang="en-US" smtClean="0"/>
              <a:t>메서드도 변경해서</a:t>
            </a:r>
            <a:r>
              <a:rPr lang="en-US" altLang="ko-KR" smtClean="0"/>
              <a:t>... </a:t>
            </a:r>
            <a:r>
              <a:rPr lang="ko-KR" altLang="en-US" smtClean="0"/>
              <a:t>물건을 사고나면</a:t>
            </a:r>
            <a:r>
              <a:rPr lang="en-US" altLang="ko-KR" smtClean="0"/>
              <a:t>... Product</a:t>
            </a:r>
            <a:r>
              <a:rPr lang="ko-KR" altLang="en-US" smtClean="0"/>
              <a:t>배열에 저장하도록 하였습니다</a:t>
            </a:r>
            <a:r>
              <a:rPr lang="en-US" altLang="ko-KR" smtClean="0"/>
              <a:t>.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642939" y="2286000"/>
            <a:ext cx="7858125" cy="0"/>
          </a:xfrm>
          <a:prstGeom prst="line">
            <a:avLst/>
          </a:prstGeom>
          <a:ln w="12700">
            <a:solidFill>
              <a:srgbClr val="0099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6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7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9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00A14-7537-48C8-8ABA-3EE0483D85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590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791575" cy="6175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790575"/>
            <a:ext cx="8802688" cy="5734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1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142875" y="571500"/>
            <a:ext cx="8858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>
              <a:buFont typeface="맑은 고딕" pitchFamily="50" charset="-127"/>
              <a:buChar char="▣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91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2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8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5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6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8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460432" y="6511180"/>
            <a:ext cx="59055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3A6D661-FEAC-4214-A064-E67D88AF723E}" type="slidenum">
              <a:rPr kumimoji="0" lang="ko-KR" altLang="en-US" sz="1000" b="1"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127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astflag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76.emf"/><Relationship Id="rId4" Type="http://schemas.openxmlformats.org/officeDocument/2006/relationships/customXml" Target="../ink/ink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customXml" Target="../ink/ink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9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0.png"/><Relationship Id="rId5" Type="http://schemas.openxmlformats.org/officeDocument/2006/relationships/image" Target="../media/image126.png"/><Relationship Id="rId4" Type="http://schemas.openxmlformats.org/officeDocument/2006/relationships/image" Target="../media/image129.png"/><Relationship Id="rId9" Type="http://schemas.openxmlformats.org/officeDocument/2006/relationships/image" Target="../media/image12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32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5.emf"/><Relationship Id="rId4" Type="http://schemas.openxmlformats.org/officeDocument/2006/relationships/image" Target="../media/image133.png"/><Relationship Id="rId9" Type="http://schemas.openxmlformats.org/officeDocument/2006/relationships/customXml" Target="../ink/ink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42.png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notesSlide" Target="../notesSlides/notesSlide93.xml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11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0.png"/><Relationship Id="rId11" Type="http://schemas.openxmlformats.org/officeDocument/2006/relationships/image" Target="../media/image214.png"/><Relationship Id="rId5" Type="http://schemas.openxmlformats.org/officeDocument/2006/relationships/image" Target="../media/image219.png"/><Relationship Id="rId10" Type="http://schemas.openxmlformats.org/officeDocument/2006/relationships/image" Target="../media/image216.png"/><Relationship Id="rId4" Type="http://schemas.openxmlformats.org/officeDocument/2006/relationships/image" Target="../media/image218.png"/><Relationship Id="rId9" Type="http://schemas.openxmlformats.org/officeDocument/2006/relationships/image" Target="../media/image21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4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customXml" Target="../ink/ink12.xml"/><Relationship Id="rId5" Type="http://schemas.openxmlformats.org/officeDocument/2006/relationships/image" Target="../media/image233.png"/><Relationship Id="rId10" Type="http://schemas.openxmlformats.org/officeDocument/2006/relationships/image" Target="../media/image243.emf"/><Relationship Id="rId4" Type="http://schemas.openxmlformats.org/officeDocument/2006/relationships/image" Target="../media/image232.png"/><Relationship Id="rId9" Type="http://schemas.openxmlformats.org/officeDocument/2006/relationships/customXml" Target="../ink/ink1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5" Type="http://schemas.openxmlformats.org/officeDocument/2006/relationships/image" Target="../media/image301.png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notesSlide" Target="../notesSlides/notesSlide129.xml"/><Relationship Id="rId7" Type="http://schemas.openxmlformats.org/officeDocument/2006/relationships/image" Target="../media/image3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oleObject" Target="../embeddings/oleObject14.bin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wmf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wmf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wm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w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avabrain.kr/resources/download/head_first_design_pattern.pdf" TargetMode="External"/><Relationship Id="rId3" Type="http://schemas.openxmlformats.org/officeDocument/2006/relationships/hyperlink" Target="http://cafe.naver.com/cstudyjava" TargetMode="External"/><Relationship Id="rId7" Type="http://schemas.openxmlformats.org/officeDocument/2006/relationships/hyperlink" Target="http://www.javabrain.kr/resources/download/Effective.Java.2nd.Edition.May.2008.3000th.Release.pdf" TargetMode="External"/><Relationship Id="rId2" Type="http://schemas.openxmlformats.org/officeDocument/2006/relationships/hyperlink" Target="http://www.orentec.c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abook.com/" TargetMode="External"/><Relationship Id="rId5" Type="http://schemas.openxmlformats.org/officeDocument/2006/relationships/hyperlink" Target="http://cafe.naver.com/javachobostudy.cafe" TargetMode="External"/><Relationship Id="rId10" Type="http://schemas.openxmlformats.org/officeDocument/2006/relationships/hyperlink" Target="http://samples.leanpub.com/principles-of-package-design-sample.pdf" TargetMode="External"/><Relationship Id="rId4" Type="http://schemas.openxmlformats.org/officeDocument/2006/relationships/hyperlink" Target="http://www.webhard.co.kr/" TargetMode="External"/><Relationship Id="rId9" Type="http://schemas.openxmlformats.org/officeDocument/2006/relationships/hyperlink" Target="http://www.codeproject.com/Articles/60845/The-S-O-L-I-D-Object-Oriented-Programming-OOP-Pri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image" Target="../media/image392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5.xml"/><Relationship Id="rId7" Type="http://schemas.openxmlformats.org/officeDocument/2006/relationships/image" Target="../media/image4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2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03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notesSlide" Target="../notesSlides/notesSlide232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3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25.png"/><Relationship Id="rId9" Type="http://schemas.openxmlformats.org/officeDocument/2006/relationships/oleObject" Target="../embeddings/oleObject18.bin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hyperlink" Target="http://eknote.tistory.com/58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" TargetMode="External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-ssl.google.com/android/eclipse" TargetMode="External"/><Relationship Id="rId4" Type="http://schemas.openxmlformats.org/officeDocument/2006/relationships/hyperlink" Target="http://developer.android.com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4" Type="http://schemas.openxmlformats.org/officeDocument/2006/relationships/customXml" Target="../ink/ink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020272" y="1772816"/>
            <a:ext cx="13003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자바 강의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4871464" y="5490810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이동기</a:t>
            </a:r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860032" y="4653136"/>
            <a:ext cx="316278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400" b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eastflag@gmail.com</a:t>
            </a:r>
            <a:endParaRPr kumimoji="0"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010-3010-1482</a:t>
            </a:r>
            <a:endParaRPr kumimoji="0"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73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전자정부프레임웍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구성 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1088"/>
            <a:ext cx="882015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4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3.5 </a:t>
            </a:r>
            <a:r>
              <a:rPr lang="ko-KR" altLang="en-US" sz="2800">
                <a:latin typeface="견명조" pitchFamily="18" charset="-127"/>
              </a:rPr>
              <a:t>메서드의 호출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66370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메서드의 호출방법</a:t>
            </a: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792163" y="2149475"/>
            <a:ext cx="8137525" cy="70326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/>
              <a:t>참조변수</a:t>
            </a:r>
            <a:r>
              <a:rPr lang="en-US" altLang="ko-KR" sz="1600"/>
              <a:t>.</a:t>
            </a:r>
            <a:r>
              <a:rPr lang="ko-KR" altLang="en-US" sz="1600"/>
              <a:t>메서드 이름</a:t>
            </a:r>
            <a:r>
              <a:rPr lang="en-US" altLang="ko-KR" sz="1600"/>
              <a:t>();		  </a:t>
            </a:r>
            <a:r>
              <a:rPr lang="en-US" altLang="ko-KR" sz="1600">
                <a:latin typeface="견명조" pitchFamily="18" charset="-127"/>
              </a:rPr>
              <a:t>// </a:t>
            </a:r>
            <a:r>
              <a:rPr lang="ko-KR" altLang="en-US" sz="1600">
                <a:latin typeface="견명조" pitchFamily="18" charset="-127"/>
              </a:rPr>
              <a:t>메서드에 선언된 매개변수가 없는 경우</a:t>
            </a:r>
          </a:p>
          <a:p>
            <a:pPr eaLnBrk="1" hangingPunct="1"/>
            <a:r>
              <a:rPr lang="ko-KR" altLang="en-US" sz="1600">
                <a:latin typeface="견명조" pitchFamily="18" charset="-127"/>
              </a:rPr>
              <a:t>참조변수</a:t>
            </a:r>
            <a:r>
              <a:rPr lang="en-US" altLang="ko-KR" sz="1600">
                <a:latin typeface="견명조" pitchFamily="18" charset="-127"/>
              </a:rPr>
              <a:t>.</a:t>
            </a:r>
            <a:r>
              <a:rPr lang="ko-KR" altLang="en-US" sz="1600">
                <a:latin typeface="견명조" pitchFamily="18" charset="-127"/>
              </a:rPr>
              <a:t>메서드 이름</a:t>
            </a:r>
            <a:r>
              <a:rPr lang="en-US" altLang="ko-KR" sz="1600">
                <a:latin typeface="견명조" pitchFamily="18" charset="-127"/>
              </a:rPr>
              <a:t>(</a:t>
            </a:r>
            <a:r>
              <a:rPr lang="ko-KR" altLang="en-US" sz="1600">
                <a:latin typeface="견명조" pitchFamily="18" charset="-127"/>
              </a:rPr>
              <a:t>값</a:t>
            </a:r>
            <a:r>
              <a:rPr lang="en-US" altLang="ko-KR" sz="1600">
                <a:latin typeface="견명조" pitchFamily="18" charset="-127"/>
              </a:rPr>
              <a:t>1, </a:t>
            </a:r>
            <a:r>
              <a:rPr lang="ko-KR" altLang="en-US" sz="1600">
                <a:latin typeface="견명조" pitchFamily="18" charset="-127"/>
              </a:rPr>
              <a:t>값</a:t>
            </a:r>
            <a:r>
              <a:rPr lang="en-US" altLang="ko-KR" sz="1600">
                <a:latin typeface="견명조" pitchFamily="18" charset="-127"/>
              </a:rPr>
              <a:t>2, ... ); 	  // </a:t>
            </a:r>
            <a:r>
              <a:rPr lang="ko-KR" altLang="en-US" sz="1600">
                <a:latin typeface="견명조" pitchFamily="18" charset="-127"/>
              </a:rPr>
              <a:t>메서드에 선언된 매개변수가 있는 경우</a:t>
            </a:r>
            <a:endParaRPr lang="ko-KR" altLang="en-US" sz="1600"/>
          </a:p>
        </p:txBody>
      </p:sp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792163" y="3644900"/>
            <a:ext cx="3276600" cy="21971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class MyMath {</a:t>
            </a:r>
          </a:p>
          <a:p>
            <a:pPr eaLnBrk="1" hangingPunct="1"/>
            <a:r>
              <a:rPr lang="en-US" altLang="ko-KR"/>
              <a:t>	</a:t>
            </a:r>
            <a:r>
              <a:rPr lang="en-US" altLang="ko-KR" b="1"/>
              <a:t>long add(long a, long b)</a:t>
            </a:r>
            <a:r>
              <a:rPr lang="en-US" altLang="ko-KR"/>
              <a:t> {</a:t>
            </a:r>
          </a:p>
          <a:p>
            <a:pPr eaLnBrk="1" hangingPunct="1"/>
            <a:r>
              <a:rPr lang="en-US" altLang="ko-KR"/>
              <a:t>		long result = a + b;</a:t>
            </a:r>
          </a:p>
          <a:p>
            <a:pPr eaLnBrk="1" hangingPunct="1"/>
            <a:r>
              <a:rPr lang="en-US" altLang="ko-KR"/>
              <a:t>		return result;</a:t>
            </a:r>
          </a:p>
          <a:p>
            <a:pPr eaLnBrk="1" hangingPunct="1"/>
            <a:r>
              <a:rPr lang="en-US" altLang="ko-KR"/>
              <a:t>//		return a + b;</a:t>
            </a:r>
          </a:p>
          <a:p>
            <a:pPr eaLnBrk="1" hangingPunct="1"/>
            <a:r>
              <a:rPr lang="en-US" altLang="ko-KR"/>
              <a:t>	}</a:t>
            </a:r>
          </a:p>
          <a:p>
            <a:pPr eaLnBrk="1" hangingPunct="1"/>
            <a:r>
              <a:rPr lang="en-US" altLang="ko-KR"/>
              <a:t> ...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pic>
        <p:nvPicPr>
          <p:cNvPr id="26626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536950"/>
            <a:ext cx="33147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50" name="Ink 2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0" y="7035800"/>
              <a:ext cx="1588" cy="22225"/>
            </p14:xfrm>
          </p:contentPart>
        </mc:Choice>
        <mc:Fallback xmlns="">
          <p:pic>
            <p:nvPicPr>
              <p:cNvPr id="2050" name="Ink 2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1288" y="7026480"/>
                <a:ext cx="84164" cy="4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51" name="Ink 2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7163" y="6900863"/>
              <a:ext cx="14287" cy="7937"/>
            </p14:xfrm>
          </p:contentPart>
        </mc:Choice>
        <mc:Fallback xmlns="">
          <p:pic>
            <p:nvPicPr>
              <p:cNvPr id="2051" name="Ink 2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876" y="6891483"/>
                <a:ext cx="32860" cy="2669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52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10983" grpId="0" animBg="1"/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3.6 JVM</a:t>
            </a:r>
            <a:r>
              <a:rPr lang="ko-KR" altLang="en-US" sz="2800">
                <a:latin typeface="견명조" pitchFamily="18" charset="-127"/>
              </a:rPr>
              <a:t>의 메모리 구조</a:t>
            </a:r>
            <a:endParaRPr lang="ko-KR" altLang="en-US" sz="2400">
              <a:latin typeface="견명조" pitchFamily="18" charset="-127"/>
            </a:endParaRPr>
          </a:p>
        </p:txBody>
      </p:sp>
      <p:pic>
        <p:nvPicPr>
          <p:cNvPr id="2765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839913"/>
            <a:ext cx="3821113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4140200" y="2025650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메서드영역</a:t>
            </a:r>
            <a:r>
              <a:rPr lang="en-US" altLang="ko-KR" sz="2000">
                <a:latin typeface="견명조" pitchFamily="18" charset="-127"/>
              </a:rPr>
              <a:t>(Method Area)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284663" y="2414588"/>
            <a:ext cx="47894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클래스 정보와 클래스변수가 저장되는 곳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140200" y="2916238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호출스택</a:t>
            </a:r>
            <a:r>
              <a:rPr lang="en-US" altLang="ko-KR" sz="2000">
                <a:latin typeface="견명조" pitchFamily="18" charset="-127"/>
              </a:rPr>
              <a:t>(Call Stack)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284663" y="3305175"/>
            <a:ext cx="47894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메서드의 작업공간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메서드가 호출되면 메서드 수행에 필요한 메모리공간을 할당받고 메서드가 종료되면 사용하던 메모리를 반환한다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140200" y="4608513"/>
            <a:ext cx="3816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힙</a:t>
            </a:r>
            <a:r>
              <a:rPr lang="en-US" altLang="ko-KR" sz="2000">
                <a:latin typeface="견명조" pitchFamily="18" charset="-127"/>
              </a:rPr>
              <a:t>(Heap)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284663" y="4997450"/>
            <a:ext cx="478948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인스턴스가 생성되는 공간</a:t>
            </a:r>
            <a:r>
              <a:rPr lang="en-US" altLang="ko-KR" sz="1800">
                <a:latin typeface="견명조" pitchFamily="18" charset="-127"/>
              </a:rPr>
              <a:t>. new</a:t>
            </a:r>
            <a:r>
              <a:rPr lang="ko-KR" altLang="en-US" sz="1800">
                <a:latin typeface="견명조" pitchFamily="18" charset="-127"/>
              </a:rPr>
              <a:t>연산자에 의해서 생성되는 배열과 객체는 모두 여기에 생성된다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136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" grpId="0"/>
      <p:bldP spid="3" grpId="0"/>
      <p:bldP spid="4" grpId="0"/>
      <p:bldP spid="5" grpId="0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견명조" pitchFamily="18" charset="-127"/>
              </a:rPr>
              <a:t>3.6 JVM</a:t>
            </a:r>
            <a:r>
              <a:rPr lang="ko-KR" altLang="en-US" sz="2800" dirty="0">
                <a:latin typeface="견명조" pitchFamily="18" charset="-127"/>
              </a:rPr>
              <a:t>의 메모리 </a:t>
            </a:r>
            <a:r>
              <a:rPr lang="ko-KR" altLang="en-US" sz="2800" dirty="0" smtClean="0">
                <a:latin typeface="견명조" pitchFamily="18" charset="-127"/>
              </a:rPr>
              <a:t>구조 </a:t>
            </a:r>
            <a:r>
              <a:rPr lang="en-US" altLang="ko-KR" sz="2800" smtClean="0">
                <a:latin typeface="견명조" pitchFamily="18" charset="-127"/>
              </a:rPr>
              <a:t>- </a:t>
            </a:r>
            <a:r>
              <a:rPr lang="ko-KR" altLang="en-US" sz="2800" smtClean="0">
                <a:latin typeface="견명조" pitchFamily="18" charset="-127"/>
              </a:rPr>
              <a:t>예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4788024" y="2204864"/>
            <a:ext cx="3816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견명조" pitchFamily="18" charset="-127"/>
              </a:rPr>
              <a:t>Card c1 = new Card();</a:t>
            </a:r>
            <a:endParaRPr lang="en-US" altLang="ko-KR" sz="2000" dirty="0">
              <a:latin typeface="견명조" pitchFamily="18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643437" y="4818995"/>
            <a:ext cx="3816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견명조" pitchFamily="18" charset="-127"/>
              </a:rPr>
              <a:t>class Card{</a:t>
            </a:r>
          </a:p>
          <a:p>
            <a:pPr eaLnBrk="1" hangingPunct="1"/>
            <a:r>
              <a:rPr lang="en-US" altLang="ko-KR" sz="2000" dirty="0">
                <a:latin typeface="견명조" pitchFamily="18" charset="-127"/>
              </a:rPr>
              <a:t> </a:t>
            </a:r>
            <a:r>
              <a:rPr lang="en-US" altLang="ko-KR" sz="2000" dirty="0" smtClean="0">
                <a:latin typeface="견명조" pitchFamily="18" charset="-127"/>
              </a:rPr>
              <a:t>  String kind;</a:t>
            </a:r>
          </a:p>
          <a:p>
            <a:pPr eaLnBrk="1" hangingPunct="1"/>
            <a:r>
              <a:rPr lang="en-US" altLang="ko-KR" sz="2000" dirty="0">
                <a:latin typeface="견명조" pitchFamily="18" charset="-127"/>
              </a:rPr>
              <a:t> </a:t>
            </a:r>
            <a:r>
              <a:rPr lang="en-US" altLang="ko-KR" sz="2000" dirty="0" smtClean="0">
                <a:latin typeface="견명조" pitchFamily="18" charset="-127"/>
              </a:rPr>
              <a:t>  </a:t>
            </a:r>
            <a:r>
              <a:rPr lang="en-US" altLang="ko-KR" sz="2000" dirty="0" err="1" smtClean="0">
                <a:latin typeface="견명조" pitchFamily="18" charset="-127"/>
              </a:rPr>
              <a:t>int</a:t>
            </a:r>
            <a:r>
              <a:rPr lang="en-US" altLang="ko-KR" sz="2000" dirty="0" smtClean="0">
                <a:latin typeface="견명조" pitchFamily="18" charset="-127"/>
              </a:rPr>
              <a:t> number;</a:t>
            </a:r>
          </a:p>
          <a:p>
            <a:pPr eaLnBrk="1" hangingPunct="1"/>
            <a:r>
              <a:rPr lang="en-US" altLang="ko-KR" sz="2000" dirty="0">
                <a:latin typeface="견명조" pitchFamily="18" charset="-127"/>
              </a:rPr>
              <a:t> </a:t>
            </a:r>
            <a:r>
              <a:rPr lang="en-US" altLang="ko-KR" sz="2000" dirty="0" smtClean="0">
                <a:latin typeface="견명조" pitchFamily="18" charset="-127"/>
              </a:rPr>
              <a:t>  static </a:t>
            </a:r>
            <a:r>
              <a:rPr lang="en-US" altLang="ko-KR" sz="2000" dirty="0" err="1" smtClean="0">
                <a:latin typeface="견명조" pitchFamily="18" charset="-127"/>
              </a:rPr>
              <a:t>int</a:t>
            </a:r>
            <a:r>
              <a:rPr lang="en-US" altLang="ko-KR" sz="2000" dirty="0" smtClean="0">
                <a:latin typeface="견명조" pitchFamily="18" charset="-127"/>
              </a:rPr>
              <a:t> width=100;</a:t>
            </a:r>
          </a:p>
          <a:p>
            <a:pPr eaLnBrk="1" hangingPunct="1"/>
            <a:r>
              <a:rPr lang="en-US" altLang="ko-KR" sz="2000" dirty="0">
                <a:latin typeface="견명조" pitchFamily="18" charset="-127"/>
              </a:rPr>
              <a:t> </a:t>
            </a:r>
            <a:r>
              <a:rPr lang="en-US" altLang="ko-KR" sz="2000" dirty="0" smtClean="0">
                <a:latin typeface="견명조" pitchFamily="18" charset="-127"/>
              </a:rPr>
              <a:t>  static </a:t>
            </a:r>
            <a:r>
              <a:rPr lang="en-US" altLang="ko-KR" sz="2000" dirty="0" err="1" smtClean="0">
                <a:latin typeface="견명조" pitchFamily="18" charset="-127"/>
              </a:rPr>
              <a:t>int</a:t>
            </a:r>
            <a:r>
              <a:rPr lang="en-US" altLang="ko-KR" sz="2000" dirty="0" smtClean="0">
                <a:latin typeface="견명조" pitchFamily="18" charset="-127"/>
              </a:rPr>
              <a:t> height=200;</a:t>
            </a:r>
            <a:endParaRPr lang="en-US" altLang="ko-KR" sz="2000" dirty="0">
              <a:latin typeface="견명조" pitchFamily="18" charset="-127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798126" y="2891631"/>
            <a:ext cx="3816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견명조" pitchFamily="18" charset="-127"/>
              </a:rPr>
              <a:t>Card c2 = new Card();</a:t>
            </a:r>
            <a:endParaRPr lang="en-US" altLang="ko-KR" sz="2000" dirty="0">
              <a:latin typeface="견명조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584" y="2060848"/>
            <a:ext cx="3024336" cy="135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27584" y="3413031"/>
            <a:ext cx="3024336" cy="135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7584" y="4765214"/>
            <a:ext cx="3024336" cy="1352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28152" y="2404919"/>
            <a:ext cx="779552" cy="808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1979548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method area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7584" y="3428420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call </a:t>
            </a:r>
            <a:r>
              <a:rPr lang="en-US" altLang="ko-KR" dirty="0" err="1" smtClean="0"/>
              <a:t>statck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7584" y="475296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Heap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65908" y="2337634"/>
            <a:ext cx="7040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Card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width</a:t>
            </a:r>
          </a:p>
          <a:p>
            <a:r>
              <a:rPr lang="en-US" altLang="ko-KR" sz="1400" dirty="0" smtClean="0"/>
              <a:t>height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971600" y="5095291"/>
            <a:ext cx="779552" cy="808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9356" y="5028006"/>
            <a:ext cx="819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c1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kind</a:t>
            </a:r>
          </a:p>
          <a:p>
            <a:r>
              <a:rPr lang="en-US" altLang="ko-KR" sz="1400" dirty="0" smtClean="0"/>
              <a:t>number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1874324" y="5077256"/>
            <a:ext cx="779552" cy="808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912080" y="5009971"/>
            <a:ext cx="819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c2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kind</a:t>
            </a:r>
          </a:p>
          <a:p>
            <a:r>
              <a:rPr lang="en-US" altLang="ko-KR" sz="1400" dirty="0" smtClean="0"/>
              <a:t>number</a:t>
            </a:r>
            <a:endParaRPr lang="ko-KR" altLang="en-US" sz="1400" dirty="0"/>
          </a:p>
        </p:txBody>
      </p:sp>
      <p:cxnSp>
        <p:nvCxnSpPr>
          <p:cNvPr id="27" name="직선 화살표 연결선 26"/>
          <p:cNvCxnSpPr>
            <a:endCxn id="17" idx="3"/>
          </p:cNvCxnSpPr>
          <p:nvPr/>
        </p:nvCxnSpPr>
        <p:spPr>
          <a:xfrm flipH="1">
            <a:off x="1907704" y="1979548"/>
            <a:ext cx="2880320" cy="829400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8676" idx="1"/>
          </p:cNvCxnSpPr>
          <p:nvPr/>
        </p:nvCxnSpPr>
        <p:spPr>
          <a:xfrm flipH="1">
            <a:off x="1460820" y="2404919"/>
            <a:ext cx="3327204" cy="2657635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3" idx="1"/>
            <a:endCxn id="26" idx="0"/>
          </p:cNvCxnSpPr>
          <p:nvPr/>
        </p:nvCxnSpPr>
        <p:spPr>
          <a:xfrm flipH="1">
            <a:off x="2321808" y="3091686"/>
            <a:ext cx="2476318" cy="1918285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4800006" y="3464001"/>
            <a:ext cx="3816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smtClean="0">
                <a:latin typeface="견명조" pitchFamily="18" charset="-127"/>
              </a:rPr>
              <a:t>Card c3 = new Card();</a:t>
            </a:r>
            <a:endParaRPr lang="en-US" altLang="ko-KR" sz="2000" dirty="0">
              <a:latin typeface="견명조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78685" y="5095291"/>
            <a:ext cx="779552" cy="808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816441" y="5028006"/>
            <a:ext cx="819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c3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kind</a:t>
            </a:r>
          </a:p>
          <a:p>
            <a:r>
              <a:rPr lang="en-US" altLang="ko-KR" sz="1400" dirty="0" smtClean="0"/>
              <a:t>number</a:t>
            </a:r>
            <a:endParaRPr lang="ko-KR" altLang="en-US" sz="1400" dirty="0"/>
          </a:p>
        </p:txBody>
      </p:sp>
      <p:cxnSp>
        <p:nvCxnSpPr>
          <p:cNvPr id="38" name="직선 화살표 연결선 37"/>
          <p:cNvCxnSpPr>
            <a:stCxn id="34" idx="1"/>
          </p:cNvCxnSpPr>
          <p:nvPr/>
        </p:nvCxnSpPr>
        <p:spPr>
          <a:xfrm flipH="1">
            <a:off x="3192699" y="3664056"/>
            <a:ext cx="1607307" cy="1458242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4788024" y="1804754"/>
            <a:ext cx="3816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2000" smtClean="0">
                <a:latin typeface="견명조" pitchFamily="18" charset="-127"/>
              </a:rPr>
              <a:t>프로그램 </a:t>
            </a:r>
            <a:r>
              <a:rPr lang="ko-KR" altLang="en-US" sz="2000" dirty="0" err="1" smtClean="0">
                <a:latin typeface="견명조" pitchFamily="18" charset="-127"/>
              </a:rPr>
              <a:t>로딩시</a:t>
            </a:r>
            <a:endParaRPr lang="en-US" altLang="ko-KR" sz="2000" dirty="0">
              <a:latin typeface="견명조" pitchFamily="18" charset="-127"/>
            </a:endParaRP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677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12" grpId="0"/>
      <p:bldP spid="13" grpId="0"/>
      <p:bldP spid="34" grpId="0"/>
      <p:bldP spid="3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3.6 JVM</a:t>
            </a:r>
            <a:r>
              <a:rPr lang="ko-KR" altLang="en-US" sz="2800">
                <a:latin typeface="견명조" pitchFamily="18" charset="-127"/>
              </a:rPr>
              <a:t>의 메모리 구조 </a:t>
            </a:r>
            <a:r>
              <a:rPr lang="en-US" altLang="ko-KR" sz="2800">
                <a:latin typeface="견명조" pitchFamily="18" charset="-127"/>
              </a:rPr>
              <a:t>- </a:t>
            </a:r>
            <a:r>
              <a:rPr lang="ko-KR" altLang="en-US" sz="2400">
                <a:latin typeface="견명조" pitchFamily="18" charset="-127"/>
              </a:rPr>
              <a:t>호출스택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936625" y="2239963"/>
            <a:ext cx="820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메서드가 호출되면 수행에 필요한 메모리를 스택에 할당받는다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684213" y="1700213"/>
            <a:ext cx="817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</a:rPr>
              <a:t>호출스택의 특징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935038" y="270827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메서드가 수행을 마치면 사용했던 메모리를 반환한다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935038" y="3176588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호출스택의 제일 위에 있는 메서드가 현재 실행중인 메서드다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935038" y="367982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아래에 있는 메서드가 바로 위의 메서드를 호출한 메서드다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pic>
        <p:nvPicPr>
          <p:cNvPr id="308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4760913"/>
            <a:ext cx="47625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74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28925" y="-127000"/>
              <a:ext cx="7938" cy="7937"/>
            </p14:xfrm>
          </p:contentPart>
        </mc:Choice>
        <mc:Fallback xmlns="">
          <p:pic>
            <p:nvPicPr>
              <p:cNvPr id="3074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9544" y="-136380"/>
                <a:ext cx="26701" cy="2669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958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" grpId="0"/>
      <p:bldP spid="3" grpId="0"/>
      <p:bldP spid="4" grpId="0"/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3.6 JVM</a:t>
            </a:r>
            <a:r>
              <a:rPr lang="ko-KR" altLang="en-US" sz="2800">
                <a:latin typeface="견명조" pitchFamily="18" charset="-127"/>
              </a:rPr>
              <a:t>의 메모리 구조 </a:t>
            </a:r>
            <a:r>
              <a:rPr lang="en-US" altLang="ko-KR" sz="2800">
                <a:latin typeface="견명조" pitchFamily="18" charset="-127"/>
              </a:rPr>
              <a:t>- </a:t>
            </a:r>
            <a:r>
              <a:rPr lang="ko-KR" altLang="en-US" sz="2400">
                <a:latin typeface="견명조" pitchFamily="18" charset="-127"/>
              </a:rPr>
              <a:t>호출스택</a:t>
            </a: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576263" y="1619250"/>
            <a:ext cx="7237412" cy="25304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000"/>
              <a:t>class CallStackTest {</a:t>
            </a:r>
          </a:p>
          <a:p>
            <a:pPr eaLnBrk="1" hangingPunct="1"/>
            <a:r>
              <a:rPr lang="en-US" altLang="ko-KR" sz="1000"/>
              <a:t>	public static void main(String[] args) {</a:t>
            </a:r>
          </a:p>
          <a:p>
            <a:pPr eaLnBrk="1" hangingPunct="1"/>
            <a:r>
              <a:rPr lang="en-US" altLang="ko-KR" sz="1000"/>
              <a:t>		firstMethod();</a:t>
            </a:r>
          </a:p>
          <a:p>
            <a:pPr eaLnBrk="1" hangingPunct="1"/>
            <a:r>
              <a:rPr lang="en-US" altLang="ko-KR" sz="1000"/>
              <a:t>	}</a:t>
            </a:r>
          </a:p>
          <a:p>
            <a:pPr eaLnBrk="1" hangingPunct="1"/>
            <a:r>
              <a:rPr lang="en-US" altLang="ko-KR" sz="1000"/>
              <a:t>	static void firstMethod() {</a:t>
            </a:r>
          </a:p>
          <a:p>
            <a:pPr eaLnBrk="1" hangingPunct="1"/>
            <a:r>
              <a:rPr lang="en-US" altLang="ko-KR" sz="1000"/>
              <a:t>		secondMethod();</a:t>
            </a:r>
          </a:p>
          <a:p>
            <a:pPr eaLnBrk="1" hangingPunct="1"/>
            <a:r>
              <a:rPr lang="en-US" altLang="ko-KR" sz="1000"/>
              <a:t>	}</a:t>
            </a:r>
          </a:p>
          <a:p>
            <a:pPr eaLnBrk="1" hangingPunct="1"/>
            <a:r>
              <a:rPr lang="en-US" altLang="ko-KR" sz="1000"/>
              <a:t>	static void secondMethod() {</a:t>
            </a:r>
          </a:p>
          <a:p>
            <a:pPr eaLnBrk="1" hangingPunct="1"/>
            <a:r>
              <a:rPr lang="en-US" altLang="ko-KR" sz="1000"/>
              <a:t>		System.out.println("secondMethod()");</a:t>
            </a:r>
          </a:p>
          <a:p>
            <a:pPr eaLnBrk="1" hangingPunct="1"/>
            <a:r>
              <a:rPr lang="en-US" altLang="ko-KR" sz="1000"/>
              <a:t>	}</a:t>
            </a:r>
          </a:p>
          <a:p>
            <a:pPr eaLnBrk="1" hangingPunct="1"/>
            <a:r>
              <a:rPr lang="en-US" altLang="ko-KR" sz="1000"/>
              <a:t>}</a:t>
            </a:r>
          </a:p>
        </p:txBody>
      </p:sp>
      <p:pic>
        <p:nvPicPr>
          <p:cNvPr id="28681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757613"/>
            <a:ext cx="7021512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534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3.7 </a:t>
            </a:r>
            <a:r>
              <a:rPr lang="ko-KR" altLang="en-US" sz="2800">
                <a:latin typeface="견명조" pitchFamily="18" charset="-127"/>
              </a:rPr>
              <a:t>기본형 매개변수와 참조형 매개변수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74675" y="1844675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기본형 매개변수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변수의 값을 읽기만 할 수 있다</a:t>
            </a:r>
            <a:r>
              <a:rPr lang="en-US" altLang="ko-KR" sz="2000">
                <a:latin typeface="견명조" pitchFamily="18" charset="-127"/>
              </a:rPr>
              <a:t>.(read only)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574675" y="2420938"/>
            <a:ext cx="8677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참조형 매개변수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변수의 값을 읽고 변경할 수 있다</a:t>
            </a:r>
            <a:r>
              <a:rPr lang="en-US" altLang="ko-KR" sz="2000">
                <a:latin typeface="견명조" pitchFamily="18" charset="-127"/>
              </a:rPr>
              <a:t>.(read &amp; write)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78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3" name="Text Box 20"/>
          <p:cNvSpPr txBox="1">
            <a:spLocks noChangeArrowheads="1"/>
          </p:cNvSpPr>
          <p:nvPr/>
        </p:nvSpPr>
        <p:spPr bwMode="auto">
          <a:xfrm>
            <a:off x="684213" y="427672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객체생성없이 </a:t>
            </a:r>
            <a:r>
              <a:rPr lang="ko-KR" altLang="en-US" sz="2000">
                <a:latin typeface="Arial" charset="0"/>
              </a:rPr>
              <a:t>‘</a:t>
            </a:r>
            <a:r>
              <a:rPr lang="ko-KR" altLang="en-US" sz="2000">
                <a:latin typeface="견명조" pitchFamily="18" charset="-127"/>
              </a:rPr>
              <a:t>클래스이름</a:t>
            </a:r>
            <a:r>
              <a:rPr lang="en-US" altLang="ko-KR" sz="2000">
                <a:latin typeface="견명조" pitchFamily="18" charset="-127"/>
              </a:rPr>
              <a:t>.</a:t>
            </a:r>
            <a:r>
              <a:rPr lang="ko-KR" altLang="en-US" sz="2000">
                <a:latin typeface="견명조" pitchFamily="18" charset="-127"/>
              </a:rPr>
              <a:t>메서드이름</a:t>
            </a:r>
            <a:r>
              <a:rPr lang="en-US" altLang="ko-KR" sz="2000">
                <a:latin typeface="견명조" pitchFamily="18" charset="-127"/>
              </a:rPr>
              <a:t>()</a:t>
            </a:r>
            <a:r>
              <a:rPr lang="en-US" altLang="ko-KR" sz="2000">
                <a:latin typeface="Arial" charset="0"/>
              </a:rPr>
              <a:t>’</a:t>
            </a:r>
            <a:r>
              <a:rPr lang="ko-KR" altLang="en-US" sz="2000">
                <a:latin typeface="견명조" pitchFamily="18" charset="-127"/>
              </a:rPr>
              <a:t>으로 호출</a:t>
            </a:r>
          </a:p>
        </p:txBody>
      </p:sp>
      <p:sp>
        <p:nvSpPr>
          <p:cNvPr id="5530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3.9 </a:t>
            </a:r>
            <a:r>
              <a:rPr lang="ko-KR" altLang="en-US" sz="2800">
                <a:latin typeface="견명조" pitchFamily="18" charset="-127"/>
              </a:rPr>
              <a:t>클래스메서드</a:t>
            </a:r>
            <a:r>
              <a:rPr lang="en-US" altLang="ko-KR" sz="2800">
                <a:latin typeface="견명조" pitchFamily="18" charset="-127"/>
              </a:rPr>
              <a:t>(static</a:t>
            </a:r>
            <a:r>
              <a:rPr lang="ko-KR" altLang="en-US" sz="2800">
                <a:latin typeface="견명조" pitchFamily="18" charset="-127"/>
              </a:rPr>
              <a:t>메서드</a:t>
            </a:r>
            <a:r>
              <a:rPr lang="en-US" altLang="ko-KR" sz="2800">
                <a:latin typeface="견명조" pitchFamily="18" charset="-127"/>
              </a:rPr>
              <a:t>)</a:t>
            </a:r>
            <a:r>
              <a:rPr lang="ko-KR" altLang="en-US" sz="2800">
                <a:latin typeface="견명조" pitchFamily="18" charset="-127"/>
              </a:rPr>
              <a:t>와 인스턴스메서드</a:t>
            </a:r>
          </a:p>
        </p:txBody>
      </p:sp>
      <p:sp>
        <p:nvSpPr>
          <p:cNvPr id="55305" name="Text Box 20"/>
          <p:cNvSpPr txBox="1">
            <a:spLocks noChangeArrowheads="1"/>
          </p:cNvSpPr>
          <p:nvPr/>
        </p:nvSpPr>
        <p:spPr bwMode="auto">
          <a:xfrm>
            <a:off x="574675" y="377190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클래스메서드</a:t>
            </a:r>
            <a:r>
              <a:rPr lang="en-US" altLang="ko-KR" sz="2000">
                <a:latin typeface="견명조" pitchFamily="18" charset="-127"/>
              </a:rPr>
              <a:t>(static</a:t>
            </a:r>
            <a:r>
              <a:rPr lang="ko-KR" altLang="en-US" sz="2000">
                <a:latin typeface="견명조" pitchFamily="18" charset="-127"/>
              </a:rPr>
              <a:t>메서드</a:t>
            </a:r>
            <a:r>
              <a:rPr lang="en-US" altLang="ko-KR" sz="2000">
                <a:latin typeface="견명조" pitchFamily="18" charset="-127"/>
              </a:rPr>
              <a:t>)</a:t>
            </a:r>
          </a:p>
        </p:txBody>
      </p:sp>
      <p:sp>
        <p:nvSpPr>
          <p:cNvPr id="55306" name="Text Box 20"/>
          <p:cNvSpPr txBox="1">
            <a:spLocks noChangeArrowheads="1"/>
          </p:cNvSpPr>
          <p:nvPr/>
        </p:nvSpPr>
        <p:spPr bwMode="auto">
          <a:xfrm>
            <a:off x="684213" y="470852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인스턴스변수나 인스턴스메서드와 관련없는 작업을 하는 메서드</a:t>
            </a:r>
          </a:p>
        </p:txBody>
      </p:sp>
      <p:sp>
        <p:nvSpPr>
          <p:cNvPr id="55307" name="Text Box 20"/>
          <p:cNvSpPr txBox="1">
            <a:spLocks noChangeArrowheads="1"/>
          </p:cNvSpPr>
          <p:nvPr/>
        </p:nvSpPr>
        <p:spPr bwMode="auto">
          <a:xfrm>
            <a:off x="684213" y="5175250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메서드 내에서 인스턴스변수 사용불가</a:t>
            </a:r>
          </a:p>
        </p:txBody>
      </p:sp>
      <p:sp>
        <p:nvSpPr>
          <p:cNvPr id="55308" name="Text Box 20"/>
          <p:cNvSpPr txBox="1">
            <a:spLocks noChangeArrowheads="1"/>
          </p:cNvSpPr>
          <p:nvPr/>
        </p:nvSpPr>
        <p:spPr bwMode="auto">
          <a:xfrm>
            <a:off x="684213" y="5643563"/>
            <a:ext cx="82089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메서드 내에서 인스턴스변수를 사용하지 않는다면 </a:t>
            </a:r>
            <a:r>
              <a:rPr lang="en-US" altLang="ko-KR" sz="2000">
                <a:latin typeface="견명조" pitchFamily="18" charset="-127"/>
              </a:rPr>
              <a:t>static</a:t>
            </a:r>
            <a:r>
              <a:rPr lang="ko-KR" altLang="en-US" sz="2000">
                <a:latin typeface="견명조" pitchFamily="18" charset="-127"/>
              </a:rPr>
              <a:t>을 붙이는 것을 고려한다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55309" name="Text Box 20"/>
          <p:cNvSpPr txBox="1">
            <a:spLocks noChangeArrowheads="1"/>
          </p:cNvSpPr>
          <p:nvPr/>
        </p:nvSpPr>
        <p:spPr bwMode="auto">
          <a:xfrm>
            <a:off x="685800" y="2170113"/>
            <a:ext cx="820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인스턴스 생성 후</a:t>
            </a:r>
            <a:r>
              <a:rPr lang="en-US" altLang="ko-KR" sz="2000">
                <a:latin typeface="견명조" pitchFamily="18" charset="-127"/>
              </a:rPr>
              <a:t>, </a:t>
            </a:r>
            <a:r>
              <a:rPr lang="en-US" altLang="ko-KR" sz="2000">
                <a:latin typeface="Arial" charset="0"/>
              </a:rPr>
              <a:t>‘</a:t>
            </a:r>
            <a:r>
              <a:rPr lang="ko-KR" altLang="en-US" sz="2000">
                <a:latin typeface="견명조" pitchFamily="18" charset="-127"/>
              </a:rPr>
              <a:t>참조변수</a:t>
            </a:r>
            <a:r>
              <a:rPr lang="en-US" altLang="ko-KR" sz="2000">
                <a:latin typeface="견명조" pitchFamily="18" charset="-127"/>
              </a:rPr>
              <a:t>.</a:t>
            </a:r>
            <a:r>
              <a:rPr lang="ko-KR" altLang="en-US" sz="2000">
                <a:latin typeface="견명조" pitchFamily="18" charset="-127"/>
              </a:rPr>
              <a:t>메서드이름</a:t>
            </a:r>
            <a:r>
              <a:rPr lang="en-US" altLang="ko-KR" sz="2000">
                <a:latin typeface="견명조" pitchFamily="18" charset="-127"/>
              </a:rPr>
              <a:t>()</a:t>
            </a:r>
            <a:r>
              <a:rPr lang="en-US" altLang="ko-KR" sz="2000">
                <a:latin typeface="Arial" charset="0"/>
              </a:rPr>
              <a:t>’</a:t>
            </a:r>
            <a:r>
              <a:rPr lang="ko-KR" altLang="en-US" sz="2000">
                <a:latin typeface="견명조" pitchFamily="18" charset="-127"/>
              </a:rPr>
              <a:t>으로 호출</a:t>
            </a:r>
          </a:p>
        </p:txBody>
      </p:sp>
      <p:sp>
        <p:nvSpPr>
          <p:cNvPr id="55310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인스턴스메서드</a:t>
            </a:r>
          </a:p>
        </p:txBody>
      </p:sp>
      <p:sp>
        <p:nvSpPr>
          <p:cNvPr id="55311" name="Text Box 20"/>
          <p:cNvSpPr txBox="1">
            <a:spLocks noChangeArrowheads="1"/>
          </p:cNvSpPr>
          <p:nvPr/>
        </p:nvSpPr>
        <p:spPr bwMode="auto">
          <a:xfrm>
            <a:off x="685800" y="2601913"/>
            <a:ext cx="820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인스턴스변수나 인스턴스메서드와 관련된 작업을 하는 메서드</a:t>
            </a:r>
          </a:p>
        </p:txBody>
      </p:sp>
      <p:sp>
        <p:nvSpPr>
          <p:cNvPr id="55312" name="Text Box 20"/>
          <p:cNvSpPr txBox="1">
            <a:spLocks noChangeArrowheads="1"/>
          </p:cNvSpPr>
          <p:nvPr/>
        </p:nvSpPr>
        <p:spPr bwMode="auto">
          <a:xfrm>
            <a:off x="685800" y="3068638"/>
            <a:ext cx="820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메서드 내에서 인스턴스변수 사용가능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284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3.9 </a:t>
            </a:r>
            <a:r>
              <a:rPr lang="ko-KR" altLang="en-US" sz="2800">
                <a:latin typeface="견명조" pitchFamily="18" charset="-127"/>
              </a:rPr>
              <a:t>클래스메서드</a:t>
            </a:r>
            <a:r>
              <a:rPr lang="en-US" altLang="ko-KR" sz="2800">
                <a:latin typeface="견명조" pitchFamily="18" charset="-127"/>
              </a:rPr>
              <a:t>(static</a:t>
            </a:r>
            <a:r>
              <a:rPr lang="ko-KR" altLang="en-US" sz="2800">
                <a:latin typeface="견명조" pitchFamily="18" charset="-127"/>
              </a:rPr>
              <a:t>메서드</a:t>
            </a:r>
            <a:r>
              <a:rPr lang="en-US" altLang="ko-KR" sz="2800">
                <a:latin typeface="견명조" pitchFamily="18" charset="-127"/>
              </a:rPr>
              <a:t>)</a:t>
            </a:r>
            <a:r>
              <a:rPr lang="ko-KR" altLang="en-US" sz="2800">
                <a:latin typeface="견명조" pitchFamily="18" charset="-127"/>
              </a:rPr>
              <a:t>와 인스턴스메서드</a:t>
            </a: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574675" y="1628775"/>
            <a:ext cx="6265863" cy="30210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class MyMath2 {</a:t>
            </a:r>
          </a:p>
          <a:p>
            <a:pPr eaLnBrk="1" hangingPunct="1"/>
            <a:r>
              <a:rPr lang="en-US" altLang="ko-KR"/>
              <a:t>	long a, b;</a:t>
            </a:r>
          </a:p>
          <a:p>
            <a:pPr eaLnBrk="1" hangingPunct="1"/>
            <a:r>
              <a:rPr lang="en-US" altLang="ko-KR"/>
              <a:t>	</a:t>
            </a:r>
          </a:p>
          <a:p>
            <a:pPr eaLnBrk="1" hangingPunct="1"/>
            <a:r>
              <a:rPr lang="en-US" altLang="ko-KR"/>
              <a:t>	long add() {	// </a:t>
            </a:r>
            <a:r>
              <a:rPr lang="ko-KR" altLang="en-US"/>
              <a:t>인스턴스메서드</a:t>
            </a:r>
          </a:p>
          <a:p>
            <a:pPr eaLnBrk="1" hangingPunct="1"/>
            <a:r>
              <a:rPr lang="ko-KR" altLang="en-US"/>
              <a:t>		</a:t>
            </a:r>
            <a:r>
              <a:rPr lang="en-US" altLang="ko-KR"/>
              <a:t>return a + b;</a:t>
            </a:r>
          </a:p>
          <a:p>
            <a:pPr eaLnBrk="1" hangingPunct="1"/>
            <a:r>
              <a:rPr lang="en-US" altLang="ko-KR"/>
              <a:t>	}</a:t>
            </a:r>
          </a:p>
          <a:p>
            <a:pPr eaLnBrk="1" hangingPunct="1"/>
            <a:endParaRPr lang="en-US" altLang="ko-KR"/>
          </a:p>
          <a:p>
            <a:pPr eaLnBrk="1" hangingPunct="1"/>
            <a:r>
              <a:rPr lang="en-US" altLang="ko-KR"/>
              <a:t>	</a:t>
            </a:r>
            <a:r>
              <a:rPr lang="en-US" altLang="ko-KR" b="1"/>
              <a:t>static</a:t>
            </a:r>
            <a:r>
              <a:rPr lang="en-US" altLang="ko-KR"/>
              <a:t> long add(long a, long b) { // </a:t>
            </a:r>
            <a:r>
              <a:rPr lang="ko-KR" altLang="en-US"/>
              <a:t>클래스메서드</a:t>
            </a:r>
            <a:r>
              <a:rPr lang="en-US" altLang="ko-KR"/>
              <a:t>(static</a:t>
            </a:r>
            <a:r>
              <a:rPr lang="ko-KR" altLang="en-US"/>
              <a:t>메서드</a:t>
            </a:r>
            <a:r>
              <a:rPr lang="en-US" altLang="ko-KR"/>
              <a:t>)</a:t>
            </a:r>
          </a:p>
          <a:p>
            <a:pPr eaLnBrk="1" hangingPunct="1"/>
            <a:r>
              <a:rPr lang="en-US" altLang="ko-KR"/>
              <a:t>		return a + b;</a:t>
            </a:r>
          </a:p>
          <a:p>
            <a:pPr eaLnBrk="1" hangingPunct="1"/>
            <a:r>
              <a:rPr lang="en-US" altLang="ko-KR"/>
              <a:t>	}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2159000" y="4221163"/>
            <a:ext cx="6696075" cy="2471737"/>
          </a:xfrm>
          <a:prstGeom prst="rect">
            <a:avLst/>
          </a:prstGeom>
          <a:solidFill>
            <a:srgbClr val="AEFF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class MyMathTest2 {</a:t>
            </a:r>
          </a:p>
          <a:p>
            <a:pPr eaLnBrk="1" hangingPunct="1"/>
            <a:r>
              <a:rPr lang="en-US" altLang="ko-KR"/>
              <a:t>	public static void main(String args[]) {</a:t>
            </a:r>
          </a:p>
          <a:p>
            <a:pPr eaLnBrk="1" hangingPunct="1"/>
            <a:r>
              <a:rPr lang="en-US" altLang="ko-KR"/>
              <a:t>		System.out.println(</a:t>
            </a:r>
            <a:r>
              <a:rPr lang="en-US" altLang="ko-KR" b="1"/>
              <a:t>MyMath2.add(200L,100L)</a:t>
            </a:r>
            <a:r>
              <a:rPr lang="en-US" altLang="ko-KR"/>
              <a:t>; // </a:t>
            </a:r>
            <a:r>
              <a:rPr lang="ko-KR" altLang="en-US"/>
              <a:t>클래스메서드 호출</a:t>
            </a:r>
          </a:p>
          <a:p>
            <a:pPr eaLnBrk="1" hangingPunct="1"/>
            <a:r>
              <a:rPr lang="ko-KR" altLang="en-US"/>
              <a:t>		</a:t>
            </a:r>
            <a:r>
              <a:rPr lang="en-US" altLang="ko-KR"/>
              <a:t>MyMath2 mm = new MyMath2(); // </a:t>
            </a:r>
            <a:r>
              <a:rPr lang="ko-KR" altLang="en-US"/>
              <a:t>인스턴스 생성</a:t>
            </a:r>
          </a:p>
          <a:p>
            <a:pPr eaLnBrk="1" hangingPunct="1"/>
            <a:r>
              <a:rPr lang="ko-KR" altLang="en-US"/>
              <a:t>		</a:t>
            </a:r>
            <a:r>
              <a:rPr lang="en-US" altLang="ko-KR"/>
              <a:t>mm.a = 200L;</a:t>
            </a:r>
          </a:p>
          <a:p>
            <a:pPr eaLnBrk="1" hangingPunct="1"/>
            <a:r>
              <a:rPr lang="en-US" altLang="ko-KR"/>
              <a:t>		mm.b = 100L;</a:t>
            </a:r>
          </a:p>
          <a:p>
            <a:pPr eaLnBrk="1" hangingPunct="1"/>
            <a:r>
              <a:rPr lang="en-US" altLang="ko-KR"/>
              <a:t>		System.out.println(</a:t>
            </a:r>
            <a:r>
              <a:rPr lang="en-US" altLang="ko-KR" b="1"/>
              <a:t>mm.add()</a:t>
            </a:r>
            <a:r>
              <a:rPr lang="en-US" altLang="ko-KR"/>
              <a:t>); // </a:t>
            </a:r>
            <a:r>
              <a:rPr lang="ko-KR" altLang="en-US"/>
              <a:t>인스턴스메서드 호출</a:t>
            </a:r>
          </a:p>
          <a:p>
            <a:pPr eaLnBrk="1" hangingPunct="1"/>
            <a:r>
              <a:rPr lang="ko-KR" altLang="en-US"/>
              <a:t>	</a:t>
            </a:r>
            <a:r>
              <a:rPr lang="en-US" altLang="ko-KR"/>
              <a:t>}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pic>
        <p:nvPicPr>
          <p:cNvPr id="28573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1931988"/>
            <a:ext cx="30194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170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78138" y="3157538"/>
              <a:ext cx="7937" cy="71437"/>
            </p14:xfrm>
          </p:contentPart>
        </mc:Choice>
        <mc:Fallback xmlns="">
          <p:pic>
            <p:nvPicPr>
              <p:cNvPr id="7170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8758" y="3148157"/>
                <a:ext cx="26697" cy="90198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3050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3" grpId="0" animBg="1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3.10 </a:t>
            </a:r>
            <a:r>
              <a:rPr lang="ko-KR" altLang="en-US" sz="2800">
                <a:latin typeface="견명조" pitchFamily="18" charset="-127"/>
              </a:rPr>
              <a:t>멤버간의 참조와 호출</a:t>
            </a:r>
            <a:r>
              <a:rPr lang="en-US" altLang="ko-KR" sz="2800">
                <a:latin typeface="견명조" pitchFamily="18" charset="-127"/>
              </a:rPr>
              <a:t>(1/2)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메서드의 호출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172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Arial" charset="0"/>
              </a:rPr>
              <a:t>“</a:t>
            </a:r>
            <a:r>
              <a:rPr lang="ko-KR" altLang="en-US" sz="2000">
                <a:latin typeface="견명조" pitchFamily="18" charset="-127"/>
              </a:rPr>
              <a:t>같은 클래스의 멤버간에는 객체생성이나 참조변수 없이 참조할 수 있다</a:t>
            </a:r>
            <a:r>
              <a:rPr lang="en-US" altLang="ko-KR" sz="2000">
                <a:latin typeface="견명조" pitchFamily="18" charset="-127"/>
              </a:rPr>
              <a:t>. </a:t>
            </a:r>
            <a:r>
              <a:rPr lang="ko-KR" altLang="en-US" sz="2000">
                <a:latin typeface="견명조" pitchFamily="18" charset="-127"/>
              </a:rPr>
              <a:t>그러나 </a:t>
            </a:r>
            <a:r>
              <a:rPr lang="en-US" altLang="ko-KR" sz="2000">
                <a:latin typeface="견명조" pitchFamily="18" charset="-127"/>
              </a:rPr>
              <a:t>static</a:t>
            </a:r>
            <a:r>
              <a:rPr lang="ko-KR" altLang="en-US" sz="2000">
                <a:latin typeface="견명조" pitchFamily="18" charset="-127"/>
              </a:rPr>
              <a:t>멤버들은 인스턴스멤버들을 참조할 수 없다</a:t>
            </a:r>
            <a:r>
              <a:rPr lang="en-US" altLang="ko-KR" sz="2000">
                <a:latin typeface="견명조" pitchFamily="18" charset="-127"/>
              </a:rPr>
              <a:t>.</a:t>
            </a:r>
            <a:r>
              <a:rPr lang="en-US" altLang="ko-KR" sz="2000">
                <a:latin typeface="Arial" charset="0"/>
              </a:rPr>
              <a:t>”</a:t>
            </a:r>
            <a:endParaRPr lang="en-US" altLang="ko-KR" sz="2000">
              <a:latin typeface="견명조" pitchFamily="18" charset="-127"/>
            </a:endParaRPr>
          </a:p>
        </p:txBody>
      </p:sp>
      <p:pic>
        <p:nvPicPr>
          <p:cNvPr id="56329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86025"/>
            <a:ext cx="82677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187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3.10 </a:t>
            </a:r>
            <a:r>
              <a:rPr lang="ko-KR" altLang="en-US" sz="2800">
                <a:latin typeface="견명조" pitchFamily="18" charset="-127"/>
              </a:rPr>
              <a:t>멤버간의 참조와 호출</a:t>
            </a:r>
            <a:r>
              <a:rPr lang="en-US" altLang="ko-KR" sz="2800">
                <a:latin typeface="견명조" pitchFamily="18" charset="-127"/>
              </a:rPr>
              <a:t>(2/2)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변수의 접근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172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Arial" charset="0"/>
              </a:rPr>
              <a:t>“</a:t>
            </a:r>
            <a:r>
              <a:rPr lang="ko-KR" altLang="en-US" sz="2000">
                <a:latin typeface="견명조" pitchFamily="18" charset="-127"/>
              </a:rPr>
              <a:t>같은 클래스의 멤버간에는 객체생성이나 참조변수 없이 참조할 수 있다</a:t>
            </a:r>
            <a:r>
              <a:rPr lang="en-US" altLang="ko-KR" sz="2000">
                <a:latin typeface="견명조" pitchFamily="18" charset="-127"/>
              </a:rPr>
              <a:t>. </a:t>
            </a:r>
            <a:r>
              <a:rPr lang="ko-KR" altLang="en-US" sz="2000">
                <a:latin typeface="견명조" pitchFamily="18" charset="-127"/>
              </a:rPr>
              <a:t>그러나 </a:t>
            </a:r>
            <a:r>
              <a:rPr lang="en-US" altLang="ko-KR" sz="2000">
                <a:latin typeface="견명조" pitchFamily="18" charset="-127"/>
              </a:rPr>
              <a:t>static</a:t>
            </a:r>
            <a:r>
              <a:rPr lang="ko-KR" altLang="en-US" sz="2000">
                <a:latin typeface="견명조" pitchFamily="18" charset="-127"/>
              </a:rPr>
              <a:t>멤버들은 인스턴스멤버들을 참조할 수 없다</a:t>
            </a:r>
            <a:r>
              <a:rPr lang="en-US" altLang="ko-KR" sz="2000">
                <a:latin typeface="견명조" pitchFamily="18" charset="-127"/>
              </a:rPr>
              <a:t>.</a:t>
            </a:r>
            <a:r>
              <a:rPr lang="en-US" altLang="ko-KR" sz="2000">
                <a:latin typeface="Arial" charset="0"/>
              </a:rPr>
              <a:t>”</a:t>
            </a:r>
            <a:endParaRPr lang="en-US" altLang="ko-KR" sz="2000">
              <a:latin typeface="견명조" pitchFamily="18" charset="-127"/>
            </a:endParaRPr>
          </a:p>
        </p:txBody>
      </p:sp>
      <p:pic>
        <p:nvPicPr>
          <p:cNvPr id="5735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492375"/>
            <a:ext cx="83629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49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73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전자정부프레임웍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구성 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123950"/>
            <a:ext cx="87534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4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4.1 </a:t>
            </a:r>
            <a:r>
              <a:rPr lang="ko-KR" altLang="en-US" sz="2800">
                <a:latin typeface="견명조" pitchFamily="18" charset="-127"/>
              </a:rPr>
              <a:t>메서드 오버로딩</a:t>
            </a:r>
            <a:r>
              <a:rPr lang="en-US" altLang="ko-KR" sz="2800">
                <a:latin typeface="견명조" pitchFamily="18" charset="-127"/>
              </a:rPr>
              <a:t>(method overloading)</a:t>
            </a:r>
            <a:r>
              <a:rPr lang="ko-KR" altLang="en-US" sz="2800">
                <a:latin typeface="견명조" pitchFamily="18" charset="-127"/>
              </a:rPr>
              <a:t>이란</a:t>
            </a:r>
            <a:r>
              <a:rPr lang="en-US" altLang="ko-KR" sz="2800">
                <a:latin typeface="견명조" pitchFamily="18" charset="-127"/>
              </a:rPr>
              <a:t>?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172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Arial" charset="0"/>
              </a:rPr>
              <a:t>“</a:t>
            </a:r>
            <a:r>
              <a:rPr lang="ko-KR" altLang="en-US" sz="2000">
                <a:latin typeface="견명조" pitchFamily="18" charset="-127"/>
              </a:rPr>
              <a:t>하나의 클래스에 같은 이름의 메서드를 여러 개 정의하는 것을 메서드 오버로딩</a:t>
            </a:r>
            <a:r>
              <a:rPr lang="en-US" altLang="ko-KR" sz="2000">
                <a:latin typeface="견명조" pitchFamily="18" charset="-127"/>
              </a:rPr>
              <a:t>, </a:t>
            </a:r>
            <a:r>
              <a:rPr lang="ko-KR" altLang="en-US" sz="2000">
                <a:latin typeface="견명조" pitchFamily="18" charset="-127"/>
              </a:rPr>
              <a:t>간단히 오버로딩이라고 한다</a:t>
            </a:r>
            <a:r>
              <a:rPr lang="en-US" altLang="ko-KR" sz="2000">
                <a:latin typeface="견명조" pitchFamily="18" charset="-127"/>
              </a:rPr>
              <a:t>.</a:t>
            </a:r>
            <a:r>
              <a:rPr lang="en-US" altLang="ko-KR" sz="2000">
                <a:latin typeface="Arial" charset="0"/>
              </a:rPr>
              <a:t>”</a:t>
            </a:r>
            <a:endParaRPr lang="en-US" altLang="ko-KR" sz="2000">
              <a:latin typeface="견명조" pitchFamily="18" charset="-127"/>
            </a:endParaRPr>
          </a:p>
        </p:txBody>
      </p:sp>
      <p:sp>
        <p:nvSpPr>
          <p:cNvPr id="291853" name="Text Box 19"/>
          <p:cNvSpPr txBox="1">
            <a:spLocks noChangeArrowheads="1"/>
          </p:cNvSpPr>
          <p:nvPr/>
        </p:nvSpPr>
        <p:spPr bwMode="auto">
          <a:xfrm>
            <a:off x="358775" y="3681413"/>
            <a:ext cx="8785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4.2 </a:t>
            </a:r>
            <a:r>
              <a:rPr lang="ko-KR" altLang="en-US" sz="2800">
                <a:latin typeface="견명조" pitchFamily="18" charset="-127"/>
              </a:rPr>
              <a:t>오버로딩의 조건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611188" y="425767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메서드의 이름이 같아야 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611188" y="468947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매개변수의 개수 또는 타입이 달라야 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611188" y="5121275"/>
            <a:ext cx="820896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lang="ko-KR" altLang="en-US" sz="2000">
                <a:latin typeface="견명조" pitchFamily="18" charset="-127"/>
              </a:rPr>
              <a:t>매개변수는 같고 리턴타입이 다른 경우는 오버로딩이 성립되지 않는다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2000">
                <a:latin typeface="견명조" pitchFamily="18" charset="-127"/>
              </a:rPr>
              <a:t>  (</a:t>
            </a:r>
            <a:r>
              <a:rPr lang="ko-KR" altLang="en-US" sz="2000">
                <a:latin typeface="견명조" pitchFamily="18" charset="-127"/>
              </a:rPr>
              <a:t>리턴타입은 오버로딩을 구현하는데 아무런 영향을 주지 못한다</a:t>
            </a:r>
            <a:r>
              <a:rPr lang="en-US" altLang="ko-KR" sz="2000">
                <a:latin typeface="견명조" pitchFamily="18" charset="-127"/>
              </a:rPr>
              <a:t>.)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539750" y="2636838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* overload - vt. </a:t>
            </a:r>
            <a:r>
              <a:rPr lang="ko-KR" altLang="en-US" sz="2000">
                <a:latin typeface="견명조" pitchFamily="18" charset="-127"/>
              </a:rPr>
              <a:t>과적하다</a:t>
            </a:r>
            <a:r>
              <a:rPr lang="en-US" altLang="ko-KR" sz="2000">
                <a:latin typeface="견명조" pitchFamily="18" charset="-127"/>
              </a:rPr>
              <a:t>. </a:t>
            </a:r>
            <a:r>
              <a:rPr lang="ko-KR" altLang="en-US" sz="2000">
                <a:latin typeface="견명조" pitchFamily="18" charset="-127"/>
              </a:rPr>
              <a:t>부담을 많이 지우다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271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91853" grpId="0"/>
      <p:bldP spid="2" grpId="0"/>
      <p:bldP spid="3" grpId="0"/>
      <p:bldP spid="4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4.3 </a:t>
            </a:r>
            <a:r>
              <a:rPr lang="ko-KR" altLang="en-US" sz="2800">
                <a:latin typeface="견명조" pitchFamily="18" charset="-127"/>
              </a:rPr>
              <a:t>오버로딩의 예</a:t>
            </a:r>
            <a:r>
              <a:rPr lang="en-US" altLang="ko-KR" sz="2800">
                <a:latin typeface="견명조" pitchFamily="18" charset="-127"/>
              </a:rPr>
              <a:t>(1/3)</a:t>
            </a:r>
            <a:endParaRPr lang="en-US" altLang="ko-KR" sz="2400">
              <a:latin typeface="견명조" pitchFamily="18" charset="-127"/>
            </a:endParaRPr>
          </a:p>
        </p:txBody>
      </p:sp>
      <p:pic>
        <p:nvPicPr>
          <p:cNvPr id="6042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033713"/>
            <a:ext cx="82867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5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▶ </a:t>
            </a:r>
            <a:r>
              <a:rPr lang="en-US" altLang="ko-KR" sz="2000">
                <a:latin typeface="견명조" pitchFamily="18" charset="-127"/>
              </a:rPr>
              <a:t>System.out.println</a:t>
            </a:r>
            <a:r>
              <a:rPr lang="ko-KR" altLang="en-US" sz="2000">
                <a:latin typeface="견명조" pitchFamily="18" charset="-127"/>
              </a:rPr>
              <a:t>메서드</a:t>
            </a:r>
          </a:p>
        </p:txBody>
      </p:sp>
      <p:sp>
        <p:nvSpPr>
          <p:cNvPr id="60426" name="Text Box 20"/>
          <p:cNvSpPr txBox="1">
            <a:spLocks noChangeArrowheads="1"/>
          </p:cNvSpPr>
          <p:nvPr/>
        </p:nvSpPr>
        <p:spPr bwMode="auto">
          <a:xfrm>
            <a:off x="755650" y="2133600"/>
            <a:ext cx="82089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다양하게 오버로딩된 메서드를 제공함으로써 모든 변수를 출력할 수 있도록 설계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2972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4.3 </a:t>
            </a:r>
            <a:r>
              <a:rPr lang="ko-KR" altLang="en-US" sz="2800">
                <a:latin typeface="견명조" pitchFamily="18" charset="-127"/>
              </a:rPr>
              <a:t>오버로딩의 예</a:t>
            </a:r>
            <a:r>
              <a:rPr lang="en-US" altLang="ko-KR" sz="2800">
                <a:latin typeface="견명조" pitchFamily="18" charset="-127"/>
              </a:rPr>
              <a:t>(1/2)</a:t>
            </a:r>
            <a:endParaRPr lang="en-US" altLang="ko-KR" sz="2400">
              <a:latin typeface="견명조" pitchFamily="18" charset="-127"/>
            </a:endParaRPr>
          </a:p>
        </p:txBody>
      </p:sp>
      <p:pic>
        <p:nvPicPr>
          <p:cNvPr id="29594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3450"/>
            <a:ext cx="81724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95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297363"/>
            <a:ext cx="82867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▶ </a:t>
            </a:r>
            <a:r>
              <a:rPr lang="ko-KR" altLang="en-US" sz="2000">
                <a:latin typeface="견명조" pitchFamily="18" charset="-127"/>
              </a:rPr>
              <a:t>매개변수의 이름이 다른 것은 오버로딩이 아니다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76263" y="396875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▶ </a:t>
            </a:r>
            <a:r>
              <a:rPr lang="ko-KR" altLang="en-US" sz="2000">
                <a:latin typeface="견명조" pitchFamily="18" charset="-127"/>
              </a:rPr>
              <a:t>리턴타입은 오버로딩의 성립조건이 아니다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172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4.3 </a:t>
            </a:r>
            <a:r>
              <a:rPr lang="ko-KR" altLang="en-US" sz="2800">
                <a:latin typeface="견명조" pitchFamily="18" charset="-127"/>
              </a:rPr>
              <a:t>오버로딩의 예</a:t>
            </a:r>
            <a:r>
              <a:rPr lang="en-US" altLang="ko-KR" sz="2800">
                <a:latin typeface="견명조" pitchFamily="18" charset="-127"/>
              </a:rPr>
              <a:t>(1/3)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519238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▶ </a:t>
            </a:r>
            <a:r>
              <a:rPr lang="ko-KR" altLang="en-US" sz="2000">
                <a:latin typeface="견명조" pitchFamily="18" charset="-127"/>
              </a:rPr>
              <a:t>매개변수의 타입이 다르므로 오버로딩이 성립한다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39750" y="3284538"/>
            <a:ext cx="8604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▶ </a:t>
            </a:r>
            <a:r>
              <a:rPr lang="ko-KR" altLang="en-US" sz="2000">
                <a:latin typeface="견명조" pitchFamily="18" charset="-127"/>
              </a:rPr>
              <a:t>오버로딩의 올바른 예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매개변수는 다르지만 같은 의미의 기능수행</a:t>
            </a:r>
          </a:p>
        </p:txBody>
      </p:sp>
      <p:pic>
        <p:nvPicPr>
          <p:cNvPr id="2970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79600"/>
            <a:ext cx="82200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608388"/>
            <a:ext cx="82296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258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32"/>
          <p:cNvSpPr>
            <a:spLocks noChangeArrowheads="1"/>
          </p:cNvSpPr>
          <p:nvPr/>
        </p:nvSpPr>
        <p:spPr bwMode="auto">
          <a:xfrm>
            <a:off x="358775" y="4868863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9" name="AutoShape 30"/>
          <p:cNvSpPr>
            <a:spLocks noChangeArrowheads="1"/>
          </p:cNvSpPr>
          <p:nvPr/>
        </p:nvSpPr>
        <p:spPr bwMode="auto">
          <a:xfrm>
            <a:off x="358775" y="3176588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0" name="AutoShape 29"/>
          <p:cNvSpPr>
            <a:spLocks noChangeArrowheads="1"/>
          </p:cNvSpPr>
          <p:nvPr/>
        </p:nvSpPr>
        <p:spPr bwMode="auto">
          <a:xfrm>
            <a:off x="358775" y="1484313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06" name="Text Box 14"/>
          <p:cNvSpPr txBox="1">
            <a:spLocks noChangeArrowheads="1"/>
          </p:cNvSpPr>
          <p:nvPr/>
        </p:nvSpPr>
        <p:spPr bwMode="auto">
          <a:xfrm>
            <a:off x="503238" y="157797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객체지향언어란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4107" name="Text Box 15"/>
          <p:cNvSpPr txBox="1">
            <a:spLocks noChangeArrowheads="1"/>
          </p:cNvSpPr>
          <p:nvPr/>
        </p:nvSpPr>
        <p:spPr bwMode="auto">
          <a:xfrm>
            <a:off x="503238" y="32496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</a:rPr>
              <a:t>변수와 메서드</a:t>
            </a:r>
          </a:p>
        </p:txBody>
      </p:sp>
      <p:sp>
        <p:nvSpPr>
          <p:cNvPr id="4108" name="Text Box 16"/>
          <p:cNvSpPr txBox="1">
            <a:spLocks noChangeArrowheads="1"/>
          </p:cNvSpPr>
          <p:nvPr/>
        </p:nvSpPr>
        <p:spPr bwMode="auto">
          <a:xfrm>
            <a:off x="503238" y="21431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클래스와 객체</a:t>
            </a:r>
          </a:p>
        </p:txBody>
      </p:sp>
      <p:sp>
        <p:nvSpPr>
          <p:cNvPr id="4109" name="Text Box 17"/>
          <p:cNvSpPr txBox="1">
            <a:spLocks noChangeArrowheads="1"/>
          </p:cNvSpPr>
          <p:nvPr/>
        </p:nvSpPr>
        <p:spPr bwMode="auto">
          <a:xfrm>
            <a:off x="503238" y="3824288"/>
            <a:ext cx="5221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메서드 오버로딩</a:t>
            </a:r>
          </a:p>
        </p:txBody>
      </p:sp>
      <p:sp>
        <p:nvSpPr>
          <p:cNvPr id="4110" name="Text Box 18"/>
          <p:cNvSpPr txBox="1">
            <a:spLocks noChangeArrowheads="1"/>
          </p:cNvSpPr>
          <p:nvPr/>
        </p:nvSpPr>
        <p:spPr bwMode="auto">
          <a:xfrm>
            <a:off x="503238" y="4951413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생성자</a:t>
            </a:r>
          </a:p>
        </p:txBody>
      </p:sp>
      <p:sp>
        <p:nvSpPr>
          <p:cNvPr id="4111" name="Text Box 19"/>
          <p:cNvSpPr txBox="1">
            <a:spLocks noChangeArrowheads="1"/>
          </p:cNvSpPr>
          <p:nvPr/>
        </p:nvSpPr>
        <p:spPr bwMode="auto">
          <a:xfrm>
            <a:off x="503238" y="5527675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변수의 초기화</a:t>
            </a:r>
          </a:p>
        </p:txBody>
      </p:sp>
      <p:sp>
        <p:nvSpPr>
          <p:cNvPr id="4112" name="Text Box 28"/>
          <p:cNvSpPr txBox="1">
            <a:spLocks noChangeArrowheads="1"/>
          </p:cNvSpPr>
          <p:nvPr/>
        </p:nvSpPr>
        <p:spPr bwMode="auto">
          <a:xfrm>
            <a:off x="4679950" y="1770063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I-1</a:t>
            </a:r>
          </a:p>
        </p:txBody>
      </p:sp>
      <p:sp>
        <p:nvSpPr>
          <p:cNvPr id="4113" name="Text Box 31"/>
          <p:cNvSpPr txBox="1">
            <a:spLocks noChangeArrowheads="1"/>
          </p:cNvSpPr>
          <p:nvPr/>
        </p:nvSpPr>
        <p:spPr bwMode="auto">
          <a:xfrm>
            <a:off x="4679950" y="3462338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I-2</a:t>
            </a:r>
          </a:p>
        </p:txBody>
      </p:sp>
      <p:sp>
        <p:nvSpPr>
          <p:cNvPr id="4114" name="Text Box 33"/>
          <p:cNvSpPr txBox="1">
            <a:spLocks noChangeArrowheads="1"/>
          </p:cNvSpPr>
          <p:nvPr/>
        </p:nvSpPr>
        <p:spPr bwMode="auto">
          <a:xfrm>
            <a:off x="4679950" y="5154613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I-3</a:t>
            </a: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249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ext Box 11"/>
          <p:cNvSpPr txBox="1">
            <a:spLocks noChangeArrowheads="1"/>
          </p:cNvSpPr>
          <p:nvPr/>
        </p:nvSpPr>
        <p:spPr bwMode="auto">
          <a:xfrm>
            <a:off x="503238" y="10525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생성자</a:t>
            </a:r>
          </a:p>
        </p:txBody>
      </p:sp>
      <p:sp>
        <p:nvSpPr>
          <p:cNvPr id="5128" name="Text Box 13"/>
          <p:cNvSpPr txBox="1">
            <a:spLocks noChangeArrowheads="1"/>
          </p:cNvSpPr>
          <p:nvPr/>
        </p:nvSpPr>
        <p:spPr bwMode="auto">
          <a:xfrm>
            <a:off x="504825" y="4292600"/>
            <a:ext cx="680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변수의 초기화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5129" name="Text Box 22"/>
          <p:cNvSpPr txBox="1">
            <a:spLocks noChangeArrowheads="1"/>
          </p:cNvSpPr>
          <p:nvPr/>
        </p:nvSpPr>
        <p:spPr bwMode="auto">
          <a:xfrm>
            <a:off x="1079500" y="1520825"/>
            <a:ext cx="7237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5.1 </a:t>
            </a:r>
            <a:r>
              <a:rPr lang="ko-KR" altLang="en-US" sz="2000">
                <a:latin typeface="견명조" pitchFamily="18" charset="-127"/>
              </a:rPr>
              <a:t>생성자란</a:t>
            </a:r>
            <a:r>
              <a:rPr lang="en-US" altLang="ko-KR" sz="2000">
                <a:latin typeface="견명조" pitchFamily="18" charset="-127"/>
              </a:rPr>
              <a:t>?</a:t>
            </a:r>
          </a:p>
        </p:txBody>
      </p:sp>
      <p:sp>
        <p:nvSpPr>
          <p:cNvPr id="5130" name="Text Box 23"/>
          <p:cNvSpPr txBox="1">
            <a:spLocks noChangeArrowheads="1"/>
          </p:cNvSpPr>
          <p:nvPr/>
        </p:nvSpPr>
        <p:spPr bwMode="auto">
          <a:xfrm>
            <a:off x="1079500" y="1881188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5.2 </a:t>
            </a:r>
            <a:r>
              <a:rPr lang="ko-KR" altLang="en-US" sz="2000">
                <a:latin typeface="견명조" pitchFamily="18" charset="-127"/>
              </a:rPr>
              <a:t>생성자의 조건</a:t>
            </a:r>
          </a:p>
        </p:txBody>
      </p:sp>
      <p:sp>
        <p:nvSpPr>
          <p:cNvPr id="5131" name="Text Box 24"/>
          <p:cNvSpPr txBox="1">
            <a:spLocks noChangeArrowheads="1"/>
          </p:cNvSpPr>
          <p:nvPr/>
        </p:nvSpPr>
        <p:spPr bwMode="auto">
          <a:xfrm>
            <a:off x="1079500" y="4760913"/>
            <a:ext cx="5221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6.1 </a:t>
            </a:r>
            <a:r>
              <a:rPr lang="ko-KR" altLang="en-US" sz="2000">
                <a:latin typeface="견명조" pitchFamily="18" charset="-127"/>
              </a:rPr>
              <a:t>변수의 초기화</a:t>
            </a:r>
            <a:endParaRPr lang="en-US" altLang="ko-KR" sz="2000">
              <a:latin typeface="견명조" pitchFamily="18" charset="-127"/>
            </a:endParaRPr>
          </a:p>
        </p:txBody>
      </p:sp>
      <p:sp>
        <p:nvSpPr>
          <p:cNvPr id="5132" name="Text Box 25"/>
          <p:cNvSpPr txBox="1">
            <a:spLocks noChangeArrowheads="1"/>
          </p:cNvSpPr>
          <p:nvPr/>
        </p:nvSpPr>
        <p:spPr bwMode="auto">
          <a:xfrm>
            <a:off x="1079500" y="5156200"/>
            <a:ext cx="5221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6.2 </a:t>
            </a:r>
            <a:r>
              <a:rPr lang="ko-KR" altLang="en-US" sz="2000">
                <a:latin typeface="견명조" pitchFamily="18" charset="-127"/>
              </a:rPr>
              <a:t>멤버변수의 초기화</a:t>
            </a:r>
          </a:p>
        </p:txBody>
      </p:sp>
      <p:sp>
        <p:nvSpPr>
          <p:cNvPr id="5133" name="Text Box 29"/>
          <p:cNvSpPr txBox="1">
            <a:spLocks noChangeArrowheads="1"/>
          </p:cNvSpPr>
          <p:nvPr/>
        </p:nvSpPr>
        <p:spPr bwMode="auto">
          <a:xfrm>
            <a:off x="1079500" y="2239963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5.3 </a:t>
            </a:r>
            <a:r>
              <a:rPr lang="ko-KR" altLang="en-US" sz="2000">
                <a:latin typeface="견명조" pitchFamily="18" charset="-127"/>
              </a:rPr>
              <a:t>기본 생성자</a:t>
            </a:r>
          </a:p>
        </p:txBody>
      </p:sp>
      <p:sp>
        <p:nvSpPr>
          <p:cNvPr id="5134" name="Text Box 30"/>
          <p:cNvSpPr txBox="1">
            <a:spLocks noChangeArrowheads="1"/>
          </p:cNvSpPr>
          <p:nvPr/>
        </p:nvSpPr>
        <p:spPr bwMode="auto">
          <a:xfrm>
            <a:off x="1079500" y="2600325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5.4 </a:t>
            </a:r>
            <a:r>
              <a:rPr lang="ko-KR" altLang="en-US" sz="2000">
                <a:latin typeface="견명조" pitchFamily="18" charset="-127"/>
              </a:rPr>
              <a:t>매개변수가 있는 생성자</a:t>
            </a:r>
          </a:p>
        </p:txBody>
      </p:sp>
      <p:sp>
        <p:nvSpPr>
          <p:cNvPr id="5135" name="Text Box 31"/>
          <p:cNvSpPr txBox="1">
            <a:spLocks noChangeArrowheads="1"/>
          </p:cNvSpPr>
          <p:nvPr/>
        </p:nvSpPr>
        <p:spPr bwMode="auto">
          <a:xfrm>
            <a:off x="1079500" y="2997200"/>
            <a:ext cx="576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5.5 </a:t>
            </a:r>
            <a:r>
              <a:rPr lang="ko-KR" altLang="en-US" sz="2000">
                <a:latin typeface="견명조" pitchFamily="18" charset="-127"/>
              </a:rPr>
              <a:t>생성자에서 다른 생성자 호출하기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this()</a:t>
            </a:r>
            <a:endParaRPr lang="ko-KR" altLang="en-US" sz="2000">
              <a:latin typeface="견명조" pitchFamily="18" charset="-127"/>
            </a:endParaRPr>
          </a:p>
        </p:txBody>
      </p:sp>
      <p:sp>
        <p:nvSpPr>
          <p:cNvPr id="5136" name="Text Box 32"/>
          <p:cNvSpPr txBox="1">
            <a:spLocks noChangeArrowheads="1"/>
          </p:cNvSpPr>
          <p:nvPr/>
        </p:nvSpPr>
        <p:spPr bwMode="auto">
          <a:xfrm>
            <a:off x="1079500" y="3357563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5.6 </a:t>
            </a:r>
            <a:r>
              <a:rPr lang="ko-KR" altLang="en-US" sz="2000">
                <a:latin typeface="견명조" pitchFamily="18" charset="-127"/>
              </a:rPr>
              <a:t>참조변수 </a:t>
            </a:r>
            <a:r>
              <a:rPr lang="en-US" altLang="ko-KR" sz="2000">
                <a:latin typeface="견명조" pitchFamily="18" charset="-127"/>
              </a:rPr>
              <a:t>this</a:t>
            </a:r>
          </a:p>
        </p:txBody>
      </p:sp>
      <p:sp>
        <p:nvSpPr>
          <p:cNvPr id="5137" name="Text Box 33"/>
          <p:cNvSpPr txBox="1">
            <a:spLocks noChangeArrowheads="1"/>
          </p:cNvSpPr>
          <p:nvPr/>
        </p:nvSpPr>
        <p:spPr bwMode="auto">
          <a:xfrm>
            <a:off x="1079500" y="3752850"/>
            <a:ext cx="6048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5.7 </a:t>
            </a:r>
            <a:r>
              <a:rPr lang="ko-KR" altLang="en-US" sz="2000">
                <a:latin typeface="견명조" pitchFamily="18" charset="-127"/>
              </a:rPr>
              <a:t>생성자를 이용한 인스턴스의 복사</a:t>
            </a:r>
          </a:p>
        </p:txBody>
      </p:sp>
      <p:sp>
        <p:nvSpPr>
          <p:cNvPr id="5138" name="Text Box 38"/>
          <p:cNvSpPr txBox="1">
            <a:spLocks noChangeArrowheads="1"/>
          </p:cNvSpPr>
          <p:nvPr/>
        </p:nvSpPr>
        <p:spPr bwMode="auto">
          <a:xfrm>
            <a:off x="1079500" y="5553075"/>
            <a:ext cx="3313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6.3 </a:t>
            </a:r>
            <a:r>
              <a:rPr lang="ko-KR" altLang="en-US" sz="2000">
                <a:latin typeface="견명조" pitchFamily="18" charset="-127"/>
              </a:rPr>
              <a:t>초기화 블럭</a:t>
            </a:r>
          </a:p>
        </p:txBody>
      </p:sp>
      <p:sp>
        <p:nvSpPr>
          <p:cNvPr id="5139" name="Text Box 38"/>
          <p:cNvSpPr txBox="1">
            <a:spLocks noChangeArrowheads="1"/>
          </p:cNvSpPr>
          <p:nvPr/>
        </p:nvSpPr>
        <p:spPr bwMode="auto">
          <a:xfrm>
            <a:off x="1079500" y="5948363"/>
            <a:ext cx="4429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6.4 </a:t>
            </a:r>
            <a:r>
              <a:rPr lang="ko-KR" altLang="en-US" sz="2000">
                <a:latin typeface="견명조" pitchFamily="18" charset="-127"/>
              </a:rPr>
              <a:t>멤버변수의 초기화 시기와 순서</a:t>
            </a: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16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5.1 </a:t>
            </a:r>
            <a:r>
              <a:rPr lang="ko-KR" altLang="en-US" sz="2800">
                <a:latin typeface="견명조" pitchFamily="18" charset="-127"/>
              </a:rPr>
              <a:t>생성자</a:t>
            </a:r>
            <a:r>
              <a:rPr lang="en-US" altLang="ko-KR" sz="2800">
                <a:latin typeface="견명조" pitchFamily="18" charset="-127"/>
              </a:rPr>
              <a:t>(constructor)</a:t>
            </a:r>
            <a:r>
              <a:rPr lang="ko-KR" altLang="en-US" sz="2800">
                <a:latin typeface="견명조" pitchFamily="18" charset="-127"/>
              </a:rPr>
              <a:t>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504825" y="1700213"/>
            <a:ext cx="817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</a:rPr>
              <a:t>생성자란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22415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인스턴스가 생성될 때마다 호출되는 </a:t>
            </a:r>
            <a:r>
              <a:rPr lang="en-US" altLang="ko-KR" sz="1800">
                <a:latin typeface="Arial" charset="0"/>
              </a:rPr>
              <a:t>‘</a:t>
            </a:r>
            <a:r>
              <a:rPr lang="ko-KR" altLang="en-US" sz="1800" b="1">
                <a:latin typeface="견명조" pitchFamily="18" charset="-127"/>
              </a:rPr>
              <a:t>인스턴스 초기화 메서드</a:t>
            </a:r>
            <a:r>
              <a:rPr lang="en-US" altLang="ko-KR" sz="1800">
                <a:latin typeface="Arial" charset="0"/>
              </a:rPr>
              <a:t>’</a:t>
            </a:r>
            <a:endParaRPr lang="ko-KR" altLang="en-US" sz="1800">
              <a:latin typeface="견명조" pitchFamily="18" charset="-127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468313" y="29956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몇가지 조건을 제외하고는 메서드와 같다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784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367213"/>
            <a:ext cx="8286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684213" y="3952875"/>
            <a:ext cx="7596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* </a:t>
            </a:r>
            <a:r>
              <a:rPr lang="ko-KR" altLang="en-US" sz="1400">
                <a:latin typeface="견명조" pitchFamily="18" charset="-127"/>
              </a:rPr>
              <a:t>인스턴스 초기화 </a:t>
            </a:r>
            <a:r>
              <a:rPr lang="en-US" altLang="ko-KR" sz="1400">
                <a:latin typeface="Arial" charset="0"/>
              </a:rPr>
              <a:t>–</a:t>
            </a:r>
            <a:r>
              <a:rPr lang="en-US" altLang="ko-KR" sz="1400">
                <a:latin typeface="견명조" pitchFamily="18" charset="-127"/>
              </a:rPr>
              <a:t> </a:t>
            </a:r>
            <a:r>
              <a:rPr lang="ko-KR" altLang="en-US" sz="1400">
                <a:latin typeface="견명조" pitchFamily="18" charset="-127"/>
              </a:rPr>
              <a:t>인스턴스 변수에 적절한 값을 저장하는 것</a:t>
            </a:r>
            <a:r>
              <a:rPr lang="en-US" altLang="ko-KR" sz="14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26304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인스턴스 변수의 초기화 또는 인스턴스 생성시 수행할 작업에 사용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33924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모든 클래스에는 반드시 하나 이상의 생성자가 있어야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007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" grpId="0"/>
      <p:bldP spid="3" grpId="0"/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5.2 </a:t>
            </a:r>
            <a:r>
              <a:rPr lang="ko-KR" altLang="en-US" sz="2800">
                <a:latin typeface="견명조" pitchFamily="18" charset="-127"/>
              </a:rPr>
              <a:t>생성자의 조건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92163" y="1557338"/>
            <a:ext cx="817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</a:rPr>
              <a:t>생성자의 조건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936625" y="4257675"/>
            <a:ext cx="7164388" cy="2471738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class Card {</a:t>
            </a:r>
          </a:p>
          <a:p>
            <a:pPr eaLnBrk="1" hangingPunct="1"/>
            <a:r>
              <a:rPr lang="en-US" altLang="ko-KR"/>
              <a:t>     ...</a:t>
            </a:r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r>
              <a:rPr lang="en-US" altLang="ko-KR"/>
              <a:t>    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sp>
        <p:nvSpPr>
          <p:cNvPr id="210996" name="Text Box 52"/>
          <p:cNvSpPr txBox="1">
            <a:spLocks noChangeArrowheads="1"/>
          </p:cNvSpPr>
          <p:nvPr/>
        </p:nvSpPr>
        <p:spPr bwMode="auto">
          <a:xfrm>
            <a:off x="1477963" y="4762500"/>
            <a:ext cx="6335712" cy="823913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Card() {  // </a:t>
            </a:r>
            <a:r>
              <a:rPr lang="ko-KR" altLang="en-US"/>
              <a:t>매개변수가 없는 생성자</a:t>
            </a:r>
            <a:r>
              <a:rPr lang="en-US" altLang="ko-KR"/>
              <a:t>.</a:t>
            </a:r>
          </a:p>
          <a:p>
            <a:pPr eaLnBrk="1" hangingPunct="1"/>
            <a:r>
              <a:rPr lang="en-US" altLang="ko-KR"/>
              <a:t>    // </a:t>
            </a:r>
            <a:r>
              <a:rPr lang="ko-KR" altLang="en-US"/>
              <a:t>인스턴스 초기화 작업</a:t>
            </a:r>
          </a:p>
          <a:p>
            <a:pPr eaLnBrk="1" hangingPunct="1"/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3" name="Text Box 52"/>
          <p:cNvSpPr txBox="1">
            <a:spLocks noChangeArrowheads="1"/>
          </p:cNvSpPr>
          <p:nvPr/>
        </p:nvSpPr>
        <p:spPr bwMode="auto">
          <a:xfrm>
            <a:off x="1477963" y="5699125"/>
            <a:ext cx="6335712" cy="823913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Card(String kind, int number) { // </a:t>
            </a:r>
            <a:r>
              <a:rPr lang="ko-KR" altLang="en-US"/>
              <a:t>매개변수가 있는 생성자</a:t>
            </a:r>
          </a:p>
          <a:p>
            <a:pPr eaLnBrk="1" hangingPunct="1"/>
            <a:r>
              <a:rPr lang="en-US" altLang="ko-KR"/>
              <a:t>    // </a:t>
            </a:r>
            <a:r>
              <a:rPr lang="ko-KR" altLang="en-US"/>
              <a:t>인스턴스 초기화 작업</a:t>
            </a:r>
            <a:endParaRPr lang="en-US" altLang="ko-KR"/>
          </a:p>
          <a:p>
            <a:pPr eaLnBrk="1" hangingPunct="1"/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92163" y="2024063"/>
            <a:ext cx="75961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생성자의 이름은 클래스의 이름과 같아야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792163" y="2414588"/>
            <a:ext cx="75961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생성자는 리턴값이 없다</a:t>
            </a:r>
            <a:r>
              <a:rPr lang="en-US" altLang="ko-KR" sz="1800">
                <a:latin typeface="견명조" pitchFamily="18" charset="-127"/>
              </a:rPr>
              <a:t>. (</a:t>
            </a:r>
            <a:r>
              <a:rPr lang="ko-KR" altLang="en-US" sz="1800">
                <a:latin typeface="견명조" pitchFamily="18" charset="-127"/>
              </a:rPr>
              <a:t>하지만 </a:t>
            </a:r>
            <a:r>
              <a:rPr lang="en-US" altLang="ko-KR" sz="1800">
                <a:latin typeface="견명조" pitchFamily="18" charset="-127"/>
              </a:rPr>
              <a:t>void</a:t>
            </a:r>
            <a:r>
              <a:rPr lang="ko-KR" altLang="en-US" sz="1800">
                <a:latin typeface="견명조" pitchFamily="18" charset="-127"/>
              </a:rPr>
              <a:t>를 쓰지 않는다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sp>
        <p:nvSpPr>
          <p:cNvPr id="4" name="Text Box 39"/>
          <p:cNvSpPr txBox="1">
            <a:spLocks noChangeArrowheads="1"/>
          </p:cNvSpPr>
          <p:nvPr/>
        </p:nvSpPr>
        <p:spPr bwMode="auto">
          <a:xfrm>
            <a:off x="936625" y="2852738"/>
            <a:ext cx="7164388" cy="12938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 b="1"/>
              <a:t>클래스이름</a:t>
            </a:r>
            <a:r>
              <a:rPr lang="en-US" altLang="ko-KR" sz="1400"/>
              <a:t>(</a:t>
            </a:r>
            <a:r>
              <a:rPr lang="ko-KR" altLang="en-US" sz="1400"/>
              <a:t>타입 변수명</a:t>
            </a:r>
            <a:r>
              <a:rPr lang="en-US" altLang="ko-KR" sz="1400"/>
              <a:t>, </a:t>
            </a:r>
            <a:r>
              <a:rPr lang="ko-KR" altLang="en-US" sz="1400"/>
              <a:t>타입 변수명</a:t>
            </a:r>
            <a:r>
              <a:rPr lang="en-US" altLang="ko-KR" sz="1400"/>
              <a:t>, ... ) {</a:t>
            </a:r>
          </a:p>
          <a:p>
            <a:pPr eaLnBrk="1" hangingPunct="1"/>
            <a:r>
              <a:rPr lang="en-US" altLang="ko-KR" sz="1400"/>
              <a:t>	// </a:t>
            </a:r>
            <a:r>
              <a:rPr lang="ko-KR" altLang="en-US" sz="1400"/>
              <a:t>인스턴스 생성시 수행될 코드</a:t>
            </a:r>
          </a:p>
          <a:p>
            <a:pPr eaLnBrk="1" hangingPunct="1"/>
            <a:r>
              <a:rPr lang="en-US" altLang="ko-KR" sz="1400"/>
              <a:t>     // </a:t>
            </a:r>
            <a:r>
              <a:rPr lang="ko-KR" altLang="en-US" sz="1400"/>
              <a:t>주로 인스턴스 변수의 초기화 코드를 적는다</a:t>
            </a:r>
            <a:r>
              <a:rPr lang="en-US" altLang="ko-KR" sz="1400"/>
              <a:t>.</a:t>
            </a:r>
          </a:p>
          <a:p>
            <a:pPr eaLnBrk="1" hangingPunct="1"/>
            <a:r>
              <a:rPr lang="en-US" altLang="ko-KR" sz="1400"/>
              <a:t>}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35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0983" grpId="0" animBg="1"/>
      <p:bldP spid="210996" grpId="0" animBg="1"/>
      <p:bldP spid="3" grpId="0" animBg="1"/>
      <p:bldP spid="23" grpId="0"/>
      <p:bldP spid="2" grpId="0"/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5.3 </a:t>
            </a:r>
            <a:r>
              <a:rPr lang="ko-KR" altLang="en-US" sz="2800">
                <a:latin typeface="견명조" pitchFamily="18" charset="-127"/>
              </a:rPr>
              <a:t>기본 생성자</a:t>
            </a:r>
            <a:r>
              <a:rPr lang="en-US" altLang="ko-KR" sz="2800">
                <a:latin typeface="견명조" pitchFamily="18" charset="-127"/>
              </a:rPr>
              <a:t>(default constructor)</a:t>
            </a:r>
            <a:endParaRPr lang="ko-KR" altLang="en-US" sz="2800">
              <a:latin typeface="견명조" pitchFamily="18" charset="-127"/>
            </a:endParaRP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863600" y="3713163"/>
            <a:ext cx="7488238" cy="10842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800" b="1"/>
          </a:p>
          <a:p>
            <a:pPr eaLnBrk="1" hangingPunct="1"/>
            <a:r>
              <a:rPr lang="ko-KR" altLang="en-US" sz="1600" b="1"/>
              <a:t> 클래스이름</a:t>
            </a:r>
            <a:r>
              <a:rPr lang="en-US" altLang="ko-KR" sz="1400"/>
              <a:t>() { }</a:t>
            </a:r>
          </a:p>
          <a:p>
            <a:pPr eaLnBrk="1" hangingPunct="1"/>
            <a:r>
              <a:rPr lang="en-US" altLang="ko-KR" sz="1400"/>
              <a:t> Card() { } // </a:t>
            </a:r>
            <a:r>
              <a:rPr lang="ko-KR" altLang="en-US" sz="1400"/>
              <a:t>컴파일러에 의해 추가된 </a:t>
            </a:r>
            <a:r>
              <a:rPr lang="en-US" altLang="ko-KR" sz="1400"/>
              <a:t>Card</a:t>
            </a:r>
            <a:r>
              <a:rPr lang="ko-KR" altLang="en-US" sz="1400"/>
              <a:t>클래스의 기본 생성자</a:t>
            </a:r>
            <a:r>
              <a:rPr lang="en-US" altLang="ko-KR" sz="1400"/>
              <a:t>. </a:t>
            </a:r>
            <a:r>
              <a:rPr lang="ko-KR" altLang="en-US" sz="1400"/>
              <a:t>내용이 없다</a:t>
            </a:r>
            <a:r>
              <a:rPr lang="en-US" altLang="ko-KR" sz="1400"/>
              <a:t>.</a:t>
            </a:r>
          </a:p>
          <a:p>
            <a:pPr eaLnBrk="1" hangingPunct="1"/>
            <a:endParaRPr lang="en-US" altLang="ko-KR" sz="800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23129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매개변수가 없는 생성자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504825" y="1700213"/>
            <a:ext cx="817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</a:rPr>
              <a:t>기본 생성자란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27384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클래스에 생성자가 하나도 없으면 컴파일러가 기본 생성자를 추가한다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31337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  (</a:t>
            </a:r>
            <a:r>
              <a:rPr lang="ko-KR" altLang="en-US" sz="1800">
                <a:latin typeface="견명조" pitchFamily="18" charset="-127"/>
              </a:rPr>
              <a:t>생성자가 하나라도 있으면 컴파일러는 기본 생성자를 추가하지 않는다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116013" y="5013325"/>
            <a:ext cx="72707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“</a:t>
            </a:r>
            <a:r>
              <a:rPr lang="ko-KR" altLang="en-US" sz="2400">
                <a:latin typeface="견명조" pitchFamily="18" charset="-127"/>
              </a:rPr>
              <a:t>모든 클래스에는 반드시 </a:t>
            </a:r>
          </a:p>
          <a:p>
            <a:pPr eaLnBrk="1" hangingPunct="1"/>
            <a:r>
              <a:rPr lang="ko-KR" altLang="en-US" sz="2400">
                <a:latin typeface="견명조" pitchFamily="18" charset="-127"/>
              </a:rPr>
              <a:t>         하나 이상의 생성자가 있어야 한다</a:t>
            </a:r>
            <a:r>
              <a:rPr lang="en-US" altLang="ko-KR" sz="2400">
                <a:latin typeface="견명조" pitchFamily="18" charset="-127"/>
              </a:rPr>
              <a:t>.”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449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3" grpId="0" animBg="1"/>
      <p:bldP spid="23" grpId="0"/>
      <p:bldP spid="22" grpId="0"/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5.3 </a:t>
            </a:r>
            <a:r>
              <a:rPr lang="ko-KR" altLang="en-US" sz="2800">
                <a:latin typeface="견명조" pitchFamily="18" charset="-127"/>
              </a:rPr>
              <a:t>기본 생성자</a:t>
            </a:r>
            <a:r>
              <a:rPr lang="en-US" altLang="ko-KR" sz="2800">
                <a:latin typeface="견명조" pitchFamily="18" charset="-127"/>
              </a:rPr>
              <a:t>(default constructor)</a:t>
            </a:r>
            <a:endParaRPr lang="ko-KR" altLang="en-US" sz="2800">
              <a:latin typeface="견명조" pitchFamily="18" charset="-127"/>
            </a:endParaRPr>
          </a:p>
        </p:txBody>
      </p:sp>
      <p:pic>
        <p:nvPicPr>
          <p:cNvPr id="1024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2197100"/>
            <a:ext cx="81819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 Box 20"/>
          <p:cNvSpPr txBox="1">
            <a:spLocks noChangeArrowheads="1"/>
          </p:cNvSpPr>
          <p:nvPr/>
        </p:nvSpPr>
        <p:spPr bwMode="auto">
          <a:xfrm>
            <a:off x="647700" y="1628775"/>
            <a:ext cx="7920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“</a:t>
            </a:r>
            <a:r>
              <a:rPr lang="ko-KR" altLang="en-US" sz="2000">
                <a:latin typeface="견명조" pitchFamily="18" charset="-127"/>
              </a:rPr>
              <a:t>모든 클래스에는 반드시 하나 이상의 생성자가 있어야 한다</a:t>
            </a:r>
            <a:r>
              <a:rPr lang="en-US" altLang="ko-KR" sz="2000">
                <a:latin typeface="견명조" pitchFamily="18" charset="-127"/>
              </a:rPr>
              <a:t>.”</a:t>
            </a:r>
          </a:p>
        </p:txBody>
      </p:sp>
      <p:pic>
        <p:nvPicPr>
          <p:cNvPr id="86036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708275"/>
            <a:ext cx="30861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4176713" y="2673350"/>
            <a:ext cx="3059112" cy="935038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953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73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전자정부프레임웍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구성 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052736"/>
            <a:ext cx="877252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4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5.4 </a:t>
            </a:r>
            <a:r>
              <a:rPr lang="ko-KR" altLang="en-US" sz="2800">
                <a:latin typeface="견명조" pitchFamily="18" charset="-127"/>
              </a:rPr>
              <a:t>매개변수가 있는 생성자</a:t>
            </a:r>
            <a:endParaRPr lang="en-US" altLang="ko-KR" sz="2800">
              <a:latin typeface="견명조" pitchFamily="18" charset="-127"/>
            </a:endParaRPr>
          </a:p>
        </p:txBody>
      </p:sp>
      <p:pic>
        <p:nvPicPr>
          <p:cNvPr id="11272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665288"/>
            <a:ext cx="7308850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905375"/>
            <a:ext cx="74295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999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3821113"/>
            <a:ext cx="31623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>
                <a:latin typeface="견명조" pitchFamily="18" charset="-127"/>
              </a:rPr>
              <a:t>5.5 </a:t>
            </a:r>
            <a:r>
              <a:rPr lang="ko-KR" altLang="en-US" sz="2800" dirty="0" err="1">
                <a:latin typeface="견명조" pitchFamily="18" charset="-127"/>
              </a:rPr>
              <a:t>생성자에서</a:t>
            </a:r>
            <a:r>
              <a:rPr lang="ko-KR" altLang="en-US" sz="2800" dirty="0">
                <a:latin typeface="견명조" pitchFamily="18" charset="-127"/>
              </a:rPr>
              <a:t> 다른 </a:t>
            </a:r>
            <a:r>
              <a:rPr lang="ko-KR" altLang="en-US" sz="2800" dirty="0" err="1">
                <a:latin typeface="견명조" pitchFamily="18" charset="-127"/>
              </a:rPr>
              <a:t>생성자</a:t>
            </a:r>
            <a:r>
              <a:rPr lang="ko-KR" altLang="en-US" sz="2800" dirty="0">
                <a:latin typeface="견명조" pitchFamily="18" charset="-127"/>
              </a:rPr>
              <a:t> 호출하기 </a:t>
            </a:r>
            <a:r>
              <a:rPr lang="en-US" altLang="ko-KR" sz="2800" dirty="0">
                <a:latin typeface="Arial" charset="0"/>
              </a:rPr>
              <a:t>–</a:t>
            </a:r>
            <a:r>
              <a:rPr lang="en-US" altLang="ko-KR" sz="2800" dirty="0">
                <a:latin typeface="견명조" pitchFamily="18" charset="-127"/>
              </a:rPr>
              <a:t> this()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655763" y="2095500"/>
            <a:ext cx="5651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>
                <a:latin typeface="견명조" pitchFamily="18" charset="-127"/>
              </a:rPr>
              <a:t>다른 생성자 호출은 생성자의 첫 문장에서만 가능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2298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51138"/>
            <a:ext cx="43910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16"/>
          <p:cNvSpPr>
            <a:spLocks noChangeArrowheads="1"/>
          </p:cNvSpPr>
          <p:nvPr/>
        </p:nvSpPr>
        <p:spPr bwMode="auto">
          <a:xfrm>
            <a:off x="1008063" y="3687763"/>
            <a:ext cx="3636962" cy="111601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2300" name="Rectangle 18"/>
          <p:cNvSpPr>
            <a:spLocks noChangeArrowheads="1"/>
          </p:cNvSpPr>
          <p:nvPr/>
        </p:nvSpPr>
        <p:spPr bwMode="auto">
          <a:xfrm>
            <a:off x="4824413" y="3687763"/>
            <a:ext cx="3636962" cy="111601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2301" name="Line 46"/>
          <p:cNvSpPr>
            <a:spLocks noChangeShapeType="1"/>
          </p:cNvSpPr>
          <p:nvPr/>
        </p:nvSpPr>
        <p:spPr bwMode="auto">
          <a:xfrm>
            <a:off x="4319588" y="4264025"/>
            <a:ext cx="7921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787900" y="3327400"/>
            <a:ext cx="3889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* </a:t>
            </a:r>
            <a:r>
              <a:rPr lang="ko-KR" altLang="en-US" sz="1800">
                <a:latin typeface="견명조" pitchFamily="18" charset="-127"/>
              </a:rPr>
              <a:t>코드의 재사용성을 높인 코드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6938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▶ </a:t>
            </a:r>
            <a:r>
              <a:rPr lang="en-US" altLang="ko-KR" sz="1800" dirty="0">
                <a:latin typeface="견명조" pitchFamily="18" charset="-127"/>
              </a:rPr>
              <a:t>this() </a:t>
            </a:r>
            <a:r>
              <a:rPr lang="en-US" altLang="ko-KR" sz="1800" dirty="0">
                <a:latin typeface="Arial" charset="0"/>
              </a:rPr>
              <a:t>–</a:t>
            </a:r>
            <a:r>
              <a:rPr lang="en-US" altLang="ko-KR" sz="1800" dirty="0">
                <a:latin typeface="견명조" pitchFamily="18" charset="-127"/>
              </a:rPr>
              <a:t> </a:t>
            </a:r>
            <a:r>
              <a:rPr lang="ko-KR" altLang="en-US" sz="1800" dirty="0" err="1">
                <a:latin typeface="견명조" pitchFamily="18" charset="-127"/>
              </a:rPr>
              <a:t>생성자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같은 클래스의 다른 </a:t>
            </a:r>
            <a:r>
              <a:rPr lang="ko-KR" altLang="en-US" sz="1800" dirty="0" err="1">
                <a:latin typeface="견명조" pitchFamily="18" charset="-127"/>
              </a:rPr>
              <a:t>생성자를</a:t>
            </a:r>
            <a:r>
              <a:rPr lang="ko-KR" altLang="en-US" sz="1800" dirty="0">
                <a:latin typeface="견명조" pitchFamily="18" charset="-127"/>
              </a:rPr>
              <a:t> 호출할 때 사용</a:t>
            </a:r>
          </a:p>
        </p:txBody>
      </p:sp>
      <p:pic>
        <p:nvPicPr>
          <p:cNvPr id="92185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300663"/>
            <a:ext cx="30480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762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846388"/>
            <a:ext cx="42005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37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4838700"/>
            <a:ext cx="4392612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5.6 </a:t>
            </a:r>
            <a:r>
              <a:rPr lang="ko-KR" altLang="en-US" sz="2800">
                <a:latin typeface="견명조" pitchFamily="18" charset="-127"/>
              </a:rPr>
              <a:t>참조변수 </a:t>
            </a:r>
            <a:r>
              <a:rPr lang="en-US" altLang="ko-KR" sz="2800">
                <a:latin typeface="견명조" pitchFamily="18" charset="-127"/>
              </a:rPr>
              <a:t>this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23850" y="1700213"/>
            <a:ext cx="8785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</a:t>
            </a:r>
            <a:r>
              <a:rPr lang="en-US" altLang="ko-KR" dirty="0"/>
              <a:t>▶ </a:t>
            </a:r>
            <a:r>
              <a:rPr lang="en-US" altLang="ko-KR" sz="1800" dirty="0">
                <a:latin typeface="견명조" pitchFamily="18" charset="-127"/>
              </a:rPr>
              <a:t>this – </a:t>
            </a:r>
            <a:r>
              <a:rPr lang="ko-KR" altLang="en-US" sz="1800" dirty="0" err="1">
                <a:latin typeface="견명조" pitchFamily="18" charset="-127"/>
              </a:rPr>
              <a:t>인스턴스</a:t>
            </a:r>
            <a:r>
              <a:rPr lang="ko-KR" altLang="en-US" sz="1800" dirty="0">
                <a:latin typeface="견명조" pitchFamily="18" charset="-127"/>
              </a:rPr>
              <a:t> 자신을 가리키는 참조변수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인스턴스의</a:t>
            </a:r>
            <a:r>
              <a:rPr lang="ko-KR" altLang="en-US" sz="1800" dirty="0">
                <a:latin typeface="견명조" pitchFamily="18" charset="-127"/>
              </a:rPr>
              <a:t> 주소가 저장되어있음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13323" name="Rectangle 18"/>
          <p:cNvSpPr>
            <a:spLocks noChangeArrowheads="1"/>
          </p:cNvSpPr>
          <p:nvPr/>
        </p:nvSpPr>
        <p:spPr bwMode="auto">
          <a:xfrm>
            <a:off x="935038" y="4767263"/>
            <a:ext cx="3419475" cy="111601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90135" name="Rectangle 23"/>
          <p:cNvSpPr>
            <a:spLocks noChangeArrowheads="1"/>
          </p:cNvSpPr>
          <p:nvPr/>
        </p:nvSpPr>
        <p:spPr bwMode="auto">
          <a:xfrm>
            <a:off x="4535488" y="4767263"/>
            <a:ext cx="4537075" cy="111601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0990" name="Line 46"/>
          <p:cNvSpPr>
            <a:spLocks noChangeShapeType="1"/>
          </p:cNvSpPr>
          <p:nvPr/>
        </p:nvSpPr>
        <p:spPr bwMode="auto">
          <a:xfrm>
            <a:off x="4067175" y="5343525"/>
            <a:ext cx="7921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427538" y="4033838"/>
            <a:ext cx="4429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* </a:t>
            </a:r>
            <a:r>
              <a:rPr lang="ko-KR" altLang="en-US" sz="1800">
                <a:latin typeface="견명조" pitchFamily="18" charset="-127"/>
              </a:rPr>
              <a:t>인스턴스변수와 지역변수를 구별하기 위해 참조변수 </a:t>
            </a:r>
            <a:r>
              <a:rPr lang="en-US" altLang="ko-KR" sz="1800">
                <a:latin typeface="견명조" pitchFamily="18" charset="-127"/>
              </a:rPr>
              <a:t>this</a:t>
            </a:r>
            <a:r>
              <a:rPr lang="ko-KR" altLang="en-US" sz="1800">
                <a:latin typeface="견명조" pitchFamily="18" charset="-127"/>
              </a:rPr>
              <a:t>사용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439863" y="2058988"/>
            <a:ext cx="612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 dirty="0">
                <a:latin typeface="견명조" pitchFamily="18" charset="-127"/>
              </a:rPr>
              <a:t>모든 </a:t>
            </a:r>
            <a:r>
              <a:rPr lang="ko-KR" altLang="en-US" sz="1800" dirty="0" err="1">
                <a:latin typeface="견명조" pitchFamily="18" charset="-127"/>
              </a:rPr>
              <a:t>인스턴스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ko-KR" altLang="en-US" sz="1800" dirty="0" err="1">
                <a:latin typeface="견명조" pitchFamily="18" charset="-127"/>
              </a:rPr>
              <a:t>메서드에</a:t>
            </a:r>
            <a:r>
              <a:rPr lang="ko-KR" altLang="en-US" sz="1800" dirty="0">
                <a:latin typeface="견명조" pitchFamily="18" charset="-127"/>
              </a:rPr>
              <a:t> 지역변수로 숨겨진 채로 존재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94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0135" grpId="0" animBg="1"/>
      <p:bldP spid="210990" grpId="0" animBg="1"/>
      <p:bldP spid="2" grpId="0"/>
      <p:bldP spid="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927350"/>
            <a:ext cx="5003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5.7 </a:t>
            </a:r>
            <a:r>
              <a:rPr lang="ko-KR" altLang="en-US" sz="2800">
                <a:latin typeface="견명조" pitchFamily="18" charset="-127"/>
              </a:rPr>
              <a:t>생성자를 이용한 인스턴스의 복사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14345" name="Rectangle 14"/>
          <p:cNvSpPr>
            <a:spLocks noChangeArrowheads="1"/>
          </p:cNvSpPr>
          <p:nvPr/>
        </p:nvSpPr>
        <p:spPr bwMode="auto">
          <a:xfrm>
            <a:off x="1042988" y="4875213"/>
            <a:ext cx="3744912" cy="89376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23850" y="1549400"/>
            <a:ext cx="8785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– </a:t>
            </a:r>
            <a:r>
              <a:rPr lang="ko-KR" altLang="en-US" sz="1800">
                <a:latin typeface="견명조" pitchFamily="18" charset="-127"/>
              </a:rPr>
              <a:t>인스턴스간의 차이는 인스턴스변수의 값 뿐 나머지는 동일하다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23850" y="1989138"/>
            <a:ext cx="8785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– </a:t>
            </a:r>
            <a:r>
              <a:rPr lang="ko-KR" altLang="en-US" sz="1800">
                <a:latin typeface="견명조" pitchFamily="18" charset="-127"/>
              </a:rPr>
              <a:t>생성자에서 참조변수를 매개변수로 받아서 인스턴스변수들의 값을 복사한다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23850" y="2384425"/>
            <a:ext cx="8785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– </a:t>
            </a:r>
            <a:r>
              <a:rPr lang="ko-KR" altLang="en-US" sz="1800">
                <a:latin typeface="견명조" pitchFamily="18" charset="-127"/>
              </a:rPr>
              <a:t>똑같은 속성값을 갖는 독립적인 인스턴스가 하나 더 만들어진다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96281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3370263"/>
            <a:ext cx="3024188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8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3429000"/>
            <a:ext cx="30241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85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4846638"/>
            <a:ext cx="30607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8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849813"/>
            <a:ext cx="316865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86" name="Picture 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6021388"/>
            <a:ext cx="385127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87" name="Rectangle 31"/>
          <p:cNvSpPr>
            <a:spLocks noChangeArrowheads="1"/>
          </p:cNvSpPr>
          <p:nvPr/>
        </p:nvSpPr>
        <p:spPr bwMode="auto">
          <a:xfrm>
            <a:off x="4967288" y="6021388"/>
            <a:ext cx="3960812" cy="6826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10990" name="Line 46"/>
          <p:cNvSpPr>
            <a:spLocks noChangeShapeType="1"/>
          </p:cNvSpPr>
          <p:nvPr/>
        </p:nvSpPr>
        <p:spPr bwMode="auto">
          <a:xfrm>
            <a:off x="4535488" y="5553075"/>
            <a:ext cx="577850" cy="574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65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  <p:bldP spid="96287" grpId="0" animBg="1"/>
      <p:bldP spid="21099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6.1 </a:t>
            </a:r>
            <a:r>
              <a:rPr lang="ko-KR" altLang="en-US" sz="2800">
                <a:latin typeface="견명조" pitchFamily="18" charset="-127"/>
              </a:rPr>
              <a:t>변수의 초기화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524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변수를 선언하고 처음으로 값을 저장하는 것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250825" y="28892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지역변수는 사용전에 꼭</a:t>
            </a:r>
            <a:r>
              <a:rPr lang="en-US" altLang="ko-KR" sz="1800">
                <a:latin typeface="견명조" pitchFamily="18" charset="-127"/>
              </a:rPr>
              <a:t>!!! </a:t>
            </a:r>
            <a:r>
              <a:rPr lang="ko-KR" altLang="en-US" sz="1800">
                <a:latin typeface="견명조" pitchFamily="18" charset="-127"/>
              </a:rPr>
              <a:t>초기화를 해주어야한다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252413" y="2046288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멤버변수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인스턴스변수</a:t>
            </a:r>
            <a:r>
              <a:rPr lang="en-US" altLang="ko-KR" sz="1800">
                <a:latin typeface="견명조" pitchFamily="18" charset="-127"/>
              </a:rPr>
              <a:t>,</a:t>
            </a:r>
            <a:r>
              <a:rPr lang="ko-KR" altLang="en-US" sz="1800">
                <a:latin typeface="견명조" pitchFamily="18" charset="-127"/>
              </a:rPr>
              <a:t>클래스변수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와 배열은 각 타입의 기본값으로</a:t>
            </a:r>
          </a:p>
          <a:p>
            <a:pPr eaLnBrk="1" hangingPunct="1"/>
            <a:r>
              <a:rPr lang="ko-KR" altLang="en-US" sz="1800">
                <a:latin typeface="견명조" pitchFamily="18" charset="-127"/>
              </a:rPr>
              <a:t>    자동초기화되므로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초기화를 생략할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94227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73463"/>
            <a:ext cx="8305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4229" name="Object 21"/>
          <p:cNvGraphicFramePr>
            <a:graphicFrameLocks noChangeAspect="1"/>
          </p:cNvGraphicFramePr>
          <p:nvPr/>
        </p:nvGraphicFramePr>
        <p:xfrm>
          <a:off x="6300788" y="2457450"/>
          <a:ext cx="2630487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Image" r:id="rId5" imgW="3974603" imgH="4241270" progId="Photoshop.Image.7">
                  <p:embed/>
                </p:oleObj>
              </mc:Choice>
              <mc:Fallback>
                <p:oleObj name="Image" r:id="rId5" imgW="3974603" imgH="4241270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457450"/>
                        <a:ext cx="2630487" cy="280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7297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6.1 </a:t>
            </a:r>
            <a:r>
              <a:rPr lang="ko-KR" altLang="en-US" sz="2800">
                <a:latin typeface="견명조" pitchFamily="18" charset="-127"/>
              </a:rPr>
              <a:t>변수의 초기화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예시</a:t>
            </a:r>
            <a:r>
              <a:rPr lang="en-US" altLang="ko-KR" sz="2800">
                <a:latin typeface="견명조" pitchFamily="18" charset="-127"/>
              </a:rPr>
              <a:t>(examples)</a:t>
            </a:r>
            <a:endParaRPr lang="ko-KR" altLang="en-US" sz="2800">
              <a:latin typeface="견명조" pitchFamily="18" charset="-127"/>
            </a:endParaRPr>
          </a:p>
        </p:txBody>
      </p:sp>
      <p:pic>
        <p:nvPicPr>
          <p:cNvPr id="1639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82867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971550" y="5337175"/>
            <a:ext cx="7308850" cy="1223963"/>
            <a:chOff x="612" y="3362"/>
            <a:chExt cx="4604" cy="771"/>
          </a:xfrm>
        </p:grpSpPr>
        <p:pic>
          <p:nvPicPr>
            <p:cNvPr id="16394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" y="3410"/>
              <a:ext cx="1806" cy="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5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" y="3383"/>
              <a:ext cx="1800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6" name="Rectangle 19"/>
            <p:cNvSpPr>
              <a:spLocks noChangeArrowheads="1"/>
            </p:cNvSpPr>
            <p:nvPr/>
          </p:nvSpPr>
          <p:spPr bwMode="auto">
            <a:xfrm>
              <a:off x="612" y="3385"/>
              <a:ext cx="2064" cy="70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6397" name="Rectangle 21"/>
            <p:cNvSpPr>
              <a:spLocks noChangeArrowheads="1"/>
            </p:cNvSpPr>
            <p:nvPr/>
          </p:nvSpPr>
          <p:spPr bwMode="auto">
            <a:xfrm>
              <a:off x="3152" y="3362"/>
              <a:ext cx="2064" cy="70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6398" name="Line 46"/>
            <p:cNvSpPr>
              <a:spLocks noChangeShapeType="1"/>
            </p:cNvSpPr>
            <p:nvPr/>
          </p:nvSpPr>
          <p:spPr bwMode="auto">
            <a:xfrm>
              <a:off x="2449" y="3725"/>
              <a:ext cx="8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279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72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386112"/>
            <a:ext cx="6372225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 Box 19"/>
          <p:cNvSpPr txBox="1">
            <a:spLocks noChangeArrowheads="1"/>
          </p:cNvSpPr>
          <p:nvPr/>
        </p:nvSpPr>
        <p:spPr bwMode="auto">
          <a:xfrm>
            <a:off x="358775" y="836712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6.2 </a:t>
            </a:r>
            <a:r>
              <a:rPr lang="ko-KR" altLang="en-US" sz="2800">
                <a:latin typeface="견명조" pitchFamily="18" charset="-127"/>
              </a:rPr>
              <a:t>멤버변수의 초기화</a:t>
            </a:r>
          </a:p>
        </p:txBody>
      </p:sp>
      <p:sp>
        <p:nvSpPr>
          <p:cNvPr id="17417" name="Text Box 20"/>
          <p:cNvSpPr txBox="1">
            <a:spLocks noChangeArrowheads="1"/>
          </p:cNvSpPr>
          <p:nvPr/>
        </p:nvSpPr>
        <p:spPr bwMode="auto">
          <a:xfrm>
            <a:off x="684213" y="1520925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멤버변수의 초기화 방법</a:t>
            </a:r>
            <a:endParaRPr lang="en-US" altLang="ko-KR" sz="2000">
              <a:latin typeface="견명조" pitchFamily="18" charset="-127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47700" y="1982887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1. </a:t>
            </a:r>
            <a:r>
              <a:rPr lang="ko-KR" altLang="en-US" sz="1800">
                <a:latin typeface="견명조" pitchFamily="18" charset="-127"/>
              </a:rPr>
              <a:t>명시적 초기화</a:t>
            </a:r>
            <a:r>
              <a:rPr lang="en-US" altLang="ko-KR" sz="1800">
                <a:latin typeface="견명조" pitchFamily="18" charset="-127"/>
              </a:rPr>
              <a:t>(explicit initialization)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647700" y="5043239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</a:t>
            </a:r>
            <a:r>
              <a:rPr lang="en-US" altLang="ko-KR" sz="1800" dirty="0" smtClean="0">
                <a:latin typeface="견명조" pitchFamily="18" charset="-127"/>
              </a:rPr>
              <a:t>3. </a:t>
            </a:r>
            <a:r>
              <a:rPr lang="ko-KR" altLang="en-US" sz="1800" dirty="0" err="1">
                <a:latin typeface="견명조" pitchFamily="18" charset="-127"/>
              </a:rPr>
              <a:t>생성자</a:t>
            </a:r>
            <a:r>
              <a:rPr lang="en-US" altLang="ko-KR" sz="1800" dirty="0">
                <a:latin typeface="견명조" pitchFamily="18" charset="-127"/>
              </a:rPr>
              <a:t>(constructor)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683568" y="3891112"/>
            <a:ext cx="7632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</a:t>
            </a:r>
            <a:r>
              <a:rPr lang="en-US" altLang="ko-KR" sz="1800" dirty="0" smtClean="0">
                <a:latin typeface="견명조" pitchFamily="18" charset="-127"/>
              </a:rPr>
              <a:t>2. </a:t>
            </a:r>
            <a:r>
              <a:rPr lang="ko-KR" altLang="en-US" sz="1800" dirty="0">
                <a:latin typeface="견명조" pitchFamily="18" charset="-127"/>
              </a:rPr>
              <a:t>초기화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(initialization block)</a:t>
            </a:r>
            <a:endParaRPr lang="ko-KR" altLang="en-US" sz="1800" dirty="0">
              <a:latin typeface="견명조" pitchFamily="18" charset="-127"/>
            </a:endParaRPr>
          </a:p>
        </p:txBody>
      </p:sp>
      <p:pic>
        <p:nvPicPr>
          <p:cNvPr id="100369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2414687"/>
            <a:ext cx="648176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7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5415334"/>
            <a:ext cx="4392612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683568" y="4198442"/>
            <a:ext cx="76327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 dirty="0">
                <a:latin typeface="견명조" pitchFamily="18" charset="-127"/>
              </a:rPr>
              <a:t>   </a:t>
            </a:r>
            <a:r>
              <a:rPr lang="en-US" altLang="ko-KR" sz="1800" dirty="0">
                <a:latin typeface="견명조" pitchFamily="18" charset="-127"/>
              </a:rPr>
              <a:t>- </a:t>
            </a:r>
            <a:r>
              <a:rPr lang="ko-KR" altLang="en-US" sz="1800" dirty="0" err="1">
                <a:latin typeface="견명조" pitchFamily="18" charset="-127"/>
              </a:rPr>
              <a:t>인스턴스</a:t>
            </a:r>
            <a:r>
              <a:rPr lang="ko-KR" altLang="en-US" sz="1800" dirty="0">
                <a:latin typeface="견명조" pitchFamily="18" charset="-127"/>
              </a:rPr>
              <a:t> 초기화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en-US" altLang="ko-KR" sz="1800" dirty="0">
                <a:latin typeface="견명조" pitchFamily="18" charset="-127"/>
              </a:rPr>
              <a:t>: { }</a:t>
            </a:r>
          </a:p>
          <a:p>
            <a:pPr eaLnBrk="1" hangingPunct="1"/>
            <a:r>
              <a:rPr lang="ko-KR" altLang="en-US" sz="1800" dirty="0">
                <a:latin typeface="견명조" pitchFamily="18" charset="-127"/>
              </a:rPr>
              <a:t>   </a:t>
            </a:r>
            <a:r>
              <a:rPr lang="en-US" altLang="ko-KR" sz="1800" dirty="0">
                <a:latin typeface="견명조" pitchFamily="18" charset="-127"/>
              </a:rPr>
              <a:t>- </a:t>
            </a:r>
            <a:r>
              <a:rPr lang="ko-KR" altLang="en-US" sz="1800" dirty="0">
                <a:latin typeface="견명조" pitchFamily="18" charset="-127"/>
              </a:rPr>
              <a:t>클래스 초기화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en-US" altLang="ko-KR" sz="1800" dirty="0">
                <a:latin typeface="견명조" pitchFamily="18" charset="-127"/>
              </a:rPr>
              <a:t>: static { }</a:t>
            </a: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941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6.3 </a:t>
            </a:r>
            <a:r>
              <a:rPr lang="ko-KR" altLang="en-US" sz="2800">
                <a:latin typeface="견명조" pitchFamily="18" charset="-127"/>
              </a:rPr>
              <a:t>초기화 블럭</a:t>
            </a:r>
            <a:r>
              <a:rPr lang="en-US" altLang="ko-KR" sz="2800">
                <a:latin typeface="견명조" pitchFamily="18" charset="-127"/>
              </a:rPr>
              <a:t>(initialization block)</a:t>
            </a:r>
            <a:endParaRPr lang="ko-KR" altLang="en-US" sz="2800">
              <a:latin typeface="견명조" pitchFamily="18" charset="-127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23850" y="1700213"/>
            <a:ext cx="86772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클래스 초기화 블럭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클래스변수의 복잡한 초기화에 사용되며</a:t>
            </a:r>
          </a:p>
          <a:p>
            <a:pPr eaLnBrk="1" hangingPunct="1"/>
            <a:r>
              <a:rPr lang="en-US" altLang="ko-KR" sz="2000">
                <a:latin typeface="견명조" pitchFamily="18" charset="-127"/>
              </a:rPr>
              <a:t>                       </a:t>
            </a:r>
            <a:r>
              <a:rPr lang="ko-KR" altLang="en-US" sz="2000">
                <a:latin typeface="견명조" pitchFamily="18" charset="-127"/>
              </a:rPr>
              <a:t>클래스가 로딩될 때 실행된다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23850" y="2646363"/>
            <a:ext cx="86772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인스턴스 초기화 블럭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생성자에서 공통적으로 수행되는 작업에</a:t>
            </a:r>
          </a:p>
          <a:p>
            <a:pPr eaLnBrk="1" hangingPunct="1"/>
            <a:r>
              <a:rPr lang="ko-KR" altLang="en-US" sz="2000">
                <a:latin typeface="견명조" pitchFamily="18" charset="-127"/>
              </a:rPr>
              <a:t>      사용되며 인스턴스가 생성될 때 마다 </a:t>
            </a:r>
            <a:r>
              <a:rPr lang="en-US" altLang="ko-KR" sz="2000">
                <a:latin typeface="견명조" pitchFamily="18" charset="-127"/>
              </a:rPr>
              <a:t>(</a:t>
            </a:r>
            <a:r>
              <a:rPr lang="ko-KR" altLang="en-US" sz="2000">
                <a:latin typeface="견명조" pitchFamily="18" charset="-127"/>
              </a:rPr>
              <a:t>생성자보다 먼저</a:t>
            </a:r>
            <a:r>
              <a:rPr lang="en-US" altLang="ko-KR" sz="2000">
                <a:latin typeface="견명조" pitchFamily="18" charset="-127"/>
              </a:rPr>
              <a:t>) </a:t>
            </a:r>
            <a:r>
              <a:rPr lang="ko-KR" altLang="en-US" sz="2000">
                <a:latin typeface="견명조" pitchFamily="18" charset="-127"/>
              </a:rPr>
              <a:t>실행된다</a:t>
            </a:r>
            <a:r>
              <a:rPr lang="en-US" altLang="ko-KR" sz="2000">
                <a:latin typeface="견명조" pitchFamily="18" charset="-127"/>
              </a:rPr>
              <a:t>.</a:t>
            </a:r>
            <a:endParaRPr lang="ko-KR" altLang="en-US" sz="2000">
              <a:latin typeface="견명조" pitchFamily="18" charset="-127"/>
            </a:endParaRPr>
          </a:p>
        </p:txBody>
      </p:sp>
      <p:pic>
        <p:nvPicPr>
          <p:cNvPr id="10241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617913"/>
            <a:ext cx="7380287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868863"/>
            <a:ext cx="56165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216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Text Box 19"/>
          <p:cNvSpPr txBox="1">
            <a:spLocks noChangeArrowheads="1"/>
          </p:cNvSpPr>
          <p:nvPr/>
        </p:nvSpPr>
        <p:spPr bwMode="auto">
          <a:xfrm>
            <a:off x="396277" y="54868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 smtClean="0">
                <a:latin typeface="견명조" pitchFamily="18" charset="-127"/>
              </a:rPr>
              <a:t>6.4 </a:t>
            </a:r>
            <a:r>
              <a:rPr lang="ko-KR" altLang="en-US" sz="2800" dirty="0" smtClean="0">
                <a:latin typeface="견명조" pitchFamily="18" charset="-127"/>
              </a:rPr>
              <a:t>멤버변수의 초기화 시기와 순서</a:t>
            </a:r>
            <a:endParaRPr lang="ko-KR" altLang="en-US" sz="2800" dirty="0">
              <a:latin typeface="견명조" pitchFamily="18" charset="-127"/>
            </a:endParaRPr>
          </a:p>
        </p:txBody>
      </p:sp>
      <p:pic>
        <p:nvPicPr>
          <p:cNvPr id="104463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581525"/>
            <a:ext cx="69850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92375"/>
            <a:ext cx="532765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65" name="Text Box 19"/>
          <p:cNvSpPr txBox="1">
            <a:spLocks noChangeArrowheads="1"/>
          </p:cNvSpPr>
          <p:nvPr/>
        </p:nvSpPr>
        <p:spPr bwMode="auto">
          <a:xfrm>
            <a:off x="4392613" y="3968750"/>
            <a:ext cx="3960812" cy="3365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InitTest it = new InitTest();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31800" y="1592263"/>
            <a:ext cx="8677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▶ </a:t>
            </a:r>
            <a:r>
              <a:rPr lang="ko-KR" altLang="en-US" sz="1800">
                <a:latin typeface="견명조" pitchFamily="18" charset="-127"/>
              </a:rPr>
              <a:t>클래스변수 초기화 시점 </a:t>
            </a:r>
            <a:r>
              <a:rPr lang="en-US" altLang="ko-KR" sz="1800">
                <a:latin typeface="견명조" pitchFamily="18" charset="-127"/>
              </a:rPr>
              <a:t>: </a:t>
            </a:r>
            <a:r>
              <a:rPr lang="ko-KR" altLang="en-US" sz="1800">
                <a:latin typeface="견명조" pitchFamily="18" charset="-127"/>
              </a:rPr>
              <a:t>클래스가 처음 로딩될 때 단 한번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31800" y="1987550"/>
            <a:ext cx="8677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▶ </a:t>
            </a:r>
            <a:r>
              <a:rPr lang="ko-KR" altLang="en-US" sz="1800">
                <a:latin typeface="견명조" pitchFamily="18" charset="-127"/>
              </a:rPr>
              <a:t>인스턴스변수 초기화 시점 </a:t>
            </a:r>
            <a:r>
              <a:rPr lang="en-US" altLang="ko-KR" sz="1800">
                <a:latin typeface="견명조" pitchFamily="18" charset="-127"/>
              </a:rPr>
              <a:t>: </a:t>
            </a:r>
            <a:r>
              <a:rPr lang="ko-KR" altLang="en-US" sz="1800">
                <a:latin typeface="견명조" pitchFamily="18" charset="-127"/>
              </a:rPr>
              <a:t>인스턴스가 생성될 때 마다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074487"/>
            <a:ext cx="8280179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200" b="1" dirty="0">
                <a:solidFill>
                  <a:srgbClr val="FF0000"/>
                </a:solidFill>
              </a:rPr>
              <a:t>변수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초기화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명시적 초기화 </a:t>
            </a:r>
            <a:r>
              <a:rPr lang="en-US" altLang="ko-KR" sz="1200" b="1" dirty="0">
                <a:solidFill>
                  <a:srgbClr val="FF0000"/>
                </a:solidFill>
              </a:rPr>
              <a:t>=&gt; </a:t>
            </a:r>
            <a:r>
              <a:rPr lang="ko-KR" altLang="en-US" sz="1200" b="1" dirty="0" err="1">
                <a:solidFill>
                  <a:srgbClr val="FF0000"/>
                </a:solidFill>
              </a:rPr>
              <a:t>블락</a:t>
            </a:r>
            <a:r>
              <a:rPr lang="ko-KR" altLang="en-US" sz="1200" b="1" dirty="0">
                <a:solidFill>
                  <a:srgbClr val="FF0000"/>
                </a:solidFill>
              </a:rPr>
              <a:t> 초기화 </a:t>
            </a:r>
            <a:r>
              <a:rPr lang="en-US" altLang="ko-KR" sz="1200" b="1" dirty="0">
                <a:solidFill>
                  <a:srgbClr val="FF0000"/>
                </a:solidFill>
              </a:rPr>
              <a:t>=&gt; </a:t>
            </a:r>
            <a:r>
              <a:rPr lang="ko-KR" altLang="en-US" sz="1200" b="1" dirty="0" err="1">
                <a:solidFill>
                  <a:srgbClr val="FF0000"/>
                </a:solidFill>
              </a:rPr>
              <a:t>생성자</a:t>
            </a:r>
            <a:r>
              <a:rPr lang="ko-KR" altLang="en-US" sz="1200" b="1" dirty="0">
                <a:solidFill>
                  <a:srgbClr val="FF0000"/>
                </a:solidFill>
              </a:rPr>
              <a:t> 초기화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=&gt; </a:t>
            </a:r>
            <a:r>
              <a:rPr lang="ko-KR" altLang="en-US" sz="1200" b="1" dirty="0" err="1">
                <a:solidFill>
                  <a:srgbClr val="FF0000"/>
                </a:solidFill>
              </a:rPr>
              <a:t>인스턴스</a:t>
            </a:r>
            <a:r>
              <a:rPr lang="ko-KR" altLang="en-US" sz="1200" b="1" dirty="0">
                <a:solidFill>
                  <a:srgbClr val="FF0000"/>
                </a:solidFill>
              </a:rPr>
              <a:t> 변수 초기화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명시적 초기화 </a:t>
            </a:r>
            <a:r>
              <a:rPr lang="en-US" altLang="ko-KR" sz="1200" b="1" dirty="0">
                <a:solidFill>
                  <a:srgbClr val="FF0000"/>
                </a:solidFill>
              </a:rPr>
              <a:t>=&gt; </a:t>
            </a:r>
            <a:r>
              <a:rPr lang="ko-KR" altLang="en-US" sz="1200" b="1" dirty="0" err="1">
                <a:solidFill>
                  <a:srgbClr val="FF0000"/>
                </a:solidFill>
              </a:rPr>
              <a:t>블락</a:t>
            </a:r>
            <a:r>
              <a:rPr lang="ko-KR" altLang="en-US" sz="1200" b="1" dirty="0">
                <a:solidFill>
                  <a:srgbClr val="FF0000"/>
                </a:solidFill>
              </a:rPr>
              <a:t> 초기화 </a:t>
            </a:r>
            <a:r>
              <a:rPr lang="en-US" altLang="ko-KR" sz="1200" b="1" dirty="0">
                <a:solidFill>
                  <a:srgbClr val="FF0000"/>
                </a:solidFill>
              </a:rPr>
              <a:t>=&gt; </a:t>
            </a:r>
            <a:r>
              <a:rPr lang="ko-KR" altLang="en-US" sz="1200" b="1" dirty="0" err="1">
                <a:solidFill>
                  <a:srgbClr val="FF0000"/>
                </a:solidFill>
              </a:rPr>
              <a:t>생성자</a:t>
            </a:r>
            <a:r>
              <a:rPr lang="ko-KR" altLang="en-US" sz="1200" b="1" dirty="0">
                <a:solidFill>
                  <a:srgbClr val="FF0000"/>
                </a:solidFill>
              </a:rPr>
              <a:t> 초기화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665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5" grpId="0" animBg="1"/>
      <p:bldP spid="7" grpId="0"/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22450"/>
            <a:ext cx="8677275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6.4 </a:t>
            </a:r>
            <a:r>
              <a:rPr lang="ko-KR" altLang="en-US" sz="2800">
                <a:latin typeface="견명조" pitchFamily="18" charset="-127"/>
              </a:rPr>
              <a:t>멤버변수의 초기화 시기와 순서 </a:t>
            </a:r>
            <a:r>
              <a:rPr lang="en-US" altLang="ko-KR" sz="2800">
                <a:latin typeface="견명조" pitchFamily="18" charset="-127"/>
              </a:rPr>
              <a:t>- </a:t>
            </a:r>
            <a:r>
              <a:rPr lang="ko-KR" altLang="en-US" sz="2800">
                <a:latin typeface="견명조" pitchFamily="18" charset="-127"/>
              </a:rPr>
              <a:t>예제설명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859338" y="2708275"/>
            <a:ext cx="4067175" cy="719138"/>
            <a:chOff x="862" y="2614"/>
            <a:chExt cx="2562" cy="453"/>
          </a:xfrm>
        </p:grpSpPr>
        <p:grpSp>
          <p:nvGrpSpPr>
            <p:cNvPr id="21543" name="Group 36"/>
            <p:cNvGrpSpPr>
              <a:grpSpLocks/>
            </p:cNvGrpSpPr>
            <p:nvPr/>
          </p:nvGrpSpPr>
          <p:grpSpPr bwMode="auto">
            <a:xfrm>
              <a:off x="862" y="2826"/>
              <a:ext cx="793" cy="218"/>
              <a:chOff x="2370" y="2999"/>
              <a:chExt cx="793" cy="218"/>
            </a:xfrm>
          </p:grpSpPr>
          <p:sp>
            <p:nvSpPr>
              <p:cNvPr id="21553" name="Text Box 37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ko-KR" sz="1600"/>
              </a:p>
            </p:txBody>
          </p:sp>
          <p:sp>
            <p:nvSpPr>
              <p:cNvPr id="21554" name="Text Box 38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600"/>
                  <a:t>p1</a:t>
                </a:r>
              </a:p>
            </p:txBody>
          </p:sp>
        </p:grpSp>
        <p:sp>
          <p:nvSpPr>
            <p:cNvPr id="21544" name="Rectangle 45"/>
            <p:cNvSpPr>
              <a:spLocks noChangeArrowheads="1"/>
            </p:cNvSpPr>
            <p:nvPr/>
          </p:nvSpPr>
          <p:spPr bwMode="auto">
            <a:xfrm>
              <a:off x="2040" y="2826"/>
              <a:ext cx="61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latin typeface="Arial" charset="0"/>
              </a:endParaRPr>
            </a:p>
          </p:txBody>
        </p:sp>
        <p:sp>
          <p:nvSpPr>
            <p:cNvPr id="21545" name="Line 46"/>
            <p:cNvSpPr>
              <a:spLocks noChangeShapeType="1"/>
            </p:cNvSpPr>
            <p:nvPr/>
          </p:nvSpPr>
          <p:spPr bwMode="auto">
            <a:xfrm>
              <a:off x="2040" y="2826"/>
              <a:ext cx="614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6" name="Line 53"/>
            <p:cNvSpPr>
              <a:spLocks noChangeShapeType="1"/>
            </p:cNvSpPr>
            <p:nvPr/>
          </p:nvSpPr>
          <p:spPr bwMode="auto">
            <a:xfrm>
              <a:off x="2042" y="2841"/>
              <a:ext cx="0" cy="2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7" name="Line 54"/>
            <p:cNvSpPr>
              <a:spLocks noChangeShapeType="1"/>
            </p:cNvSpPr>
            <p:nvPr/>
          </p:nvSpPr>
          <p:spPr bwMode="auto">
            <a:xfrm>
              <a:off x="2654" y="2826"/>
              <a:ext cx="0" cy="24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8" name="Text Box 55"/>
            <p:cNvSpPr txBox="1">
              <a:spLocks noChangeArrowheads="1"/>
            </p:cNvSpPr>
            <p:nvPr/>
          </p:nvSpPr>
          <p:spPr bwMode="auto">
            <a:xfrm>
              <a:off x="2654" y="2818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serialNo</a:t>
              </a:r>
            </a:p>
          </p:txBody>
        </p:sp>
        <p:sp>
          <p:nvSpPr>
            <p:cNvPr id="21549" name="Text Box 58"/>
            <p:cNvSpPr txBox="1">
              <a:spLocks noChangeArrowheads="1"/>
            </p:cNvSpPr>
            <p:nvPr/>
          </p:nvSpPr>
          <p:spPr bwMode="auto">
            <a:xfrm>
              <a:off x="1996" y="2614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  <p:sp>
          <p:nvSpPr>
            <p:cNvPr id="21550" name="Text Box 59"/>
            <p:cNvSpPr txBox="1">
              <a:spLocks noChangeArrowheads="1"/>
            </p:cNvSpPr>
            <p:nvPr/>
          </p:nvSpPr>
          <p:spPr bwMode="auto">
            <a:xfrm>
              <a:off x="1054" y="2826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/>
                <a:t>0x100</a:t>
              </a:r>
            </a:p>
          </p:txBody>
        </p:sp>
        <p:sp>
          <p:nvSpPr>
            <p:cNvPr id="21551" name="Line 60"/>
            <p:cNvSpPr>
              <a:spLocks noChangeShapeType="1"/>
            </p:cNvSpPr>
            <p:nvPr/>
          </p:nvSpPr>
          <p:spPr bwMode="auto">
            <a:xfrm>
              <a:off x="1678" y="2939"/>
              <a:ext cx="3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52" name="Line 62"/>
            <p:cNvSpPr>
              <a:spLocks noChangeShapeType="1"/>
            </p:cNvSpPr>
            <p:nvPr/>
          </p:nvSpPr>
          <p:spPr bwMode="auto">
            <a:xfrm>
              <a:off x="2041" y="3066"/>
              <a:ext cx="614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824413" y="3500438"/>
            <a:ext cx="4067175" cy="719137"/>
            <a:chOff x="862" y="2614"/>
            <a:chExt cx="2562" cy="453"/>
          </a:xfrm>
        </p:grpSpPr>
        <p:grpSp>
          <p:nvGrpSpPr>
            <p:cNvPr id="21531" name="Group 36"/>
            <p:cNvGrpSpPr>
              <a:grpSpLocks/>
            </p:cNvGrpSpPr>
            <p:nvPr/>
          </p:nvGrpSpPr>
          <p:grpSpPr bwMode="auto">
            <a:xfrm>
              <a:off x="862" y="2826"/>
              <a:ext cx="793" cy="218"/>
              <a:chOff x="2370" y="2999"/>
              <a:chExt cx="793" cy="218"/>
            </a:xfrm>
          </p:grpSpPr>
          <p:sp>
            <p:nvSpPr>
              <p:cNvPr id="21541" name="Text Box 37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ko-KR" sz="1600"/>
              </a:p>
            </p:txBody>
          </p:sp>
          <p:sp>
            <p:nvSpPr>
              <p:cNvPr id="21542" name="Text Box 38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600"/>
                  <a:t>p2</a:t>
                </a:r>
              </a:p>
            </p:txBody>
          </p:sp>
        </p:grpSp>
        <p:sp>
          <p:nvSpPr>
            <p:cNvPr id="21532" name="Rectangle 45"/>
            <p:cNvSpPr>
              <a:spLocks noChangeArrowheads="1"/>
            </p:cNvSpPr>
            <p:nvPr/>
          </p:nvSpPr>
          <p:spPr bwMode="auto">
            <a:xfrm>
              <a:off x="2040" y="2826"/>
              <a:ext cx="61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latin typeface="Arial" charset="0"/>
              </a:endParaRPr>
            </a:p>
          </p:txBody>
        </p:sp>
        <p:sp>
          <p:nvSpPr>
            <p:cNvPr id="21533" name="Line 46"/>
            <p:cNvSpPr>
              <a:spLocks noChangeShapeType="1"/>
            </p:cNvSpPr>
            <p:nvPr/>
          </p:nvSpPr>
          <p:spPr bwMode="auto">
            <a:xfrm>
              <a:off x="2040" y="2826"/>
              <a:ext cx="614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34" name="Line 53"/>
            <p:cNvSpPr>
              <a:spLocks noChangeShapeType="1"/>
            </p:cNvSpPr>
            <p:nvPr/>
          </p:nvSpPr>
          <p:spPr bwMode="auto">
            <a:xfrm>
              <a:off x="2042" y="2841"/>
              <a:ext cx="0" cy="2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35" name="Line 54"/>
            <p:cNvSpPr>
              <a:spLocks noChangeShapeType="1"/>
            </p:cNvSpPr>
            <p:nvPr/>
          </p:nvSpPr>
          <p:spPr bwMode="auto">
            <a:xfrm>
              <a:off x="2654" y="2826"/>
              <a:ext cx="0" cy="24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36" name="Text Box 55"/>
            <p:cNvSpPr txBox="1">
              <a:spLocks noChangeArrowheads="1"/>
            </p:cNvSpPr>
            <p:nvPr/>
          </p:nvSpPr>
          <p:spPr bwMode="auto">
            <a:xfrm>
              <a:off x="2654" y="2818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serialNo</a:t>
              </a:r>
            </a:p>
          </p:txBody>
        </p:sp>
        <p:sp>
          <p:nvSpPr>
            <p:cNvPr id="21537" name="Text Box 58"/>
            <p:cNvSpPr txBox="1">
              <a:spLocks noChangeArrowheads="1"/>
            </p:cNvSpPr>
            <p:nvPr/>
          </p:nvSpPr>
          <p:spPr bwMode="auto">
            <a:xfrm>
              <a:off x="1996" y="2614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0x200</a:t>
              </a:r>
            </a:p>
          </p:txBody>
        </p:sp>
        <p:sp>
          <p:nvSpPr>
            <p:cNvPr id="21538" name="Text Box 59"/>
            <p:cNvSpPr txBox="1">
              <a:spLocks noChangeArrowheads="1"/>
            </p:cNvSpPr>
            <p:nvPr/>
          </p:nvSpPr>
          <p:spPr bwMode="auto">
            <a:xfrm>
              <a:off x="1054" y="2826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/>
                <a:t>0x200</a:t>
              </a:r>
            </a:p>
          </p:txBody>
        </p:sp>
        <p:sp>
          <p:nvSpPr>
            <p:cNvPr id="21539" name="Line 60"/>
            <p:cNvSpPr>
              <a:spLocks noChangeShapeType="1"/>
            </p:cNvSpPr>
            <p:nvPr/>
          </p:nvSpPr>
          <p:spPr bwMode="auto">
            <a:xfrm>
              <a:off x="1678" y="2939"/>
              <a:ext cx="3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40" name="Line 62"/>
            <p:cNvSpPr>
              <a:spLocks noChangeShapeType="1"/>
            </p:cNvSpPr>
            <p:nvPr/>
          </p:nvSpPr>
          <p:spPr bwMode="auto">
            <a:xfrm>
              <a:off x="2041" y="3066"/>
              <a:ext cx="614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4824413" y="4329113"/>
            <a:ext cx="4067175" cy="719137"/>
            <a:chOff x="862" y="2614"/>
            <a:chExt cx="2562" cy="453"/>
          </a:xfrm>
        </p:grpSpPr>
        <p:grpSp>
          <p:nvGrpSpPr>
            <p:cNvPr id="21519" name="Group 36"/>
            <p:cNvGrpSpPr>
              <a:grpSpLocks/>
            </p:cNvGrpSpPr>
            <p:nvPr/>
          </p:nvGrpSpPr>
          <p:grpSpPr bwMode="auto">
            <a:xfrm>
              <a:off x="862" y="2826"/>
              <a:ext cx="793" cy="218"/>
              <a:chOff x="2370" y="2999"/>
              <a:chExt cx="793" cy="218"/>
            </a:xfrm>
          </p:grpSpPr>
          <p:sp>
            <p:nvSpPr>
              <p:cNvPr id="21529" name="Text Box 37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ko-KR" sz="1600"/>
              </a:p>
            </p:txBody>
          </p:sp>
          <p:sp>
            <p:nvSpPr>
              <p:cNvPr id="21530" name="Text Box 38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600"/>
                  <a:t>p3</a:t>
                </a:r>
              </a:p>
            </p:txBody>
          </p:sp>
        </p:grpSp>
        <p:sp>
          <p:nvSpPr>
            <p:cNvPr id="21520" name="Rectangle 45"/>
            <p:cNvSpPr>
              <a:spLocks noChangeArrowheads="1"/>
            </p:cNvSpPr>
            <p:nvPr/>
          </p:nvSpPr>
          <p:spPr bwMode="auto">
            <a:xfrm>
              <a:off x="2040" y="2826"/>
              <a:ext cx="61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latin typeface="Arial" charset="0"/>
              </a:endParaRPr>
            </a:p>
          </p:txBody>
        </p:sp>
        <p:sp>
          <p:nvSpPr>
            <p:cNvPr id="21521" name="Line 46"/>
            <p:cNvSpPr>
              <a:spLocks noChangeShapeType="1"/>
            </p:cNvSpPr>
            <p:nvPr/>
          </p:nvSpPr>
          <p:spPr bwMode="auto">
            <a:xfrm>
              <a:off x="2040" y="2826"/>
              <a:ext cx="614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22" name="Line 53"/>
            <p:cNvSpPr>
              <a:spLocks noChangeShapeType="1"/>
            </p:cNvSpPr>
            <p:nvPr/>
          </p:nvSpPr>
          <p:spPr bwMode="auto">
            <a:xfrm>
              <a:off x="2042" y="2841"/>
              <a:ext cx="0" cy="22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23" name="Line 54"/>
            <p:cNvSpPr>
              <a:spLocks noChangeShapeType="1"/>
            </p:cNvSpPr>
            <p:nvPr/>
          </p:nvSpPr>
          <p:spPr bwMode="auto">
            <a:xfrm>
              <a:off x="2654" y="2826"/>
              <a:ext cx="0" cy="24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24" name="Text Box 55"/>
            <p:cNvSpPr txBox="1">
              <a:spLocks noChangeArrowheads="1"/>
            </p:cNvSpPr>
            <p:nvPr/>
          </p:nvSpPr>
          <p:spPr bwMode="auto">
            <a:xfrm>
              <a:off x="2654" y="2818"/>
              <a:ext cx="7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serialNo</a:t>
              </a:r>
            </a:p>
          </p:txBody>
        </p:sp>
        <p:sp>
          <p:nvSpPr>
            <p:cNvPr id="21525" name="Text Box 58"/>
            <p:cNvSpPr txBox="1">
              <a:spLocks noChangeArrowheads="1"/>
            </p:cNvSpPr>
            <p:nvPr/>
          </p:nvSpPr>
          <p:spPr bwMode="auto">
            <a:xfrm>
              <a:off x="1996" y="2614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0x300</a:t>
              </a:r>
            </a:p>
          </p:txBody>
        </p:sp>
        <p:sp>
          <p:nvSpPr>
            <p:cNvPr id="21526" name="Text Box 59"/>
            <p:cNvSpPr txBox="1">
              <a:spLocks noChangeArrowheads="1"/>
            </p:cNvSpPr>
            <p:nvPr/>
          </p:nvSpPr>
          <p:spPr bwMode="auto">
            <a:xfrm>
              <a:off x="1054" y="2826"/>
              <a:ext cx="62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/>
                <a:t>0x300</a:t>
              </a:r>
            </a:p>
          </p:txBody>
        </p:sp>
        <p:sp>
          <p:nvSpPr>
            <p:cNvPr id="21527" name="Line 60"/>
            <p:cNvSpPr>
              <a:spLocks noChangeShapeType="1"/>
            </p:cNvSpPr>
            <p:nvPr/>
          </p:nvSpPr>
          <p:spPr bwMode="auto">
            <a:xfrm>
              <a:off x="1678" y="2939"/>
              <a:ext cx="3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28" name="Line 62"/>
            <p:cNvSpPr>
              <a:spLocks noChangeShapeType="1"/>
            </p:cNvSpPr>
            <p:nvPr/>
          </p:nvSpPr>
          <p:spPr bwMode="auto">
            <a:xfrm>
              <a:off x="2041" y="3066"/>
              <a:ext cx="614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55"/>
          <p:cNvGrpSpPr>
            <a:grpSpLocks/>
          </p:cNvGrpSpPr>
          <p:nvPr/>
        </p:nvGrpSpPr>
        <p:grpSpPr bwMode="auto">
          <a:xfrm>
            <a:off x="3671888" y="2997200"/>
            <a:ext cx="1008062" cy="671513"/>
            <a:chOff x="862" y="1774"/>
            <a:chExt cx="635" cy="423"/>
          </a:xfrm>
        </p:grpSpPr>
        <p:sp>
          <p:nvSpPr>
            <p:cNvPr id="21517" name="Text Box 37"/>
            <p:cNvSpPr txBox="1">
              <a:spLocks noChangeArrowheads="1"/>
            </p:cNvSpPr>
            <p:nvPr/>
          </p:nvSpPr>
          <p:spPr bwMode="auto">
            <a:xfrm>
              <a:off x="862" y="197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21518" name="Text Box 38"/>
            <p:cNvSpPr txBox="1">
              <a:spLocks noChangeArrowheads="1"/>
            </p:cNvSpPr>
            <p:nvPr/>
          </p:nvSpPr>
          <p:spPr bwMode="auto">
            <a:xfrm>
              <a:off x="896" y="1774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count</a:t>
              </a:r>
            </a:p>
          </p:txBody>
        </p:sp>
      </p:grpSp>
      <p:sp>
        <p:nvSpPr>
          <p:cNvPr id="5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8059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531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JDK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구조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053"/>
          <p:cNvSpPr>
            <a:spLocks noChangeArrowheads="1"/>
          </p:cNvSpPr>
          <p:nvPr/>
        </p:nvSpPr>
        <p:spPr bwMode="auto">
          <a:xfrm>
            <a:off x="3708400" y="836613"/>
            <a:ext cx="1368425" cy="43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 dirty="0" smtClean="0">
                <a:latin typeface="굴림" charset="-127"/>
              </a:rPr>
              <a:t>Jdk1.6.X</a:t>
            </a:r>
            <a:endParaRPr lang="en-US" altLang="ko-KR" sz="1800" dirty="0">
              <a:latin typeface="굴림" charset="-127"/>
            </a:endParaRPr>
          </a:p>
        </p:txBody>
      </p:sp>
      <p:sp>
        <p:nvSpPr>
          <p:cNvPr id="7" name="Rectangle 2054"/>
          <p:cNvSpPr>
            <a:spLocks noChangeArrowheads="1"/>
          </p:cNvSpPr>
          <p:nvPr/>
        </p:nvSpPr>
        <p:spPr bwMode="auto">
          <a:xfrm>
            <a:off x="395288" y="1773238"/>
            <a:ext cx="1368425" cy="43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bin</a:t>
            </a:r>
          </a:p>
        </p:txBody>
      </p:sp>
      <p:sp>
        <p:nvSpPr>
          <p:cNvPr id="8" name="Rectangle 2055"/>
          <p:cNvSpPr>
            <a:spLocks noChangeArrowheads="1"/>
          </p:cNvSpPr>
          <p:nvPr/>
        </p:nvSpPr>
        <p:spPr bwMode="auto">
          <a:xfrm>
            <a:off x="395288" y="2276475"/>
            <a:ext cx="1368425" cy="1728788"/>
          </a:xfrm>
          <a:prstGeom prst="rect">
            <a:avLst/>
          </a:prstGeom>
          <a:solidFill>
            <a:schemeClr val="bg1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굴림" charset="-127"/>
              </a:rPr>
              <a:t>java.exe</a:t>
            </a:r>
          </a:p>
          <a:p>
            <a:pPr algn="ctr"/>
            <a:r>
              <a:rPr lang="en-US" altLang="ko-KR" sz="1400">
                <a:latin typeface="굴림" charset="-127"/>
              </a:rPr>
              <a:t>javac.exe</a:t>
            </a:r>
          </a:p>
          <a:p>
            <a:pPr algn="ctr"/>
            <a:r>
              <a:rPr lang="en-US" altLang="ko-KR" sz="1400">
                <a:latin typeface="굴림" charset="-127"/>
              </a:rPr>
              <a:t>javaw.exe</a:t>
            </a:r>
          </a:p>
          <a:p>
            <a:pPr algn="ctr"/>
            <a:r>
              <a:rPr lang="en-US" altLang="ko-KR" sz="1400">
                <a:latin typeface="굴림" charset="-127"/>
              </a:rPr>
              <a:t>javap.exe</a:t>
            </a:r>
          </a:p>
          <a:p>
            <a:pPr algn="ctr"/>
            <a:r>
              <a:rPr lang="en-US" altLang="ko-KR" sz="1400">
                <a:latin typeface="굴림" charset="-127"/>
              </a:rPr>
              <a:t>javah.exe</a:t>
            </a:r>
          </a:p>
          <a:p>
            <a:pPr algn="ctr"/>
            <a:r>
              <a:rPr lang="en-US" altLang="ko-KR" sz="1400">
                <a:latin typeface="굴림" charset="-127"/>
              </a:rPr>
              <a:t>javadoc.exe</a:t>
            </a:r>
          </a:p>
        </p:txBody>
      </p:sp>
      <p:sp>
        <p:nvSpPr>
          <p:cNvPr id="9" name="Rectangle 2056"/>
          <p:cNvSpPr>
            <a:spLocks noChangeArrowheads="1"/>
          </p:cNvSpPr>
          <p:nvPr/>
        </p:nvSpPr>
        <p:spPr bwMode="auto">
          <a:xfrm>
            <a:off x="1979613" y="1773238"/>
            <a:ext cx="1368425" cy="43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lib</a:t>
            </a:r>
          </a:p>
        </p:txBody>
      </p:sp>
      <p:sp>
        <p:nvSpPr>
          <p:cNvPr id="10" name="Rectangle 2057"/>
          <p:cNvSpPr>
            <a:spLocks noChangeArrowheads="1"/>
          </p:cNvSpPr>
          <p:nvPr/>
        </p:nvSpPr>
        <p:spPr bwMode="auto">
          <a:xfrm>
            <a:off x="1979613" y="2276475"/>
            <a:ext cx="1368425" cy="792163"/>
          </a:xfrm>
          <a:prstGeom prst="rect">
            <a:avLst/>
          </a:prstGeom>
          <a:solidFill>
            <a:schemeClr val="bg1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400">
                <a:latin typeface="굴림" charset="-127"/>
              </a:rPr>
              <a:t>tools.jar</a:t>
            </a:r>
          </a:p>
          <a:p>
            <a:r>
              <a:rPr lang="en-US" altLang="ko-KR" sz="1400">
                <a:latin typeface="굴림" charset="-127"/>
              </a:rPr>
              <a:t>dt.jar</a:t>
            </a:r>
          </a:p>
        </p:txBody>
      </p:sp>
      <p:sp>
        <p:nvSpPr>
          <p:cNvPr id="11" name="Rectangle 2058"/>
          <p:cNvSpPr>
            <a:spLocks noChangeArrowheads="1"/>
          </p:cNvSpPr>
          <p:nvPr/>
        </p:nvSpPr>
        <p:spPr bwMode="auto">
          <a:xfrm>
            <a:off x="5219700" y="1773238"/>
            <a:ext cx="1368425" cy="43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jre</a:t>
            </a:r>
          </a:p>
        </p:txBody>
      </p:sp>
      <p:sp>
        <p:nvSpPr>
          <p:cNvPr id="12" name="Rectangle 2059"/>
          <p:cNvSpPr>
            <a:spLocks noChangeArrowheads="1"/>
          </p:cNvSpPr>
          <p:nvPr/>
        </p:nvSpPr>
        <p:spPr bwMode="auto">
          <a:xfrm>
            <a:off x="3563938" y="2708275"/>
            <a:ext cx="1368425" cy="43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bin</a:t>
            </a:r>
          </a:p>
        </p:txBody>
      </p:sp>
      <p:sp>
        <p:nvSpPr>
          <p:cNvPr id="13" name="Rectangle 2060"/>
          <p:cNvSpPr>
            <a:spLocks noChangeArrowheads="1"/>
          </p:cNvSpPr>
          <p:nvPr/>
        </p:nvSpPr>
        <p:spPr bwMode="auto">
          <a:xfrm>
            <a:off x="6732588" y="2708275"/>
            <a:ext cx="1368425" cy="431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lib</a:t>
            </a:r>
          </a:p>
        </p:txBody>
      </p:sp>
      <p:sp>
        <p:nvSpPr>
          <p:cNvPr id="14" name="Rectangle 2061"/>
          <p:cNvSpPr>
            <a:spLocks noChangeArrowheads="1"/>
          </p:cNvSpPr>
          <p:nvPr/>
        </p:nvSpPr>
        <p:spPr bwMode="auto">
          <a:xfrm>
            <a:off x="2843213" y="3573463"/>
            <a:ext cx="865187" cy="935037"/>
          </a:xfrm>
          <a:prstGeom prst="rect">
            <a:avLst/>
          </a:prstGeom>
          <a:solidFill>
            <a:schemeClr val="bg1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굴림" charset="-127"/>
              </a:rPr>
              <a:t>java.exe</a:t>
            </a:r>
          </a:p>
          <a:p>
            <a:pPr algn="ctr"/>
            <a:r>
              <a:rPr lang="en-US" altLang="ko-KR" sz="1400">
                <a:latin typeface="굴림" charset="-127"/>
              </a:rPr>
              <a:t>java.dll</a:t>
            </a:r>
          </a:p>
          <a:p>
            <a:pPr algn="ctr"/>
            <a:r>
              <a:rPr lang="en-US" altLang="ko-KR" sz="1400">
                <a:latin typeface="굴림" charset="-127"/>
              </a:rPr>
              <a:t>awt.dll</a:t>
            </a:r>
          </a:p>
        </p:txBody>
      </p:sp>
      <p:sp>
        <p:nvSpPr>
          <p:cNvPr id="15" name="Rectangle 2062"/>
          <p:cNvSpPr>
            <a:spLocks noChangeArrowheads="1"/>
          </p:cNvSpPr>
          <p:nvPr/>
        </p:nvSpPr>
        <p:spPr bwMode="auto">
          <a:xfrm>
            <a:off x="3779838" y="3573463"/>
            <a:ext cx="936625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client</a:t>
            </a:r>
          </a:p>
        </p:txBody>
      </p:sp>
      <p:sp>
        <p:nvSpPr>
          <p:cNvPr id="16" name="Rectangle 2063"/>
          <p:cNvSpPr>
            <a:spLocks noChangeArrowheads="1"/>
          </p:cNvSpPr>
          <p:nvPr/>
        </p:nvSpPr>
        <p:spPr bwMode="auto">
          <a:xfrm>
            <a:off x="4787900" y="3573463"/>
            <a:ext cx="935038" cy="360362"/>
          </a:xfrm>
          <a:prstGeom prst="rect">
            <a:avLst/>
          </a:prstGeom>
          <a:solidFill>
            <a:schemeClr val="bg1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server</a:t>
            </a:r>
          </a:p>
        </p:txBody>
      </p:sp>
      <p:sp>
        <p:nvSpPr>
          <p:cNvPr id="17" name="Rectangle 2064"/>
          <p:cNvSpPr>
            <a:spLocks noChangeArrowheads="1"/>
          </p:cNvSpPr>
          <p:nvPr/>
        </p:nvSpPr>
        <p:spPr bwMode="auto">
          <a:xfrm>
            <a:off x="3779838" y="4005263"/>
            <a:ext cx="936625" cy="503237"/>
          </a:xfrm>
          <a:prstGeom prst="rect">
            <a:avLst/>
          </a:prstGeom>
          <a:solidFill>
            <a:schemeClr val="bg1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jvm.dll</a:t>
            </a:r>
          </a:p>
        </p:txBody>
      </p:sp>
      <p:sp>
        <p:nvSpPr>
          <p:cNvPr id="18" name="Rectangle 2065"/>
          <p:cNvSpPr>
            <a:spLocks noChangeArrowheads="1"/>
          </p:cNvSpPr>
          <p:nvPr/>
        </p:nvSpPr>
        <p:spPr bwMode="auto">
          <a:xfrm>
            <a:off x="4787900" y="4005263"/>
            <a:ext cx="936625" cy="503237"/>
          </a:xfrm>
          <a:prstGeom prst="rect">
            <a:avLst/>
          </a:prstGeom>
          <a:solidFill>
            <a:schemeClr val="bg1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jvm.dll</a:t>
            </a:r>
          </a:p>
        </p:txBody>
      </p:sp>
      <p:sp>
        <p:nvSpPr>
          <p:cNvPr id="19" name="Rectangle 2066"/>
          <p:cNvSpPr>
            <a:spLocks noChangeArrowheads="1"/>
          </p:cNvSpPr>
          <p:nvPr/>
        </p:nvSpPr>
        <p:spPr bwMode="auto">
          <a:xfrm>
            <a:off x="5940425" y="3573463"/>
            <a:ext cx="865188" cy="647700"/>
          </a:xfrm>
          <a:prstGeom prst="rect">
            <a:avLst/>
          </a:prstGeom>
          <a:solidFill>
            <a:schemeClr val="bg1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굴림" charset="-127"/>
              </a:rPr>
              <a:t>rt.jar</a:t>
            </a:r>
          </a:p>
          <a:p>
            <a:pPr algn="ctr"/>
            <a:r>
              <a:rPr lang="en-US" altLang="ko-KR" sz="1400">
                <a:latin typeface="굴림" charset="-127"/>
              </a:rPr>
              <a:t>i18n.jar</a:t>
            </a:r>
          </a:p>
        </p:txBody>
      </p:sp>
      <p:sp>
        <p:nvSpPr>
          <p:cNvPr id="20" name="Rectangle 2067"/>
          <p:cNvSpPr>
            <a:spLocks noChangeArrowheads="1"/>
          </p:cNvSpPr>
          <p:nvPr/>
        </p:nvSpPr>
        <p:spPr bwMode="auto">
          <a:xfrm>
            <a:off x="6877050" y="3573463"/>
            <a:ext cx="647700" cy="433387"/>
          </a:xfrm>
          <a:prstGeom prst="rect">
            <a:avLst/>
          </a:prstGeom>
          <a:solidFill>
            <a:schemeClr val="bg1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>
                <a:latin typeface="굴림" charset="-127"/>
              </a:rPr>
              <a:t>ext</a:t>
            </a:r>
          </a:p>
        </p:txBody>
      </p:sp>
      <p:sp>
        <p:nvSpPr>
          <p:cNvPr id="21" name="Rectangle 2068"/>
          <p:cNvSpPr>
            <a:spLocks noChangeArrowheads="1"/>
          </p:cNvSpPr>
          <p:nvPr/>
        </p:nvSpPr>
        <p:spPr bwMode="auto">
          <a:xfrm>
            <a:off x="7597775" y="3573463"/>
            <a:ext cx="719138" cy="433387"/>
          </a:xfrm>
          <a:prstGeom prst="rect">
            <a:avLst/>
          </a:prstGeom>
          <a:solidFill>
            <a:schemeClr val="bg1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200">
                <a:latin typeface="굴림" charset="-127"/>
              </a:rPr>
              <a:t>security</a:t>
            </a:r>
          </a:p>
        </p:txBody>
      </p:sp>
      <p:sp>
        <p:nvSpPr>
          <p:cNvPr id="22" name="Rectangle 2069"/>
          <p:cNvSpPr>
            <a:spLocks noChangeArrowheads="1"/>
          </p:cNvSpPr>
          <p:nvPr/>
        </p:nvSpPr>
        <p:spPr bwMode="auto">
          <a:xfrm>
            <a:off x="8388350" y="3573463"/>
            <a:ext cx="574675" cy="433387"/>
          </a:xfrm>
          <a:prstGeom prst="rect">
            <a:avLst/>
          </a:prstGeom>
          <a:solidFill>
            <a:schemeClr val="bg1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>
                <a:latin typeface="굴림" charset="-127"/>
              </a:rPr>
              <a:t>applet</a:t>
            </a:r>
          </a:p>
        </p:txBody>
      </p:sp>
      <p:sp>
        <p:nvSpPr>
          <p:cNvPr id="23" name="Line 2070"/>
          <p:cNvSpPr>
            <a:spLocks noChangeShapeType="1"/>
          </p:cNvSpPr>
          <p:nvPr/>
        </p:nvSpPr>
        <p:spPr bwMode="auto">
          <a:xfrm>
            <a:off x="1116013" y="1484313"/>
            <a:ext cx="4895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071"/>
          <p:cNvSpPr>
            <a:spLocks noChangeShapeType="1"/>
          </p:cNvSpPr>
          <p:nvPr/>
        </p:nvSpPr>
        <p:spPr bwMode="auto">
          <a:xfrm>
            <a:off x="4356100" y="12684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072"/>
          <p:cNvSpPr>
            <a:spLocks noChangeShapeType="1"/>
          </p:cNvSpPr>
          <p:nvPr/>
        </p:nvSpPr>
        <p:spPr bwMode="auto">
          <a:xfrm>
            <a:off x="1116013" y="14843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Line 2073"/>
          <p:cNvSpPr>
            <a:spLocks noChangeShapeType="1"/>
          </p:cNvSpPr>
          <p:nvPr/>
        </p:nvSpPr>
        <p:spPr bwMode="auto">
          <a:xfrm>
            <a:off x="2627313" y="14843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2074"/>
          <p:cNvSpPr>
            <a:spLocks noChangeShapeType="1"/>
          </p:cNvSpPr>
          <p:nvPr/>
        </p:nvSpPr>
        <p:spPr bwMode="auto">
          <a:xfrm>
            <a:off x="6011863" y="14843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Line 2075"/>
          <p:cNvSpPr>
            <a:spLocks noChangeShapeType="1"/>
          </p:cNvSpPr>
          <p:nvPr/>
        </p:nvSpPr>
        <p:spPr bwMode="auto">
          <a:xfrm>
            <a:off x="4211638" y="2492375"/>
            <a:ext cx="3240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Line 2076"/>
          <p:cNvSpPr>
            <a:spLocks noChangeShapeType="1"/>
          </p:cNvSpPr>
          <p:nvPr/>
        </p:nvSpPr>
        <p:spPr bwMode="auto">
          <a:xfrm>
            <a:off x="6011863" y="220503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Line 2077"/>
          <p:cNvSpPr>
            <a:spLocks noChangeShapeType="1"/>
          </p:cNvSpPr>
          <p:nvPr/>
        </p:nvSpPr>
        <p:spPr bwMode="auto">
          <a:xfrm>
            <a:off x="4211638" y="24923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Line 2078"/>
          <p:cNvSpPr>
            <a:spLocks noChangeShapeType="1"/>
          </p:cNvSpPr>
          <p:nvPr/>
        </p:nvSpPr>
        <p:spPr bwMode="auto">
          <a:xfrm>
            <a:off x="7451725" y="249237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Line 2079"/>
          <p:cNvSpPr>
            <a:spLocks noChangeShapeType="1"/>
          </p:cNvSpPr>
          <p:nvPr/>
        </p:nvSpPr>
        <p:spPr bwMode="auto">
          <a:xfrm>
            <a:off x="3132138" y="3357563"/>
            <a:ext cx="2232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Line 2080"/>
          <p:cNvSpPr>
            <a:spLocks noChangeShapeType="1"/>
          </p:cNvSpPr>
          <p:nvPr/>
        </p:nvSpPr>
        <p:spPr bwMode="auto">
          <a:xfrm>
            <a:off x="4211638" y="3141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Line 2081"/>
          <p:cNvSpPr>
            <a:spLocks noChangeShapeType="1"/>
          </p:cNvSpPr>
          <p:nvPr/>
        </p:nvSpPr>
        <p:spPr bwMode="auto">
          <a:xfrm>
            <a:off x="3132138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Line 2082"/>
          <p:cNvSpPr>
            <a:spLocks noChangeShapeType="1"/>
          </p:cNvSpPr>
          <p:nvPr/>
        </p:nvSpPr>
        <p:spPr bwMode="auto">
          <a:xfrm>
            <a:off x="4211638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Line 2083"/>
          <p:cNvSpPr>
            <a:spLocks noChangeShapeType="1"/>
          </p:cNvSpPr>
          <p:nvPr/>
        </p:nvSpPr>
        <p:spPr bwMode="auto">
          <a:xfrm>
            <a:off x="5364163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Line 2084"/>
          <p:cNvSpPr>
            <a:spLocks noChangeShapeType="1"/>
          </p:cNvSpPr>
          <p:nvPr/>
        </p:nvSpPr>
        <p:spPr bwMode="auto">
          <a:xfrm>
            <a:off x="6227763" y="3357563"/>
            <a:ext cx="2305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" name="Line 2085"/>
          <p:cNvSpPr>
            <a:spLocks noChangeShapeType="1"/>
          </p:cNvSpPr>
          <p:nvPr/>
        </p:nvSpPr>
        <p:spPr bwMode="auto">
          <a:xfrm>
            <a:off x="6227763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Line 2086"/>
          <p:cNvSpPr>
            <a:spLocks noChangeShapeType="1"/>
          </p:cNvSpPr>
          <p:nvPr/>
        </p:nvSpPr>
        <p:spPr bwMode="auto">
          <a:xfrm>
            <a:off x="8532813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2087"/>
          <p:cNvSpPr>
            <a:spLocks noChangeShapeType="1"/>
          </p:cNvSpPr>
          <p:nvPr/>
        </p:nvSpPr>
        <p:spPr bwMode="auto">
          <a:xfrm>
            <a:off x="7451725" y="3141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2088"/>
          <p:cNvSpPr>
            <a:spLocks noChangeShapeType="1"/>
          </p:cNvSpPr>
          <p:nvPr/>
        </p:nvSpPr>
        <p:spPr bwMode="auto">
          <a:xfrm>
            <a:off x="7164388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Line 2089"/>
          <p:cNvSpPr>
            <a:spLocks noChangeShapeType="1"/>
          </p:cNvSpPr>
          <p:nvPr/>
        </p:nvSpPr>
        <p:spPr bwMode="auto">
          <a:xfrm>
            <a:off x="7885113" y="33575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Rectangle 2090"/>
          <p:cNvSpPr>
            <a:spLocks noChangeArrowheads="1"/>
          </p:cNvSpPr>
          <p:nvPr/>
        </p:nvSpPr>
        <p:spPr bwMode="auto">
          <a:xfrm>
            <a:off x="323850" y="4725144"/>
            <a:ext cx="4032250" cy="1800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lnSpc>
                <a:spcPct val="110000"/>
              </a:lnSpc>
            </a:pPr>
            <a:r>
              <a:rPr lang="en-US" altLang="ko-KR" sz="1600" dirty="0"/>
              <a:t>bin : </a:t>
            </a:r>
            <a:r>
              <a:rPr lang="ko-KR" altLang="en-US" sz="1600" dirty="0"/>
              <a:t>실행파일 폴더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demo : </a:t>
            </a:r>
            <a:r>
              <a:rPr lang="ko-KR" altLang="en-US" sz="1600" dirty="0"/>
              <a:t>데모프로그램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include : </a:t>
            </a:r>
            <a:r>
              <a:rPr lang="ko-KR" altLang="en-US" sz="1600" dirty="0"/>
              <a:t>고유 </a:t>
            </a:r>
            <a:r>
              <a:rPr lang="ko-KR" altLang="en-US" sz="1600" dirty="0" err="1"/>
              <a:t>메소드들을</a:t>
            </a:r>
            <a:r>
              <a:rPr lang="ko-KR" altLang="en-US" sz="1600" dirty="0"/>
              <a:t> 위한 파일</a:t>
            </a:r>
          </a:p>
          <a:p>
            <a:pPr>
              <a:lnSpc>
                <a:spcPct val="110000"/>
              </a:lnSpc>
            </a:pPr>
            <a:r>
              <a:rPr lang="en-US" altLang="ko-KR" sz="1600" dirty="0" err="1"/>
              <a:t>jre</a:t>
            </a:r>
            <a:r>
              <a:rPr lang="en-US" altLang="ko-KR" sz="1600" dirty="0"/>
              <a:t> : </a:t>
            </a:r>
            <a:r>
              <a:rPr lang="ko-KR" altLang="en-US" sz="1600" dirty="0"/>
              <a:t>자바 실행환경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lib </a:t>
            </a:r>
            <a:r>
              <a:rPr lang="ko-KR" altLang="en-US" sz="1600" dirty="0"/>
              <a:t>라이브러리 파일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src.zip : </a:t>
            </a:r>
            <a:r>
              <a:rPr lang="ko-KR" altLang="en-US" sz="1600" dirty="0"/>
              <a:t>라이브러리 소스파일</a:t>
            </a:r>
          </a:p>
        </p:txBody>
      </p:sp>
      <p:pic>
        <p:nvPicPr>
          <p:cNvPr id="45" name="Picture 20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629893"/>
            <a:ext cx="17526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utoShape 2092"/>
          <p:cNvSpPr>
            <a:spLocks noChangeArrowheads="1"/>
          </p:cNvSpPr>
          <p:nvPr/>
        </p:nvSpPr>
        <p:spPr bwMode="auto">
          <a:xfrm>
            <a:off x="4643438" y="5516563"/>
            <a:ext cx="1081087" cy="503237"/>
          </a:xfrm>
          <a:prstGeom prst="rightArrow">
            <a:avLst>
              <a:gd name="adj1" fmla="val 50000"/>
              <a:gd name="adj2" fmla="val 53707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025008" y="864629"/>
            <a:ext cx="1864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eclipse</a:t>
            </a:r>
            <a:r>
              <a:rPr lang="ko-KR" altLang="en-US" sz="1200" dirty="0" smtClean="0"/>
              <a:t>가 자주 </a:t>
            </a:r>
            <a:r>
              <a:rPr lang="ko-KR" altLang="en-US" sz="1200" dirty="0" err="1" smtClean="0"/>
              <a:t>죽을시</a:t>
            </a:r>
            <a:endParaRPr lang="en-US" altLang="ko-KR" sz="1200" dirty="0" smtClean="0"/>
          </a:p>
          <a:p>
            <a:r>
              <a:rPr lang="ko-KR" altLang="en-US" sz="1200" dirty="0" smtClean="0"/>
              <a:t>이 부분 </a:t>
            </a:r>
            <a:r>
              <a:rPr lang="en-US" altLang="ko-KR" sz="1200" dirty="0" smtClean="0"/>
              <a:t>eclipse.ini </a:t>
            </a:r>
            <a:r>
              <a:rPr lang="ko-KR" altLang="en-US" sz="1200" dirty="0" smtClean="0"/>
              <a:t>에 이 추가</a:t>
            </a:r>
            <a:endParaRPr lang="ko-KR" altLang="en-US" sz="1200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5364163" y="1484313"/>
            <a:ext cx="2016125" cy="2522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9"/>
          <p:cNvSpPr>
            <a:spLocks noChangeArrowheads="1"/>
          </p:cNvSpPr>
          <p:nvPr/>
        </p:nvSpPr>
        <p:spPr bwMode="auto">
          <a:xfrm>
            <a:off x="358775" y="1484313"/>
            <a:ext cx="4573588" cy="1368425"/>
          </a:xfrm>
          <a:prstGeom prst="rightArrowCallout">
            <a:avLst>
              <a:gd name="adj1" fmla="val 25037"/>
              <a:gd name="adj2" fmla="val 25000"/>
              <a:gd name="adj3" fmla="val 40555"/>
              <a:gd name="adj4" fmla="val 7614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24" name="Text Box 14"/>
          <p:cNvSpPr txBox="1">
            <a:spLocks noChangeArrowheads="1"/>
          </p:cNvSpPr>
          <p:nvPr/>
        </p:nvSpPr>
        <p:spPr bwMode="auto">
          <a:xfrm>
            <a:off x="503238" y="15208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상속</a:t>
            </a:r>
          </a:p>
        </p:txBody>
      </p:sp>
      <p:sp>
        <p:nvSpPr>
          <p:cNvPr id="9225" name="Text Box 16"/>
          <p:cNvSpPr txBox="1">
            <a:spLocks noChangeArrowheads="1"/>
          </p:cNvSpPr>
          <p:nvPr/>
        </p:nvSpPr>
        <p:spPr bwMode="auto">
          <a:xfrm>
            <a:off x="503238" y="1931988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오버라이딩</a:t>
            </a:r>
          </a:p>
        </p:txBody>
      </p:sp>
      <p:sp>
        <p:nvSpPr>
          <p:cNvPr id="9226" name="Text Box 18"/>
          <p:cNvSpPr txBox="1">
            <a:spLocks noChangeArrowheads="1"/>
          </p:cNvSpPr>
          <p:nvPr/>
        </p:nvSpPr>
        <p:spPr bwMode="auto">
          <a:xfrm>
            <a:off x="503238" y="4772025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추상클래스</a:t>
            </a:r>
          </a:p>
        </p:txBody>
      </p:sp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503238" y="5300663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7. </a:t>
            </a:r>
            <a:r>
              <a:rPr lang="ko-KR" altLang="en-US" sz="2400">
                <a:latin typeface="견명조" pitchFamily="18" charset="-127"/>
              </a:rPr>
              <a:t>인터페이스</a:t>
            </a:r>
          </a:p>
        </p:txBody>
      </p:sp>
      <p:sp>
        <p:nvSpPr>
          <p:cNvPr id="9228" name="Text Box 28"/>
          <p:cNvSpPr txBox="1">
            <a:spLocks noChangeArrowheads="1"/>
          </p:cNvSpPr>
          <p:nvPr/>
        </p:nvSpPr>
        <p:spPr bwMode="auto">
          <a:xfrm>
            <a:off x="4968875" y="184467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II-1</a:t>
            </a:r>
          </a:p>
        </p:txBody>
      </p:sp>
      <p:sp>
        <p:nvSpPr>
          <p:cNvPr id="9229" name="AutoShape 32"/>
          <p:cNvSpPr>
            <a:spLocks noChangeArrowheads="1"/>
          </p:cNvSpPr>
          <p:nvPr/>
        </p:nvSpPr>
        <p:spPr bwMode="auto">
          <a:xfrm>
            <a:off x="358775" y="4689475"/>
            <a:ext cx="4500563" cy="1223963"/>
          </a:xfrm>
          <a:prstGeom prst="rightArrowCallout">
            <a:avLst>
              <a:gd name="adj1" fmla="val 25037"/>
              <a:gd name="adj2" fmla="val 25000"/>
              <a:gd name="adj3" fmla="val 44618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30" name="Text Box 33"/>
          <p:cNvSpPr txBox="1">
            <a:spLocks noChangeArrowheads="1"/>
          </p:cNvSpPr>
          <p:nvPr/>
        </p:nvSpPr>
        <p:spPr bwMode="auto">
          <a:xfrm>
            <a:off x="4968875" y="497522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II-3</a:t>
            </a:r>
          </a:p>
        </p:txBody>
      </p:sp>
      <p:sp>
        <p:nvSpPr>
          <p:cNvPr id="9231" name="Text Box 16"/>
          <p:cNvSpPr txBox="1">
            <a:spLocks noChangeArrowheads="1"/>
          </p:cNvSpPr>
          <p:nvPr/>
        </p:nvSpPr>
        <p:spPr bwMode="auto">
          <a:xfrm>
            <a:off x="503238" y="23241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 package</a:t>
            </a:r>
            <a:r>
              <a:rPr lang="ko-KR" altLang="en-US" sz="2400">
                <a:latin typeface="견명조" pitchFamily="18" charset="-127"/>
              </a:rPr>
              <a:t>와 </a:t>
            </a:r>
            <a:r>
              <a:rPr lang="en-US" altLang="ko-KR" sz="2400">
                <a:latin typeface="견명조" pitchFamily="18" charset="-127"/>
              </a:rPr>
              <a:t>import</a:t>
            </a:r>
          </a:p>
        </p:txBody>
      </p:sp>
      <p:sp>
        <p:nvSpPr>
          <p:cNvPr id="9232" name="Text Box 18"/>
          <p:cNvSpPr txBox="1">
            <a:spLocks noChangeArrowheads="1"/>
          </p:cNvSpPr>
          <p:nvPr/>
        </p:nvSpPr>
        <p:spPr bwMode="auto">
          <a:xfrm>
            <a:off x="503238" y="3259138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제어자</a:t>
            </a:r>
          </a:p>
        </p:txBody>
      </p:sp>
      <p:sp>
        <p:nvSpPr>
          <p:cNvPr id="9233" name="Text Box 19"/>
          <p:cNvSpPr txBox="1">
            <a:spLocks noChangeArrowheads="1"/>
          </p:cNvSpPr>
          <p:nvPr/>
        </p:nvSpPr>
        <p:spPr bwMode="auto">
          <a:xfrm>
            <a:off x="503238" y="3789363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다형성</a:t>
            </a:r>
          </a:p>
        </p:txBody>
      </p:sp>
      <p:sp>
        <p:nvSpPr>
          <p:cNvPr id="9234" name="AutoShape 32"/>
          <p:cNvSpPr>
            <a:spLocks noChangeArrowheads="1"/>
          </p:cNvSpPr>
          <p:nvPr/>
        </p:nvSpPr>
        <p:spPr bwMode="auto">
          <a:xfrm>
            <a:off x="358775" y="3176588"/>
            <a:ext cx="4537075" cy="1223962"/>
          </a:xfrm>
          <a:prstGeom prst="rightArrowCallout">
            <a:avLst>
              <a:gd name="adj1" fmla="val 25037"/>
              <a:gd name="adj2" fmla="val 25000"/>
              <a:gd name="adj3" fmla="val 4498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235" name="Text Box 33"/>
          <p:cNvSpPr txBox="1">
            <a:spLocks noChangeArrowheads="1"/>
          </p:cNvSpPr>
          <p:nvPr/>
        </p:nvSpPr>
        <p:spPr bwMode="auto">
          <a:xfrm>
            <a:off x="4968875" y="3462338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II-2</a:t>
            </a: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712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ext Box 11"/>
          <p:cNvSpPr txBox="1">
            <a:spLocks noChangeArrowheads="1"/>
          </p:cNvSpPr>
          <p:nvPr/>
        </p:nvSpPr>
        <p:spPr bwMode="auto">
          <a:xfrm>
            <a:off x="287338" y="10160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상속</a:t>
            </a:r>
            <a:r>
              <a:rPr lang="en-US" altLang="ko-KR" sz="2400">
                <a:latin typeface="견명조" pitchFamily="18" charset="-127"/>
              </a:rPr>
              <a:t>(inheritance)</a:t>
            </a:r>
          </a:p>
        </p:txBody>
      </p:sp>
      <p:sp>
        <p:nvSpPr>
          <p:cNvPr id="10248" name="Text Box 13"/>
          <p:cNvSpPr txBox="1">
            <a:spLocks noChangeArrowheads="1"/>
          </p:cNvSpPr>
          <p:nvPr/>
        </p:nvSpPr>
        <p:spPr bwMode="auto">
          <a:xfrm>
            <a:off x="287338" y="372745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오버라이딩</a:t>
            </a:r>
            <a:r>
              <a:rPr lang="en-US" altLang="ko-KR" sz="2400">
                <a:latin typeface="견명조" pitchFamily="18" charset="-127"/>
              </a:rPr>
              <a:t>(overriding)</a:t>
            </a:r>
          </a:p>
        </p:txBody>
      </p:sp>
      <p:sp>
        <p:nvSpPr>
          <p:cNvPr id="10249" name="Text Box 22"/>
          <p:cNvSpPr txBox="1">
            <a:spLocks noChangeArrowheads="1"/>
          </p:cNvSpPr>
          <p:nvPr/>
        </p:nvSpPr>
        <p:spPr bwMode="auto">
          <a:xfrm>
            <a:off x="863600" y="155575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1.1 </a:t>
            </a:r>
            <a:r>
              <a:rPr lang="ko-KR" altLang="en-US" sz="2400">
                <a:latin typeface="견명조" pitchFamily="18" charset="-127"/>
              </a:rPr>
              <a:t>상속의 정의와 장점</a:t>
            </a:r>
          </a:p>
        </p:txBody>
      </p:sp>
      <p:sp>
        <p:nvSpPr>
          <p:cNvPr id="10250" name="Text Box 23"/>
          <p:cNvSpPr txBox="1">
            <a:spLocks noChangeArrowheads="1"/>
          </p:cNvSpPr>
          <p:nvPr/>
        </p:nvSpPr>
        <p:spPr bwMode="auto">
          <a:xfrm>
            <a:off x="863600" y="199866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1.2 </a:t>
            </a:r>
            <a:r>
              <a:rPr lang="ko-KR" altLang="en-US" sz="2400">
                <a:latin typeface="견명조" pitchFamily="18" charset="-127"/>
              </a:rPr>
              <a:t>클래스간의 관계</a:t>
            </a:r>
          </a:p>
        </p:txBody>
      </p:sp>
      <p:sp>
        <p:nvSpPr>
          <p:cNvPr id="10251" name="Text Box 26"/>
          <p:cNvSpPr txBox="1">
            <a:spLocks noChangeArrowheads="1"/>
          </p:cNvSpPr>
          <p:nvPr/>
        </p:nvSpPr>
        <p:spPr bwMode="auto">
          <a:xfrm>
            <a:off x="863600" y="423227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2.1 </a:t>
            </a:r>
            <a:r>
              <a:rPr lang="ko-KR" altLang="en-US" sz="2400">
                <a:latin typeface="견명조" pitchFamily="18" charset="-127"/>
              </a:rPr>
              <a:t>오버라이딩이란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10252" name="Text Box 27"/>
          <p:cNvSpPr txBox="1">
            <a:spLocks noChangeArrowheads="1"/>
          </p:cNvSpPr>
          <p:nvPr/>
        </p:nvSpPr>
        <p:spPr bwMode="auto">
          <a:xfrm>
            <a:off x="863600" y="4627563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2.2 </a:t>
            </a:r>
            <a:r>
              <a:rPr lang="ko-KR" altLang="en-US" sz="2400">
                <a:latin typeface="견명조" pitchFamily="18" charset="-127"/>
              </a:rPr>
              <a:t>오버라이딩의 조건</a:t>
            </a:r>
          </a:p>
        </p:txBody>
      </p:sp>
      <p:sp>
        <p:nvSpPr>
          <p:cNvPr id="10253" name="Text Box 28"/>
          <p:cNvSpPr txBox="1">
            <a:spLocks noChangeArrowheads="1"/>
          </p:cNvSpPr>
          <p:nvPr/>
        </p:nvSpPr>
        <p:spPr bwMode="auto">
          <a:xfrm>
            <a:off x="863600" y="5408613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2.4 super</a:t>
            </a:r>
          </a:p>
        </p:txBody>
      </p:sp>
      <p:sp>
        <p:nvSpPr>
          <p:cNvPr id="10254" name="Text Box 23"/>
          <p:cNvSpPr txBox="1">
            <a:spLocks noChangeArrowheads="1"/>
          </p:cNvSpPr>
          <p:nvPr/>
        </p:nvSpPr>
        <p:spPr bwMode="auto">
          <a:xfrm>
            <a:off x="863600" y="2395538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1.3 </a:t>
            </a:r>
            <a:r>
              <a:rPr lang="ko-KR" altLang="en-US" sz="2400">
                <a:latin typeface="견명조" pitchFamily="18" charset="-127"/>
              </a:rPr>
              <a:t>클래스간의 관계결정하기</a:t>
            </a:r>
          </a:p>
        </p:txBody>
      </p:sp>
      <p:sp>
        <p:nvSpPr>
          <p:cNvPr id="10255" name="Text Box 23"/>
          <p:cNvSpPr txBox="1">
            <a:spLocks noChangeArrowheads="1"/>
          </p:cNvSpPr>
          <p:nvPr/>
        </p:nvSpPr>
        <p:spPr bwMode="auto">
          <a:xfrm>
            <a:off x="863600" y="2816225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1.4 </a:t>
            </a:r>
            <a:r>
              <a:rPr lang="ko-KR" altLang="en-US" sz="2400">
                <a:latin typeface="견명조" pitchFamily="18" charset="-127"/>
              </a:rPr>
              <a:t>단일 상속</a:t>
            </a:r>
            <a:r>
              <a:rPr lang="en-US" altLang="ko-KR" sz="2400">
                <a:latin typeface="견명조" pitchFamily="18" charset="-127"/>
              </a:rPr>
              <a:t>(single inheritance)</a:t>
            </a:r>
          </a:p>
        </p:txBody>
      </p:sp>
      <p:sp>
        <p:nvSpPr>
          <p:cNvPr id="10256" name="Text Box 23"/>
          <p:cNvSpPr txBox="1">
            <a:spLocks noChangeArrowheads="1"/>
          </p:cNvSpPr>
          <p:nvPr/>
        </p:nvSpPr>
        <p:spPr bwMode="auto">
          <a:xfrm>
            <a:off x="863600" y="3224213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1.5 Object</a:t>
            </a:r>
            <a:r>
              <a:rPr lang="ko-KR" altLang="en-US" sz="2400">
                <a:latin typeface="견명조" pitchFamily="18" charset="-127"/>
              </a:rPr>
              <a:t>클래스</a:t>
            </a:r>
          </a:p>
        </p:txBody>
      </p:sp>
      <p:sp>
        <p:nvSpPr>
          <p:cNvPr id="10257" name="Text Box 27"/>
          <p:cNvSpPr txBox="1">
            <a:spLocks noChangeArrowheads="1"/>
          </p:cNvSpPr>
          <p:nvPr/>
        </p:nvSpPr>
        <p:spPr bwMode="auto">
          <a:xfrm>
            <a:off x="863600" y="504983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2.3 </a:t>
            </a:r>
            <a:r>
              <a:rPr lang="ko-KR" altLang="en-US" sz="2400">
                <a:latin typeface="견명조" pitchFamily="18" charset="-127"/>
              </a:rPr>
              <a:t>오버로딩 </a:t>
            </a:r>
            <a:r>
              <a:rPr lang="en-US" altLang="ko-KR" sz="2400">
                <a:latin typeface="견명조" pitchFamily="18" charset="-127"/>
              </a:rPr>
              <a:t>vs. </a:t>
            </a:r>
            <a:r>
              <a:rPr lang="ko-KR" altLang="en-US" sz="2400">
                <a:latin typeface="견명조" pitchFamily="18" charset="-127"/>
              </a:rPr>
              <a:t>오버라이딩</a:t>
            </a:r>
          </a:p>
        </p:txBody>
      </p:sp>
      <p:sp>
        <p:nvSpPr>
          <p:cNvPr id="10258" name="Text Box 28"/>
          <p:cNvSpPr txBox="1">
            <a:spLocks noChangeArrowheads="1"/>
          </p:cNvSpPr>
          <p:nvPr/>
        </p:nvSpPr>
        <p:spPr bwMode="auto">
          <a:xfrm>
            <a:off x="863600" y="580548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2.5 super()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10259" name="Text Box 13"/>
          <p:cNvSpPr txBox="1">
            <a:spLocks noChangeArrowheads="1"/>
          </p:cNvSpPr>
          <p:nvPr/>
        </p:nvSpPr>
        <p:spPr bwMode="auto">
          <a:xfrm>
            <a:off x="4967288" y="3716338"/>
            <a:ext cx="3744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 package</a:t>
            </a:r>
            <a:r>
              <a:rPr lang="ko-KR" altLang="en-US" sz="2400">
                <a:latin typeface="견명조" pitchFamily="18" charset="-127"/>
              </a:rPr>
              <a:t>와 </a:t>
            </a:r>
            <a:r>
              <a:rPr lang="en-US" altLang="ko-KR" sz="2400">
                <a:latin typeface="견명조" pitchFamily="18" charset="-127"/>
              </a:rPr>
              <a:t>import</a:t>
            </a:r>
          </a:p>
        </p:txBody>
      </p:sp>
      <p:sp>
        <p:nvSpPr>
          <p:cNvPr id="10260" name="Text Box 26"/>
          <p:cNvSpPr txBox="1">
            <a:spLocks noChangeArrowheads="1"/>
          </p:cNvSpPr>
          <p:nvPr/>
        </p:nvSpPr>
        <p:spPr bwMode="auto">
          <a:xfrm>
            <a:off x="5470525" y="4221163"/>
            <a:ext cx="3887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3.1 </a:t>
            </a:r>
            <a:r>
              <a:rPr lang="ko-KR" altLang="en-US" sz="2400">
                <a:latin typeface="견명조" pitchFamily="18" charset="-127"/>
              </a:rPr>
              <a:t>패키지</a:t>
            </a:r>
            <a:r>
              <a:rPr lang="en-US" altLang="ko-KR" sz="2400">
                <a:latin typeface="견명조" pitchFamily="18" charset="-127"/>
              </a:rPr>
              <a:t>(package)</a:t>
            </a:r>
          </a:p>
        </p:txBody>
      </p:sp>
      <p:sp>
        <p:nvSpPr>
          <p:cNvPr id="10261" name="Text Box 26"/>
          <p:cNvSpPr txBox="1">
            <a:spLocks noChangeArrowheads="1"/>
          </p:cNvSpPr>
          <p:nvPr/>
        </p:nvSpPr>
        <p:spPr bwMode="auto">
          <a:xfrm>
            <a:off x="5472113" y="4627563"/>
            <a:ext cx="388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3.2 </a:t>
            </a:r>
            <a:r>
              <a:rPr lang="ko-KR" altLang="en-US" sz="2400">
                <a:latin typeface="견명조" pitchFamily="18" charset="-127"/>
              </a:rPr>
              <a:t>패키지의 선언</a:t>
            </a:r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5472113" y="5013325"/>
            <a:ext cx="388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3.3 </a:t>
            </a:r>
            <a:r>
              <a:rPr lang="ko-KR" altLang="en-US" sz="2400">
                <a:latin typeface="견명조" pitchFamily="18" charset="-127"/>
              </a:rPr>
              <a:t>클래스패스 설정</a:t>
            </a:r>
          </a:p>
        </p:txBody>
      </p:sp>
      <p:sp>
        <p:nvSpPr>
          <p:cNvPr id="10263" name="Text Box 26"/>
          <p:cNvSpPr txBox="1">
            <a:spLocks noChangeArrowheads="1"/>
          </p:cNvSpPr>
          <p:nvPr/>
        </p:nvSpPr>
        <p:spPr bwMode="auto">
          <a:xfrm>
            <a:off x="5472113" y="5384800"/>
            <a:ext cx="388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3.4 import</a:t>
            </a:r>
            <a:r>
              <a:rPr lang="ko-KR" altLang="en-US" sz="2400">
                <a:latin typeface="견명조" pitchFamily="18" charset="-127"/>
              </a:rPr>
              <a:t>문</a:t>
            </a:r>
          </a:p>
        </p:txBody>
      </p:sp>
      <p:sp>
        <p:nvSpPr>
          <p:cNvPr id="10264" name="Text Box 26"/>
          <p:cNvSpPr txBox="1">
            <a:spLocks noChangeArrowheads="1"/>
          </p:cNvSpPr>
          <p:nvPr/>
        </p:nvSpPr>
        <p:spPr bwMode="auto">
          <a:xfrm>
            <a:off x="5472113" y="5780088"/>
            <a:ext cx="388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3.5 import</a:t>
            </a:r>
            <a:r>
              <a:rPr lang="ko-KR" altLang="en-US" sz="2400">
                <a:latin typeface="견명조" pitchFamily="18" charset="-127"/>
              </a:rPr>
              <a:t>문의 선언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105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1.1 </a:t>
            </a:r>
            <a:r>
              <a:rPr lang="ko-KR" altLang="en-US" sz="2800">
                <a:latin typeface="견명조" pitchFamily="18" charset="-127"/>
              </a:rPr>
              <a:t>상속</a:t>
            </a:r>
            <a:r>
              <a:rPr lang="en-US" altLang="ko-KR" sz="2800">
                <a:latin typeface="견명조" pitchFamily="18" charset="-127"/>
              </a:rPr>
              <a:t>(inheritance)</a:t>
            </a:r>
            <a:r>
              <a:rPr lang="ko-KR" altLang="en-US" sz="2800">
                <a:latin typeface="견명조" pitchFamily="18" charset="-127"/>
              </a:rPr>
              <a:t>의 정의와 장점</a:t>
            </a:r>
          </a:p>
        </p:txBody>
      </p:sp>
      <p:sp>
        <p:nvSpPr>
          <p:cNvPr id="1035" name="Text Box 20"/>
          <p:cNvSpPr txBox="1">
            <a:spLocks noChangeArrowheads="1"/>
          </p:cNvSpPr>
          <p:nvPr/>
        </p:nvSpPr>
        <p:spPr bwMode="auto">
          <a:xfrm>
            <a:off x="504825" y="1700213"/>
            <a:ext cx="817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</a:rPr>
              <a:t>상속이란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22415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기존의 클래스를 재사용해서 새로운 클래스를 작성하는 것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26670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두 클래스를 조상과 자손으로 관계를 맺어주는 것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2663825" y="4075113"/>
            <a:ext cx="5256213" cy="9747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class</a:t>
            </a:r>
            <a:r>
              <a:rPr lang="en-US" altLang="ko-KR" sz="1600" b="1"/>
              <a:t> </a:t>
            </a:r>
            <a:r>
              <a:rPr lang="ko-KR" altLang="en-US" sz="1600" b="1"/>
              <a:t>자손클래스</a:t>
            </a:r>
            <a:r>
              <a:rPr lang="en-US" altLang="ko-KR"/>
              <a:t> </a:t>
            </a:r>
            <a:r>
              <a:rPr lang="en-US" altLang="ko-KR" b="1"/>
              <a:t>extends</a:t>
            </a:r>
            <a:r>
              <a:rPr lang="en-US" altLang="ko-KR"/>
              <a:t> </a:t>
            </a:r>
            <a:r>
              <a:rPr lang="ko-KR" altLang="en-US" sz="1600" b="1"/>
              <a:t>조상클래스</a:t>
            </a:r>
            <a:r>
              <a:rPr lang="en-US" altLang="ko-KR"/>
              <a:t> {</a:t>
            </a:r>
          </a:p>
          <a:p>
            <a:pPr eaLnBrk="1" hangingPunct="1"/>
            <a:r>
              <a:rPr lang="en-US" altLang="ko-KR"/>
              <a:t>	// ...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graphicFrame>
        <p:nvGraphicFramePr>
          <p:cNvPr id="63517" name="Object 29"/>
          <p:cNvGraphicFramePr>
            <a:graphicFrameLocks noChangeAspect="1"/>
          </p:cNvGraphicFramePr>
          <p:nvPr/>
        </p:nvGraphicFramePr>
        <p:xfrm>
          <a:off x="971550" y="4387850"/>
          <a:ext cx="14049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" name="Image" r:id="rId4" imgW="2120635" imgH="1269841" progId="Photoshop.Image.7">
                  <p:embed/>
                </p:oleObj>
              </mc:Choice>
              <mc:Fallback>
                <p:oleObj name="Image" r:id="rId4" imgW="2120635" imgH="126984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87850"/>
                        <a:ext cx="140493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264275" y="5262563"/>
            <a:ext cx="1836738" cy="1262062"/>
            <a:chOff x="3787" y="3315"/>
            <a:chExt cx="1157" cy="795"/>
          </a:xfrm>
        </p:grpSpPr>
        <p:sp>
          <p:nvSpPr>
            <p:cNvPr id="1046" name="Oval 33"/>
            <p:cNvSpPr>
              <a:spLocks noChangeArrowheads="1"/>
            </p:cNvSpPr>
            <p:nvPr/>
          </p:nvSpPr>
          <p:spPr bwMode="auto">
            <a:xfrm>
              <a:off x="3787" y="3429"/>
              <a:ext cx="680" cy="607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449263" indent="-449263" algn="ctr"/>
              <a:endParaRPr lang="en-US" altLang="ko-KR" sz="1000"/>
            </a:p>
            <a:p>
              <a:pPr marL="449263" indent="-449263" algn="ctr"/>
              <a:endParaRPr lang="en-US" altLang="ko-KR" sz="1000"/>
            </a:p>
            <a:p>
              <a:pPr marL="449263" indent="-449263" algn="ctr"/>
              <a:endParaRPr lang="en-US" altLang="ko-KR" sz="1000"/>
            </a:p>
          </p:txBody>
        </p:sp>
        <p:sp>
          <p:nvSpPr>
            <p:cNvPr id="1047" name="Oval 34"/>
            <p:cNvSpPr>
              <a:spLocks noChangeArrowheads="1"/>
            </p:cNvSpPr>
            <p:nvPr/>
          </p:nvSpPr>
          <p:spPr bwMode="auto">
            <a:xfrm>
              <a:off x="4558" y="3610"/>
              <a:ext cx="211" cy="247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z</a:t>
              </a:r>
            </a:p>
          </p:txBody>
        </p:sp>
        <p:sp>
          <p:nvSpPr>
            <p:cNvPr id="1048" name="Oval 35"/>
            <p:cNvSpPr>
              <a:spLocks noChangeArrowheads="1"/>
            </p:cNvSpPr>
            <p:nvPr/>
          </p:nvSpPr>
          <p:spPr bwMode="auto">
            <a:xfrm>
              <a:off x="3878" y="3610"/>
              <a:ext cx="211" cy="247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x</a:t>
              </a:r>
            </a:p>
          </p:txBody>
        </p:sp>
        <p:sp>
          <p:nvSpPr>
            <p:cNvPr id="1049" name="Oval 36"/>
            <p:cNvSpPr>
              <a:spLocks noChangeArrowheads="1"/>
            </p:cNvSpPr>
            <p:nvPr/>
          </p:nvSpPr>
          <p:spPr bwMode="auto">
            <a:xfrm>
              <a:off x="4172" y="3610"/>
              <a:ext cx="211" cy="247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y</a:t>
              </a:r>
            </a:p>
          </p:txBody>
        </p:sp>
        <p:sp>
          <p:nvSpPr>
            <p:cNvPr id="1050" name="Oval 38"/>
            <p:cNvSpPr>
              <a:spLocks noChangeArrowheads="1"/>
            </p:cNvSpPr>
            <p:nvPr/>
          </p:nvSpPr>
          <p:spPr bwMode="auto">
            <a:xfrm>
              <a:off x="3787" y="3361"/>
              <a:ext cx="1111" cy="749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 useBgFill="1">
          <p:nvSpPr>
            <p:cNvPr id="1051" name="Text Box 39"/>
            <p:cNvSpPr txBox="1">
              <a:spLocks noChangeArrowheads="1"/>
            </p:cNvSpPr>
            <p:nvPr/>
          </p:nvSpPr>
          <p:spPr bwMode="auto">
            <a:xfrm>
              <a:off x="3900" y="3383"/>
              <a:ext cx="408" cy="17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200"/>
                <a:t>Point</a:t>
              </a:r>
            </a:p>
          </p:txBody>
        </p:sp>
        <p:sp useBgFill="1">
          <p:nvSpPr>
            <p:cNvPr id="1052" name="Text Box 40"/>
            <p:cNvSpPr txBox="1">
              <a:spLocks noChangeArrowheads="1"/>
            </p:cNvSpPr>
            <p:nvPr/>
          </p:nvSpPr>
          <p:spPr bwMode="auto">
            <a:xfrm>
              <a:off x="4399" y="3315"/>
              <a:ext cx="545" cy="17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200"/>
                <a:t>Point3D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0263" y="5408613"/>
            <a:ext cx="4929187" cy="1081087"/>
            <a:chOff x="523" y="3407"/>
            <a:chExt cx="3105" cy="681"/>
          </a:xfrm>
        </p:grpSpPr>
        <p:graphicFrame>
          <p:nvGraphicFramePr>
            <p:cNvPr id="1027" name="Object 25"/>
            <p:cNvGraphicFramePr>
              <a:graphicFrameLocks noChangeAspect="1"/>
            </p:cNvGraphicFramePr>
            <p:nvPr/>
          </p:nvGraphicFramePr>
          <p:xfrm>
            <a:off x="614" y="3452"/>
            <a:ext cx="930" cy="6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8" name="Image" r:id="rId6" imgW="2412698" imgH="1587302" progId="Photoshop.Image.7">
                    <p:embed/>
                  </p:oleObj>
                </mc:Choice>
                <mc:Fallback>
                  <p:oleObj name="Image" r:id="rId6" imgW="2412698" imgH="1587302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" y="3452"/>
                          <a:ext cx="930" cy="6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26"/>
            <p:cNvGraphicFramePr>
              <a:graphicFrameLocks noChangeAspect="1"/>
            </p:cNvGraphicFramePr>
            <p:nvPr/>
          </p:nvGraphicFramePr>
          <p:xfrm>
            <a:off x="1972" y="3543"/>
            <a:ext cx="1588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9" name="Image" r:id="rId8" imgW="4228571" imgH="1066291" progId="Photoshop.Image.7">
                    <p:embed/>
                  </p:oleObj>
                </mc:Choice>
                <mc:Fallback>
                  <p:oleObj name="Image" r:id="rId8" imgW="4228571" imgH="1066291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2" y="3543"/>
                          <a:ext cx="1588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3" name="Rectangle 27"/>
            <p:cNvSpPr>
              <a:spLocks noChangeArrowheads="1"/>
            </p:cNvSpPr>
            <p:nvPr/>
          </p:nvSpPr>
          <p:spPr bwMode="auto">
            <a:xfrm>
              <a:off x="1883" y="3407"/>
              <a:ext cx="1745" cy="68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44" name="Line 46"/>
            <p:cNvSpPr>
              <a:spLocks noChangeShapeType="1"/>
            </p:cNvSpPr>
            <p:nvPr/>
          </p:nvSpPr>
          <p:spPr bwMode="auto">
            <a:xfrm>
              <a:off x="1451" y="3747"/>
              <a:ext cx="5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5" name="Rectangle 23"/>
            <p:cNvSpPr>
              <a:spLocks noChangeArrowheads="1"/>
            </p:cNvSpPr>
            <p:nvPr/>
          </p:nvSpPr>
          <p:spPr bwMode="auto">
            <a:xfrm>
              <a:off x="523" y="3407"/>
              <a:ext cx="1155" cy="68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35306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자손의 멤버개수는 조상보다 적을 수 없다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같거나 많다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30988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자손은 조상의 모든 멤버를 상속받는다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생성자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초기화블럭 제외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3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738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210983" grpId="0" animBg="1"/>
      <p:bldP spid="3" grpId="0"/>
      <p:bldP spid="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Oval 37"/>
          <p:cNvSpPr>
            <a:spLocks noChangeArrowheads="1"/>
          </p:cNvSpPr>
          <p:nvPr/>
        </p:nvSpPr>
        <p:spPr bwMode="auto">
          <a:xfrm>
            <a:off x="5903913" y="4841875"/>
            <a:ext cx="1079500" cy="9636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449263" indent="-449263" algn="ctr"/>
            <a:endParaRPr lang="en-US" altLang="ko-KR" sz="1000"/>
          </a:p>
          <a:p>
            <a:pPr marL="449263" indent="-449263" algn="ctr"/>
            <a:endParaRPr lang="en-US" altLang="ko-KR" sz="1000"/>
          </a:p>
          <a:p>
            <a:pPr marL="449263" indent="-449263" algn="ctr"/>
            <a:endParaRPr lang="en-US" altLang="ko-KR" sz="1000"/>
          </a:p>
        </p:txBody>
      </p:sp>
      <p:sp>
        <p:nvSpPr>
          <p:cNvPr id="12296" name="Oval 41"/>
          <p:cNvSpPr>
            <a:spLocks noChangeArrowheads="1"/>
          </p:cNvSpPr>
          <p:nvPr/>
        </p:nvSpPr>
        <p:spPr bwMode="auto">
          <a:xfrm>
            <a:off x="5903913" y="4733925"/>
            <a:ext cx="1763712" cy="1189038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 useBgFill="1">
        <p:nvSpPr>
          <p:cNvPr id="12297" name="Text Box 43"/>
          <p:cNvSpPr txBox="1">
            <a:spLocks noChangeArrowheads="1"/>
          </p:cNvSpPr>
          <p:nvPr/>
        </p:nvSpPr>
        <p:spPr bwMode="auto">
          <a:xfrm>
            <a:off x="7200900" y="5129213"/>
            <a:ext cx="865188" cy="2746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200"/>
              <a:t>Child</a:t>
            </a:r>
          </a:p>
        </p:txBody>
      </p:sp>
      <p:grpSp>
        <p:nvGrpSpPr>
          <p:cNvPr id="12298" name="Group 48"/>
          <p:cNvGrpSpPr>
            <a:grpSpLocks/>
          </p:cNvGrpSpPr>
          <p:nvPr/>
        </p:nvGrpSpPr>
        <p:grpSpPr bwMode="auto">
          <a:xfrm>
            <a:off x="1089025" y="4365625"/>
            <a:ext cx="3303588" cy="1987550"/>
            <a:chOff x="710" y="2364"/>
            <a:chExt cx="2081" cy="1252"/>
          </a:xfrm>
        </p:grpSpPr>
        <p:sp>
          <p:nvSpPr>
            <p:cNvPr id="12308" name="Oval 34"/>
            <p:cNvSpPr>
              <a:spLocks noChangeArrowheads="1"/>
            </p:cNvSpPr>
            <p:nvPr/>
          </p:nvSpPr>
          <p:spPr bwMode="auto">
            <a:xfrm>
              <a:off x="826" y="2863"/>
              <a:ext cx="793" cy="25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449263" indent="-449263" algn="ctr"/>
              <a:r>
                <a:rPr lang="en-US" altLang="ko-KR"/>
                <a:t>Child</a:t>
              </a:r>
            </a:p>
          </p:txBody>
        </p:sp>
        <p:sp>
          <p:nvSpPr>
            <p:cNvPr id="12309" name="Oval 35"/>
            <p:cNvSpPr>
              <a:spLocks noChangeArrowheads="1"/>
            </p:cNvSpPr>
            <p:nvPr/>
          </p:nvSpPr>
          <p:spPr bwMode="auto">
            <a:xfrm>
              <a:off x="710" y="3362"/>
              <a:ext cx="1070" cy="25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GrandChild</a:t>
              </a:r>
            </a:p>
          </p:txBody>
        </p:sp>
        <p:sp>
          <p:nvSpPr>
            <p:cNvPr id="12310" name="Line 46"/>
            <p:cNvSpPr>
              <a:spLocks noChangeShapeType="1"/>
            </p:cNvSpPr>
            <p:nvPr/>
          </p:nvSpPr>
          <p:spPr bwMode="auto">
            <a:xfrm flipV="1">
              <a:off x="1234" y="3113"/>
              <a:ext cx="0" cy="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11" name="Oval 44"/>
            <p:cNvSpPr>
              <a:spLocks noChangeArrowheads="1"/>
            </p:cNvSpPr>
            <p:nvPr/>
          </p:nvSpPr>
          <p:spPr bwMode="auto">
            <a:xfrm>
              <a:off x="1406" y="2364"/>
              <a:ext cx="793" cy="25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449263" indent="-449263" algn="ctr"/>
              <a:r>
                <a:rPr lang="en-US" altLang="ko-KR"/>
                <a:t>Parent</a:t>
              </a:r>
            </a:p>
          </p:txBody>
        </p:sp>
        <p:sp>
          <p:nvSpPr>
            <p:cNvPr id="12312" name="Oval 45"/>
            <p:cNvSpPr>
              <a:spLocks noChangeArrowheads="1"/>
            </p:cNvSpPr>
            <p:nvPr/>
          </p:nvSpPr>
          <p:spPr bwMode="auto">
            <a:xfrm>
              <a:off x="2099" y="2863"/>
              <a:ext cx="692" cy="25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Child2</a:t>
              </a:r>
            </a:p>
          </p:txBody>
        </p:sp>
        <p:sp>
          <p:nvSpPr>
            <p:cNvPr id="12313" name="Line 46"/>
            <p:cNvSpPr>
              <a:spLocks noChangeShapeType="1"/>
            </p:cNvSpPr>
            <p:nvPr/>
          </p:nvSpPr>
          <p:spPr bwMode="auto">
            <a:xfrm flipH="1" flipV="1">
              <a:off x="1973" y="2636"/>
              <a:ext cx="453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14" name="Line 46"/>
            <p:cNvSpPr>
              <a:spLocks noChangeShapeType="1"/>
            </p:cNvSpPr>
            <p:nvPr/>
          </p:nvSpPr>
          <p:spPr bwMode="auto">
            <a:xfrm flipV="1">
              <a:off x="1224" y="2636"/>
              <a:ext cx="43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299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공통부분은 조상에서 관리하고 개별부분은 자손에서 관리한다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2300" name="Text Box 20"/>
          <p:cNvSpPr txBox="1">
            <a:spLocks noChangeArrowheads="1"/>
          </p:cNvSpPr>
          <p:nvPr/>
        </p:nvSpPr>
        <p:spPr bwMode="auto">
          <a:xfrm>
            <a:off x="468313" y="209708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조상의 변경은 자손에 영향을 미치지만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자손의 변경은 조상에 아무런 영향을 미치지 않는다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230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1.2 </a:t>
            </a:r>
            <a:r>
              <a:rPr lang="ko-KR" altLang="en-US" sz="2800">
                <a:latin typeface="견명조" pitchFamily="18" charset="-127"/>
              </a:rPr>
              <a:t>클래스간의 관계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상속관계</a:t>
            </a:r>
            <a:r>
              <a:rPr lang="en-US" altLang="ko-KR" sz="2800">
                <a:latin typeface="견명조" pitchFamily="18" charset="-127"/>
              </a:rPr>
              <a:t>(inheritance)</a:t>
            </a:r>
          </a:p>
        </p:txBody>
      </p:sp>
      <p:sp>
        <p:nvSpPr>
          <p:cNvPr id="12302" name="Oval 52"/>
          <p:cNvSpPr>
            <a:spLocks noChangeArrowheads="1"/>
          </p:cNvSpPr>
          <p:nvPr/>
        </p:nvSpPr>
        <p:spPr bwMode="auto">
          <a:xfrm>
            <a:off x="5219700" y="4732338"/>
            <a:ext cx="1763713" cy="1189037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 useBgFill="1">
        <p:nvSpPr>
          <p:cNvPr id="12303" name="Text Box 54"/>
          <p:cNvSpPr txBox="1">
            <a:spLocks noChangeArrowheads="1"/>
          </p:cNvSpPr>
          <p:nvPr/>
        </p:nvSpPr>
        <p:spPr bwMode="auto">
          <a:xfrm>
            <a:off x="4787900" y="5129213"/>
            <a:ext cx="865188" cy="2746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200"/>
              <a:t>Child2</a:t>
            </a:r>
          </a:p>
        </p:txBody>
      </p:sp>
      <p:sp>
        <p:nvSpPr>
          <p:cNvPr id="12304" name="Oval 55"/>
          <p:cNvSpPr>
            <a:spLocks noChangeArrowheads="1"/>
          </p:cNvSpPr>
          <p:nvPr/>
        </p:nvSpPr>
        <p:spPr bwMode="auto">
          <a:xfrm>
            <a:off x="5903913" y="4624388"/>
            <a:ext cx="2844800" cy="137001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 useBgFill="1">
        <p:nvSpPr>
          <p:cNvPr id="12305" name="Text Box 56"/>
          <p:cNvSpPr txBox="1">
            <a:spLocks noChangeArrowheads="1"/>
          </p:cNvSpPr>
          <p:nvPr/>
        </p:nvSpPr>
        <p:spPr bwMode="auto">
          <a:xfrm>
            <a:off x="7559675" y="4552950"/>
            <a:ext cx="1296988" cy="2746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200"/>
              <a:t>GrandChild</a:t>
            </a:r>
          </a:p>
        </p:txBody>
      </p:sp>
      <p:sp useBgFill="1">
        <p:nvSpPr>
          <p:cNvPr id="12306" name="Text Box 42"/>
          <p:cNvSpPr txBox="1">
            <a:spLocks noChangeArrowheads="1"/>
          </p:cNvSpPr>
          <p:nvPr/>
        </p:nvSpPr>
        <p:spPr bwMode="auto">
          <a:xfrm>
            <a:off x="6011863" y="4732338"/>
            <a:ext cx="971550" cy="2746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200"/>
              <a:t>Parent</a:t>
            </a:r>
          </a:p>
        </p:txBody>
      </p:sp>
      <p:pic>
        <p:nvPicPr>
          <p:cNvPr id="12307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997200"/>
            <a:ext cx="35909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120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1.2 </a:t>
            </a:r>
            <a:r>
              <a:rPr lang="ko-KR" altLang="en-US" sz="2800">
                <a:latin typeface="견명조" pitchFamily="18" charset="-127"/>
              </a:rPr>
              <a:t>클래스간의 관계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포함관계</a:t>
            </a:r>
            <a:r>
              <a:rPr lang="en-US" altLang="ko-KR" sz="2800">
                <a:latin typeface="견명조" pitchFamily="18" charset="-127"/>
              </a:rPr>
              <a:t>(composite)</a:t>
            </a:r>
          </a:p>
        </p:txBody>
      </p:sp>
      <p:sp>
        <p:nvSpPr>
          <p:cNvPr id="2057" name="Text Box 20"/>
          <p:cNvSpPr txBox="1">
            <a:spLocks noChangeArrowheads="1"/>
          </p:cNvSpPr>
          <p:nvPr/>
        </p:nvSpPr>
        <p:spPr bwMode="auto">
          <a:xfrm>
            <a:off x="504825" y="1700213"/>
            <a:ext cx="817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</a:rPr>
              <a:t>포함</a:t>
            </a:r>
            <a:r>
              <a:rPr lang="en-US" altLang="ko-KR" sz="2400">
                <a:latin typeface="견명조" pitchFamily="18" charset="-127"/>
              </a:rPr>
              <a:t>(composite)</a:t>
            </a:r>
            <a:r>
              <a:rPr lang="ko-KR" altLang="en-US" sz="2400">
                <a:latin typeface="견명조" pitchFamily="18" charset="-127"/>
              </a:rPr>
              <a:t>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22415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한 클래스의 멤버변수로 다른 클래스를 선언하는 것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263048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작은 단위의 클래스를 먼저 만들고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이 들을 조합해서 하나의 커다란 클래스를 만든다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863600" y="3033713"/>
            <a:ext cx="8029575" cy="1727200"/>
            <a:chOff x="544" y="1911"/>
            <a:chExt cx="5058" cy="1088"/>
          </a:xfrm>
        </p:grpSpPr>
        <p:sp>
          <p:nvSpPr>
            <p:cNvPr id="2062" name="Rectangle 15"/>
            <p:cNvSpPr>
              <a:spLocks noChangeArrowheads="1"/>
            </p:cNvSpPr>
            <p:nvPr/>
          </p:nvSpPr>
          <p:spPr bwMode="auto">
            <a:xfrm>
              <a:off x="544" y="2251"/>
              <a:ext cx="1971" cy="74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063" name="Rectangle 19"/>
            <p:cNvSpPr>
              <a:spLocks noChangeArrowheads="1"/>
            </p:cNvSpPr>
            <p:nvPr/>
          </p:nvSpPr>
          <p:spPr bwMode="auto">
            <a:xfrm>
              <a:off x="2628" y="2251"/>
              <a:ext cx="2520" cy="74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2064" name="Picture 3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" y="2342"/>
              <a:ext cx="2427" cy="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5" name="Picture 3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" y="2319"/>
              <a:ext cx="1914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6" name="Line 46"/>
            <p:cNvSpPr>
              <a:spLocks noChangeShapeType="1"/>
            </p:cNvSpPr>
            <p:nvPr/>
          </p:nvSpPr>
          <p:spPr bwMode="auto">
            <a:xfrm>
              <a:off x="2356" y="2614"/>
              <a:ext cx="4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67" name="Group 36"/>
            <p:cNvGrpSpPr>
              <a:grpSpLocks/>
            </p:cNvGrpSpPr>
            <p:nvPr/>
          </p:nvGrpSpPr>
          <p:grpSpPr bwMode="auto">
            <a:xfrm>
              <a:off x="4604" y="1911"/>
              <a:ext cx="998" cy="628"/>
              <a:chOff x="4604" y="1911"/>
              <a:chExt cx="998" cy="628"/>
            </a:xfrm>
          </p:grpSpPr>
          <p:graphicFrame>
            <p:nvGraphicFramePr>
              <p:cNvPr id="2050" name="Object 21"/>
              <p:cNvGraphicFramePr>
                <a:graphicFrameLocks noChangeAspect="1"/>
              </p:cNvGraphicFramePr>
              <p:nvPr/>
            </p:nvGraphicFramePr>
            <p:xfrm>
              <a:off x="4604" y="1956"/>
              <a:ext cx="975" cy="5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9" name="Image" r:id="rId6" imgW="2120635" imgH="1269841" progId="Photoshop.Image.7">
                      <p:embed/>
                    </p:oleObj>
                  </mc:Choice>
                  <mc:Fallback>
                    <p:oleObj name="Image" r:id="rId6" imgW="2120635" imgH="1269841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4" y="1956"/>
                            <a:ext cx="975" cy="5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66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 algn="ctr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68" name="Rectangle 35"/>
              <p:cNvSpPr>
                <a:spLocks noChangeArrowheads="1"/>
              </p:cNvSpPr>
              <p:nvPr/>
            </p:nvSpPr>
            <p:spPr bwMode="auto">
              <a:xfrm>
                <a:off x="4604" y="1911"/>
                <a:ext cx="998" cy="612"/>
              </a:xfrm>
              <a:prstGeom prst="rect">
                <a:avLst/>
              </a:prstGeom>
              <a:noFill/>
              <a:ln w="25400" algn="ctr">
                <a:solidFill>
                  <a:srgbClr val="99CC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67621" name="Picture 3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905375"/>
            <a:ext cx="8027988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18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클래스간의 관계결정하기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상속 </a:t>
            </a:r>
            <a:r>
              <a:rPr lang="en-US" altLang="ko-KR" sz="2800">
                <a:latin typeface="견명조" pitchFamily="18" charset="-127"/>
              </a:rPr>
              <a:t>vs. </a:t>
            </a:r>
            <a:r>
              <a:rPr lang="ko-KR" altLang="en-US" sz="2800">
                <a:latin typeface="견명조" pitchFamily="18" charset="-127"/>
              </a:rPr>
              <a:t>포함</a:t>
            </a:r>
          </a:p>
        </p:txBody>
      </p:sp>
      <p:sp>
        <p:nvSpPr>
          <p:cNvPr id="3081" name="Text Box 20"/>
          <p:cNvSpPr txBox="1">
            <a:spLocks noChangeArrowheads="1"/>
          </p:cNvSpPr>
          <p:nvPr/>
        </p:nvSpPr>
        <p:spPr bwMode="auto">
          <a:xfrm>
            <a:off x="468313" y="21717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-‘is-a</a:t>
            </a:r>
            <a:r>
              <a:rPr lang="en-US" altLang="ko-KR" sz="1800">
                <a:latin typeface="Arial" charset="0"/>
              </a:rPr>
              <a:t>’</a:t>
            </a:r>
            <a:r>
              <a:rPr lang="ko-KR" altLang="en-US" sz="1800">
                <a:latin typeface="견명조" pitchFamily="18" charset="-127"/>
              </a:rPr>
              <a:t>와 </a:t>
            </a:r>
            <a:r>
              <a:rPr lang="en-US" altLang="ko-KR" sz="1800">
                <a:latin typeface="Arial" charset="0"/>
              </a:rPr>
              <a:t>‘</a:t>
            </a:r>
            <a:r>
              <a:rPr lang="en-US" altLang="ko-KR" sz="1800">
                <a:latin typeface="견명조" pitchFamily="18" charset="-127"/>
              </a:rPr>
              <a:t>has-a</a:t>
            </a:r>
            <a:r>
              <a:rPr lang="en-US" altLang="ko-KR" sz="1800">
                <a:latin typeface="Arial" charset="0"/>
              </a:rPr>
              <a:t>’</a:t>
            </a:r>
            <a:r>
              <a:rPr lang="ko-KR" altLang="en-US" sz="1800">
                <a:latin typeface="견명조" pitchFamily="18" charset="-127"/>
              </a:rPr>
              <a:t>를 가지고 문장을 만들어 본다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308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2528888"/>
            <a:ext cx="72009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Rectangle 13"/>
          <p:cNvSpPr>
            <a:spLocks noChangeArrowheads="1"/>
          </p:cNvSpPr>
          <p:nvPr/>
        </p:nvSpPr>
        <p:spPr bwMode="auto">
          <a:xfrm>
            <a:off x="790575" y="5076825"/>
            <a:ext cx="3452813" cy="11874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084" name="Rectangle 14"/>
          <p:cNvSpPr>
            <a:spLocks noChangeArrowheads="1"/>
          </p:cNvSpPr>
          <p:nvPr/>
        </p:nvSpPr>
        <p:spPr bwMode="auto">
          <a:xfrm>
            <a:off x="4422775" y="5076825"/>
            <a:ext cx="4000500" cy="11874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pic>
        <p:nvPicPr>
          <p:cNvPr id="308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5221288"/>
            <a:ext cx="3852862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6" name="Line 46"/>
          <p:cNvSpPr>
            <a:spLocks noChangeShapeType="1"/>
          </p:cNvSpPr>
          <p:nvPr/>
        </p:nvSpPr>
        <p:spPr bwMode="auto">
          <a:xfrm>
            <a:off x="3990975" y="5653088"/>
            <a:ext cx="755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087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5364163"/>
            <a:ext cx="313213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8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가능한 한 많은 관계를 맺어주어 재사용성을 높이고 관리하기 쉽게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3089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3579813"/>
            <a:ext cx="7237412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4" name="Object 20"/>
          <p:cNvGraphicFramePr>
            <a:graphicFrameLocks noChangeAspect="1"/>
          </p:cNvGraphicFramePr>
          <p:nvPr/>
        </p:nvGraphicFramePr>
        <p:xfrm>
          <a:off x="7488238" y="4419600"/>
          <a:ext cx="154781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Image" r:id="rId8" imgW="2120635" imgH="1269841" progId="Photoshop.Image.7">
                  <p:embed/>
                </p:oleObj>
              </mc:Choice>
              <mc:Fallback>
                <p:oleObj name="Image" r:id="rId8" imgW="2120635" imgH="126984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4419600"/>
                        <a:ext cx="1547812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Rectangle 21"/>
          <p:cNvSpPr>
            <a:spLocks noChangeArrowheads="1"/>
          </p:cNvSpPr>
          <p:nvPr/>
        </p:nvSpPr>
        <p:spPr bwMode="auto">
          <a:xfrm>
            <a:off x="7488238" y="4400550"/>
            <a:ext cx="1584325" cy="900113"/>
          </a:xfrm>
          <a:prstGeom prst="rect">
            <a:avLst/>
          </a:prstGeom>
          <a:noFill/>
          <a:ln w="25400" algn="ctr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256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클래스간의 관계결정하기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예제설명</a:t>
            </a:r>
            <a:endParaRPr lang="en-US" altLang="ko-KR" sz="2800">
              <a:latin typeface="견명조" pitchFamily="18" charset="-127"/>
            </a:endParaRPr>
          </a:p>
        </p:txBody>
      </p:sp>
      <p:pic>
        <p:nvPicPr>
          <p:cNvPr id="410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994025"/>
            <a:ext cx="2309812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Text Box 20"/>
          <p:cNvSpPr txBox="1">
            <a:spLocks noChangeArrowheads="1"/>
          </p:cNvSpPr>
          <p:nvPr/>
        </p:nvSpPr>
        <p:spPr bwMode="auto">
          <a:xfrm>
            <a:off x="287338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원</a:t>
            </a:r>
            <a:r>
              <a:rPr lang="en-US" altLang="ko-KR" sz="1800">
                <a:latin typeface="견명조" pitchFamily="18" charset="-127"/>
              </a:rPr>
              <a:t>(Circle)</a:t>
            </a:r>
            <a:r>
              <a:rPr lang="ko-KR" altLang="en-US" sz="1800">
                <a:latin typeface="견명조" pitchFamily="18" charset="-127"/>
              </a:rPr>
              <a:t>은 도형</a:t>
            </a:r>
            <a:r>
              <a:rPr lang="en-US" altLang="ko-KR" sz="1800">
                <a:latin typeface="견명조" pitchFamily="18" charset="-127"/>
              </a:rPr>
              <a:t>(Shape)</a:t>
            </a:r>
            <a:r>
              <a:rPr lang="ko-KR" altLang="en-US" sz="1800">
                <a:latin typeface="견명조" pitchFamily="18" charset="-127"/>
              </a:rPr>
              <a:t>이다</a:t>
            </a:r>
            <a:r>
              <a:rPr lang="en-US" altLang="ko-KR" sz="1800">
                <a:latin typeface="견명조" pitchFamily="18" charset="-127"/>
              </a:rPr>
              <a:t>.(A Circle is a Shape.) : </a:t>
            </a:r>
            <a:r>
              <a:rPr lang="ko-KR" altLang="en-US" sz="1800">
                <a:latin typeface="견명조" pitchFamily="18" charset="-127"/>
              </a:rPr>
              <a:t>상속관계</a:t>
            </a:r>
          </a:p>
        </p:txBody>
      </p:sp>
      <p:sp>
        <p:nvSpPr>
          <p:cNvPr id="4108" name="Text Box 20"/>
          <p:cNvSpPr txBox="1">
            <a:spLocks noChangeArrowheads="1"/>
          </p:cNvSpPr>
          <p:nvPr/>
        </p:nvSpPr>
        <p:spPr bwMode="auto">
          <a:xfrm>
            <a:off x="287338" y="19812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원</a:t>
            </a:r>
            <a:r>
              <a:rPr lang="en-US" altLang="ko-KR" sz="1800">
                <a:latin typeface="견명조" pitchFamily="18" charset="-127"/>
              </a:rPr>
              <a:t>(Circle)</a:t>
            </a:r>
            <a:r>
              <a:rPr lang="ko-KR" altLang="en-US" sz="1800">
                <a:latin typeface="견명조" pitchFamily="18" charset="-127"/>
              </a:rPr>
              <a:t>은 점</a:t>
            </a:r>
            <a:r>
              <a:rPr lang="en-US" altLang="ko-KR" sz="1800">
                <a:latin typeface="견명조" pitchFamily="18" charset="-127"/>
              </a:rPr>
              <a:t>(Point)</a:t>
            </a:r>
            <a:r>
              <a:rPr lang="ko-KR" altLang="en-US" sz="1800">
                <a:latin typeface="견명조" pitchFamily="18" charset="-127"/>
              </a:rPr>
              <a:t>를 가지고 있다</a:t>
            </a:r>
            <a:r>
              <a:rPr lang="en-US" altLang="ko-KR" sz="1800">
                <a:latin typeface="견명조" pitchFamily="18" charset="-127"/>
              </a:rPr>
              <a:t>.(A Circle has</a:t>
            </a:r>
            <a:r>
              <a:rPr lang="ko-KR" altLang="en-US" sz="1800">
                <a:latin typeface="견명조" pitchFamily="18" charset="-127"/>
              </a:rPr>
              <a:t> </a:t>
            </a:r>
            <a:r>
              <a:rPr lang="en-US" altLang="ko-KR" sz="1800">
                <a:latin typeface="견명조" pitchFamily="18" charset="-127"/>
              </a:rPr>
              <a:t>a Point.) : </a:t>
            </a:r>
            <a:r>
              <a:rPr lang="ko-KR" altLang="en-US" sz="1800">
                <a:latin typeface="견명조" pitchFamily="18" charset="-127"/>
              </a:rPr>
              <a:t>포함관계</a:t>
            </a:r>
          </a:p>
        </p:txBody>
      </p:sp>
      <p:pic>
        <p:nvPicPr>
          <p:cNvPr id="4109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667000"/>
            <a:ext cx="2771775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972050"/>
            <a:ext cx="34925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1" name="Rectangle 28"/>
          <p:cNvSpPr>
            <a:spLocks noChangeArrowheads="1"/>
          </p:cNvSpPr>
          <p:nvPr/>
        </p:nvSpPr>
        <p:spPr bwMode="auto">
          <a:xfrm>
            <a:off x="323850" y="2847975"/>
            <a:ext cx="2376488" cy="11874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112" name="Rectangle 29"/>
          <p:cNvSpPr>
            <a:spLocks noChangeArrowheads="1"/>
          </p:cNvSpPr>
          <p:nvPr/>
        </p:nvSpPr>
        <p:spPr bwMode="auto">
          <a:xfrm>
            <a:off x="323850" y="4108450"/>
            <a:ext cx="2376488" cy="22320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4113" name="Oval 30"/>
          <p:cNvSpPr>
            <a:spLocks noChangeArrowheads="1"/>
          </p:cNvSpPr>
          <p:nvPr/>
        </p:nvSpPr>
        <p:spPr bwMode="auto">
          <a:xfrm>
            <a:off x="6759575" y="2708275"/>
            <a:ext cx="1258888" cy="401638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marL="449263" indent="-449263" algn="ctr"/>
            <a:r>
              <a:rPr lang="en-US" altLang="ko-KR"/>
              <a:t>Shape</a:t>
            </a:r>
          </a:p>
        </p:txBody>
      </p:sp>
      <p:sp>
        <p:nvSpPr>
          <p:cNvPr id="4114" name="Oval 31"/>
          <p:cNvSpPr>
            <a:spLocks noChangeArrowheads="1"/>
          </p:cNvSpPr>
          <p:nvPr/>
        </p:nvSpPr>
        <p:spPr bwMode="auto">
          <a:xfrm>
            <a:off x="6061075" y="3500438"/>
            <a:ext cx="1095375" cy="4016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449263" indent="-449263" algn="ctr"/>
            <a:r>
              <a:rPr lang="en-US" altLang="ko-KR"/>
              <a:t>Circle</a:t>
            </a:r>
          </a:p>
        </p:txBody>
      </p:sp>
      <p:sp>
        <p:nvSpPr>
          <p:cNvPr id="4115" name="Line 46"/>
          <p:cNvSpPr>
            <a:spLocks noChangeShapeType="1"/>
          </p:cNvSpPr>
          <p:nvPr/>
        </p:nvSpPr>
        <p:spPr bwMode="auto">
          <a:xfrm flipV="1">
            <a:off x="6616700" y="3105150"/>
            <a:ext cx="611188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16" name="Oval 33"/>
          <p:cNvSpPr>
            <a:spLocks noChangeArrowheads="1"/>
          </p:cNvSpPr>
          <p:nvPr/>
        </p:nvSpPr>
        <p:spPr bwMode="auto">
          <a:xfrm>
            <a:off x="7459663" y="3494088"/>
            <a:ext cx="1397000" cy="40163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marL="449263" indent="-449263" algn="ctr"/>
            <a:r>
              <a:rPr lang="en-US" altLang="ko-KR"/>
              <a:t>Triangle</a:t>
            </a:r>
          </a:p>
        </p:txBody>
      </p:sp>
      <p:sp>
        <p:nvSpPr>
          <p:cNvPr id="4117" name="Line 46"/>
          <p:cNvSpPr>
            <a:spLocks noChangeShapeType="1"/>
          </p:cNvSpPr>
          <p:nvPr/>
        </p:nvSpPr>
        <p:spPr bwMode="auto">
          <a:xfrm flipH="1" flipV="1">
            <a:off x="7588250" y="3103563"/>
            <a:ext cx="554038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118" name="Group 37"/>
          <p:cNvGrpSpPr>
            <a:grpSpLocks/>
          </p:cNvGrpSpPr>
          <p:nvPr/>
        </p:nvGrpSpPr>
        <p:grpSpPr bwMode="auto">
          <a:xfrm>
            <a:off x="5256213" y="4365625"/>
            <a:ext cx="3708400" cy="1331913"/>
            <a:chOff x="3311" y="2750"/>
            <a:chExt cx="2336" cy="839"/>
          </a:xfrm>
        </p:grpSpPr>
        <p:pic>
          <p:nvPicPr>
            <p:cNvPr id="4119" name="Picture 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" y="2772"/>
              <a:ext cx="2290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20" name="Rectangle 36"/>
            <p:cNvSpPr>
              <a:spLocks noChangeArrowheads="1"/>
            </p:cNvSpPr>
            <p:nvPr/>
          </p:nvSpPr>
          <p:spPr bwMode="auto">
            <a:xfrm>
              <a:off x="3311" y="2750"/>
              <a:ext cx="2336" cy="839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98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22613" y="2928938"/>
              <a:ext cx="34925" cy="14287"/>
            </p14:xfrm>
          </p:contentPart>
        </mc:Choice>
        <mc:Fallback xmlns="">
          <p:pic>
            <p:nvPicPr>
              <p:cNvPr id="4098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3252" y="2919413"/>
                <a:ext cx="53648" cy="33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99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265738" y="4929188"/>
              <a:ext cx="49212" cy="28575"/>
            </p14:xfrm>
          </p:contentPart>
        </mc:Choice>
        <mc:Fallback xmlns="">
          <p:pic>
            <p:nvPicPr>
              <p:cNvPr id="4099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6398" y="4919901"/>
                <a:ext cx="67891" cy="47149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404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클래스간의 관계결정하기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예제설명</a:t>
            </a:r>
            <a:r>
              <a:rPr lang="en-US" altLang="ko-KR" sz="2800">
                <a:latin typeface="견명조" pitchFamily="18" charset="-127"/>
              </a:rPr>
              <a:t>2</a:t>
            </a:r>
          </a:p>
        </p:txBody>
      </p:sp>
      <p:pic>
        <p:nvPicPr>
          <p:cNvPr id="13320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631950"/>
            <a:ext cx="665956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1" name="Group 32"/>
          <p:cNvGrpSpPr>
            <a:grpSpLocks/>
          </p:cNvGrpSpPr>
          <p:nvPr/>
        </p:nvGrpSpPr>
        <p:grpSpPr bwMode="auto">
          <a:xfrm>
            <a:off x="5508625" y="1846263"/>
            <a:ext cx="3384550" cy="1187450"/>
            <a:chOff x="3470" y="1163"/>
            <a:chExt cx="2132" cy="748"/>
          </a:xfrm>
        </p:grpSpPr>
        <p:sp>
          <p:nvSpPr>
            <p:cNvPr id="13322" name="Rectangle 29"/>
            <p:cNvSpPr>
              <a:spLocks noChangeArrowheads="1"/>
            </p:cNvSpPr>
            <p:nvPr/>
          </p:nvSpPr>
          <p:spPr bwMode="auto">
            <a:xfrm>
              <a:off x="3470" y="1163"/>
              <a:ext cx="2132" cy="74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13323" name="Picture 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" y="1207"/>
              <a:ext cx="2018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948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1.4 </a:t>
            </a:r>
            <a:r>
              <a:rPr lang="ko-KR" altLang="en-US" sz="2800">
                <a:latin typeface="견명조" pitchFamily="18" charset="-127"/>
              </a:rPr>
              <a:t>단일상속</a:t>
            </a:r>
            <a:r>
              <a:rPr lang="en-US" altLang="ko-KR" sz="2800">
                <a:latin typeface="견명조" pitchFamily="18" charset="-127"/>
              </a:rPr>
              <a:t>(single inheritance)</a:t>
            </a:r>
          </a:p>
        </p:txBody>
      </p:sp>
      <p:sp>
        <p:nvSpPr>
          <p:cNvPr id="14344" name="Text Box 20"/>
          <p:cNvSpPr txBox="1">
            <a:spLocks noChangeArrowheads="1"/>
          </p:cNvSpPr>
          <p:nvPr/>
        </p:nvSpPr>
        <p:spPr bwMode="auto">
          <a:xfrm>
            <a:off x="468313" y="1557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Java</a:t>
            </a:r>
            <a:r>
              <a:rPr lang="ko-KR" altLang="en-US" sz="1800">
                <a:latin typeface="견명조" pitchFamily="18" charset="-127"/>
              </a:rPr>
              <a:t>는 단일상속만을 허용한다</a:t>
            </a:r>
            <a:r>
              <a:rPr lang="en-US" altLang="ko-KR" sz="1800">
                <a:latin typeface="견명조" pitchFamily="18" charset="-127"/>
              </a:rPr>
              <a:t>.(C++</a:t>
            </a:r>
            <a:r>
              <a:rPr lang="ko-KR" altLang="en-US" sz="1800">
                <a:latin typeface="견명조" pitchFamily="18" charset="-127"/>
              </a:rPr>
              <a:t>은 다중상속 허용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pic>
        <p:nvPicPr>
          <p:cNvPr id="1434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895475"/>
            <a:ext cx="69850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30972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비중이 높은 클래스 하나만 상속관계로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나머지는 포함관계로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684213" y="3571875"/>
            <a:ext cx="7596187" cy="3205163"/>
            <a:chOff x="431" y="2250"/>
            <a:chExt cx="4785" cy="2019"/>
          </a:xfrm>
        </p:grpSpPr>
        <p:pic>
          <p:nvPicPr>
            <p:cNvPr id="14348" name="Picture 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" y="3271"/>
              <a:ext cx="2086" cy="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2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2295"/>
              <a:ext cx="1560" cy="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0" name="Rectangle 27"/>
            <p:cNvSpPr>
              <a:spLocks noChangeArrowheads="1"/>
            </p:cNvSpPr>
            <p:nvPr/>
          </p:nvSpPr>
          <p:spPr bwMode="auto">
            <a:xfrm>
              <a:off x="431" y="2250"/>
              <a:ext cx="2404" cy="95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51" name="Rectangle 28"/>
            <p:cNvSpPr>
              <a:spLocks noChangeArrowheads="1"/>
            </p:cNvSpPr>
            <p:nvPr/>
          </p:nvSpPr>
          <p:spPr bwMode="auto">
            <a:xfrm>
              <a:off x="431" y="3248"/>
              <a:ext cx="2404" cy="102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352" name="Line 46"/>
            <p:cNvSpPr>
              <a:spLocks noChangeShapeType="1"/>
            </p:cNvSpPr>
            <p:nvPr/>
          </p:nvSpPr>
          <p:spPr bwMode="auto">
            <a:xfrm>
              <a:off x="2653" y="3747"/>
              <a:ext cx="95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53" name="Text Box 32"/>
            <p:cNvSpPr txBox="1">
              <a:spLocks noChangeArrowheads="1"/>
            </p:cNvSpPr>
            <p:nvPr/>
          </p:nvSpPr>
          <p:spPr bwMode="auto">
            <a:xfrm>
              <a:off x="2926" y="2477"/>
              <a:ext cx="4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ko-KR" altLang="en-US" sz="1600"/>
                <a:t>상속</a:t>
              </a:r>
            </a:p>
          </p:txBody>
        </p:sp>
        <p:sp>
          <p:nvSpPr>
            <p:cNvPr id="14354" name="Text Box 33"/>
            <p:cNvSpPr txBox="1">
              <a:spLocks noChangeArrowheads="1"/>
            </p:cNvSpPr>
            <p:nvPr/>
          </p:nvSpPr>
          <p:spPr bwMode="auto">
            <a:xfrm>
              <a:off x="2926" y="3513"/>
              <a:ext cx="4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ko-KR" altLang="en-US" sz="1600"/>
                <a:t>포함</a:t>
              </a:r>
            </a:p>
          </p:txBody>
        </p:sp>
        <p:pic>
          <p:nvPicPr>
            <p:cNvPr id="14355" name="Picture 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" y="2273"/>
              <a:ext cx="2245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6" name="Line 46"/>
            <p:cNvSpPr>
              <a:spLocks noChangeShapeType="1"/>
            </p:cNvSpPr>
            <p:nvPr/>
          </p:nvSpPr>
          <p:spPr bwMode="auto">
            <a:xfrm>
              <a:off x="2653" y="2704"/>
              <a:ext cx="95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622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1.5 Object</a:t>
            </a:r>
            <a:r>
              <a:rPr lang="ko-KR" altLang="en-US" sz="2800">
                <a:latin typeface="견명조" pitchFamily="18" charset="-127"/>
              </a:rPr>
              <a:t>클래스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모든 클래스의 최고조상</a:t>
            </a:r>
          </a:p>
        </p:txBody>
      </p:sp>
      <p:sp>
        <p:nvSpPr>
          <p:cNvPr id="5130" name="Text Box 20"/>
          <p:cNvSpPr txBox="1">
            <a:spLocks noChangeArrowheads="1"/>
          </p:cNvSpPr>
          <p:nvPr/>
        </p:nvSpPr>
        <p:spPr bwMode="auto">
          <a:xfrm>
            <a:off x="468313" y="1557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조상이 없는 클래스는 자동적으로 </a:t>
            </a:r>
            <a:r>
              <a:rPr lang="en-US" altLang="ko-KR" sz="1800">
                <a:latin typeface="견명조" pitchFamily="18" charset="-127"/>
              </a:rPr>
              <a:t>Object</a:t>
            </a:r>
            <a:r>
              <a:rPr lang="ko-KR" altLang="en-US" sz="1800">
                <a:latin typeface="견명조" pitchFamily="18" charset="-127"/>
              </a:rPr>
              <a:t>클래스를 상속받게 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1368425" y="3321050"/>
            <a:ext cx="2700338" cy="13684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122" name="Object 31"/>
          <p:cNvGraphicFramePr>
            <a:graphicFrameLocks noChangeAspect="1"/>
          </p:cNvGraphicFramePr>
          <p:nvPr/>
        </p:nvGraphicFramePr>
        <p:xfrm>
          <a:off x="1441450" y="3429000"/>
          <a:ext cx="259238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8" name="Image" r:id="rId4" imgW="3707937" imgH="1663492" progId="Photoshop.Image.7">
                  <p:embed/>
                </p:oleObj>
              </mc:Choice>
              <mc:Fallback>
                <p:oleObj name="Image" r:id="rId4" imgW="3707937" imgH="1663492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3429000"/>
                        <a:ext cx="2592388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2"/>
          <p:cNvGraphicFramePr>
            <a:graphicFrameLocks noChangeAspect="1"/>
          </p:cNvGraphicFramePr>
          <p:nvPr/>
        </p:nvGraphicFramePr>
        <p:xfrm>
          <a:off x="4787900" y="3394075"/>
          <a:ext cx="2592388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9" name="Image" r:id="rId6" imgW="3707937" imgH="1663492" progId="Photoshop.Image.7">
                  <p:embed/>
                </p:oleObj>
              </mc:Choice>
              <mc:Fallback>
                <p:oleObj name="Image" r:id="rId6" imgW="3707937" imgH="1663492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394075"/>
                        <a:ext cx="2592388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33"/>
          <p:cNvSpPr>
            <a:spLocks noChangeArrowheads="1"/>
          </p:cNvSpPr>
          <p:nvPr/>
        </p:nvSpPr>
        <p:spPr bwMode="auto">
          <a:xfrm>
            <a:off x="4535488" y="3321050"/>
            <a:ext cx="2989262" cy="13684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3" name="Line 46"/>
          <p:cNvSpPr>
            <a:spLocks noChangeShapeType="1"/>
          </p:cNvSpPr>
          <p:nvPr/>
        </p:nvSpPr>
        <p:spPr bwMode="auto">
          <a:xfrm>
            <a:off x="3635375" y="4005263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34" name="Text Box 20"/>
          <p:cNvSpPr txBox="1">
            <a:spLocks noChangeArrowheads="1"/>
          </p:cNvSpPr>
          <p:nvPr/>
        </p:nvSpPr>
        <p:spPr bwMode="auto">
          <a:xfrm>
            <a:off x="468313" y="24495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모든 클래스는 </a:t>
            </a:r>
            <a:r>
              <a:rPr lang="en-US" altLang="ko-KR" sz="1800">
                <a:latin typeface="견명조" pitchFamily="18" charset="-127"/>
              </a:rPr>
              <a:t>Object</a:t>
            </a:r>
            <a:r>
              <a:rPr lang="ko-KR" altLang="en-US" sz="1800">
                <a:latin typeface="견명조" pitchFamily="18" charset="-127"/>
              </a:rPr>
              <a:t>클래스에 정의된 </a:t>
            </a:r>
            <a:r>
              <a:rPr lang="en-US" altLang="ko-KR" sz="1800">
                <a:latin typeface="견명조" pitchFamily="18" charset="-127"/>
              </a:rPr>
              <a:t>11</a:t>
            </a:r>
            <a:r>
              <a:rPr lang="ko-KR" altLang="en-US" sz="1800">
                <a:latin typeface="견명조" pitchFamily="18" charset="-127"/>
              </a:rPr>
              <a:t>개의 메서드를 상속받는다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135" name="Text Box 20"/>
          <p:cNvSpPr txBox="1">
            <a:spLocks noChangeArrowheads="1"/>
          </p:cNvSpPr>
          <p:nvPr/>
        </p:nvSpPr>
        <p:spPr bwMode="auto">
          <a:xfrm>
            <a:off x="468313" y="19891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상속계층도의 최상위에는 </a:t>
            </a:r>
            <a:r>
              <a:rPr lang="en-US" altLang="ko-KR" sz="1800">
                <a:latin typeface="견명조" pitchFamily="18" charset="-127"/>
              </a:rPr>
              <a:t>Object</a:t>
            </a:r>
            <a:r>
              <a:rPr lang="ko-KR" altLang="en-US" sz="1800">
                <a:latin typeface="견명조" pitchFamily="18" charset="-127"/>
              </a:rPr>
              <a:t>클래스가 위치한다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136" name="Text Box 20"/>
          <p:cNvSpPr txBox="1">
            <a:spLocks noChangeArrowheads="1"/>
          </p:cNvSpPr>
          <p:nvPr/>
        </p:nvSpPr>
        <p:spPr bwMode="auto">
          <a:xfrm>
            <a:off x="468313" y="28463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   toString(), equals(Object obj), hashCode(), ...</a:t>
            </a:r>
            <a:endParaRPr lang="ko-KR" altLang="en-US" sz="1800">
              <a:latin typeface="견명조" pitchFamily="18" charset="-127"/>
            </a:endParaRPr>
          </a:p>
        </p:txBody>
      </p:sp>
      <p:grpSp>
        <p:nvGrpSpPr>
          <p:cNvPr id="5137" name="Group 40"/>
          <p:cNvGrpSpPr>
            <a:grpSpLocks/>
          </p:cNvGrpSpPr>
          <p:nvPr/>
        </p:nvGrpSpPr>
        <p:grpSpPr bwMode="auto">
          <a:xfrm>
            <a:off x="3527425" y="4833938"/>
            <a:ext cx="1547813" cy="1854200"/>
            <a:chOff x="2541" y="1661"/>
            <a:chExt cx="975" cy="1168"/>
          </a:xfrm>
        </p:grpSpPr>
        <p:sp>
          <p:nvSpPr>
            <p:cNvPr id="5138" name="Oval 41"/>
            <p:cNvSpPr>
              <a:spLocks noChangeArrowheads="1"/>
            </p:cNvSpPr>
            <p:nvPr/>
          </p:nvSpPr>
          <p:spPr bwMode="auto">
            <a:xfrm>
              <a:off x="2631" y="1661"/>
              <a:ext cx="793" cy="25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449263" indent="-449263" algn="ctr"/>
              <a:r>
                <a:rPr lang="en-US" altLang="ko-KR"/>
                <a:t> Object </a:t>
              </a:r>
            </a:p>
          </p:txBody>
        </p:sp>
        <p:sp>
          <p:nvSpPr>
            <p:cNvPr id="5139" name="Oval 42"/>
            <p:cNvSpPr>
              <a:spLocks noChangeArrowheads="1"/>
            </p:cNvSpPr>
            <p:nvPr/>
          </p:nvSpPr>
          <p:spPr bwMode="auto">
            <a:xfrm>
              <a:off x="2590" y="2115"/>
              <a:ext cx="880" cy="25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   Tv   </a:t>
              </a:r>
            </a:p>
          </p:txBody>
        </p:sp>
        <p:sp>
          <p:nvSpPr>
            <p:cNvPr id="5140" name="Line 46"/>
            <p:cNvSpPr>
              <a:spLocks noChangeShapeType="1"/>
            </p:cNvSpPr>
            <p:nvPr/>
          </p:nvSpPr>
          <p:spPr bwMode="auto">
            <a:xfrm flipV="1">
              <a:off x="3034" y="1911"/>
              <a:ext cx="0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41" name="Oval 44"/>
            <p:cNvSpPr>
              <a:spLocks noChangeArrowheads="1"/>
            </p:cNvSpPr>
            <p:nvPr/>
          </p:nvSpPr>
          <p:spPr bwMode="auto">
            <a:xfrm>
              <a:off x="2541" y="2575"/>
              <a:ext cx="975" cy="254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449263" indent="-449263" algn="ctr"/>
              <a:r>
                <a:rPr lang="en-US" altLang="ko-KR"/>
                <a:t>CaptionTv</a:t>
              </a:r>
            </a:p>
          </p:txBody>
        </p:sp>
        <p:sp>
          <p:nvSpPr>
            <p:cNvPr id="5142" name="Line 46"/>
            <p:cNvSpPr>
              <a:spLocks noChangeShapeType="1"/>
            </p:cNvSpPr>
            <p:nvPr/>
          </p:nvSpPr>
          <p:spPr bwMode="auto">
            <a:xfrm flipV="1">
              <a:off x="3030" y="2366"/>
              <a:ext cx="0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076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109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Hello world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출력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776466"/>
              </p:ext>
            </p:extLst>
          </p:nvPr>
        </p:nvGraphicFramePr>
        <p:xfrm>
          <a:off x="971600" y="2142773"/>
          <a:ext cx="7210581" cy="431056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34913"/>
                <a:gridCol w="2088232"/>
                <a:gridCol w="1728192"/>
                <a:gridCol w="2259244"/>
              </a:tblGrid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자바 어플리케이션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안드로이드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앱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875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</a:t>
                      </a:r>
                      <a:endParaRPr lang="ko-KR" alt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ko-KR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Hello.java</a:t>
                      </a:r>
                    </a:p>
                    <a:p>
                      <a:endParaRPr lang="en-US" altLang="ko-KR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class Hello {</a:t>
                      </a:r>
                      <a:endParaRPr lang="en-US" altLang="ko-KR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public static void main(String[] </a:t>
                      </a:r>
                      <a:r>
                        <a:rPr lang="en-US" altLang="ko-KR" sz="16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altLang="ko-KR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6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out.println</a:t>
                      </a:r>
                      <a:r>
                        <a:rPr lang="en-US" altLang="ko-KR" sz="16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("Hello World");</a:t>
                      </a:r>
                    </a:p>
                    <a:p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}</a:t>
                      </a:r>
                      <a:endParaRPr lang="ko-KR" altLang="en-US" sz="16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0126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생성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명령행</a:t>
                      </a:r>
                      <a:r>
                        <a:rPr lang="ko-KR" altLang="en-US" sz="1600" dirty="0" smtClean="0"/>
                        <a:t> 실행</a:t>
                      </a:r>
                      <a:endParaRPr lang="en-US" altLang="ko-KR" sz="1600" dirty="0" smtClean="0"/>
                    </a:p>
                    <a:p>
                      <a:pPr marL="0" indent="0">
                        <a:buNone/>
                      </a:pPr>
                      <a:r>
                        <a:rPr lang="en-US" altLang="ko-KR" sz="1600" dirty="0" err="1" smtClean="0"/>
                        <a:t>Javac</a:t>
                      </a:r>
                      <a:r>
                        <a:rPr lang="en-US" altLang="ko-KR" sz="1600" dirty="0" smtClean="0"/>
                        <a:t> Hello.java</a:t>
                      </a:r>
                    </a:p>
                    <a:p>
                      <a:pPr marL="0" indent="0">
                        <a:buNone/>
                      </a:pPr>
                      <a:r>
                        <a:rPr lang="en-US" altLang="ko-KR" sz="1600" dirty="0" smtClean="0"/>
                        <a:t>Java Hello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EditPlus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설정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Group1</a:t>
                      </a:r>
                      <a:r>
                        <a:rPr lang="ko-KR" altLang="en-US" sz="1600" dirty="0" smtClean="0"/>
                        <a:t>에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컴파일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실행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이클립스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프로젝트생성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5875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명령행</a:t>
                      </a:r>
                      <a:r>
                        <a:rPr lang="ko-KR" altLang="en-US" sz="1600" dirty="0" smtClean="0"/>
                        <a:t> 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시작점</a:t>
                      </a:r>
                      <a:endParaRPr lang="ko-KR" alt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Main </a:t>
                      </a:r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Manafest</a:t>
                      </a:r>
                      <a:r>
                        <a:rPr lang="ko-KR" altLang="en-US" sz="1600" baseline="0" dirty="0" smtClean="0"/>
                        <a:t>에 설정된</a:t>
                      </a:r>
                      <a:endParaRPr lang="en-US" altLang="ko-KR" sz="1600" baseline="0" dirty="0" smtClean="0"/>
                    </a:p>
                    <a:p>
                      <a:pPr latinLnBrk="1"/>
                      <a:r>
                        <a:rPr lang="en-US" altLang="ko-KR" sz="1600" baseline="0" dirty="0" smtClean="0"/>
                        <a:t>Activity(</a:t>
                      </a:r>
                      <a:r>
                        <a:rPr lang="ko-KR" altLang="en-US" sz="1600" baseline="0" dirty="0" smtClean="0"/>
                        <a:t>화면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48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GUI</a:t>
                      </a:r>
                      <a:endParaRPr lang="ko-KR" alt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AWT,</a:t>
                      </a:r>
                      <a:r>
                        <a:rPr lang="en-US" altLang="ko-KR" sz="1600" baseline="0" dirty="0" smtClean="0"/>
                        <a:t> SWING, applet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안드로이드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위젯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9592" y="789965"/>
            <a:ext cx="7153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Hello.java </a:t>
            </a:r>
            <a:r>
              <a:rPr lang="ko-KR" altLang="en-US" sz="2000" b="1" dirty="0" smtClean="0"/>
              <a:t>작성               </a:t>
            </a:r>
            <a:r>
              <a:rPr lang="en-US" altLang="ko-KR" sz="2000" b="1" dirty="0" err="1" smtClean="0">
                <a:sym typeface="Wingdings" pitchFamily="2" charset="2"/>
              </a:rPr>
              <a:t>Hello.class</a:t>
            </a:r>
            <a:r>
              <a:rPr lang="en-US" altLang="ko-KR" sz="2000" b="1" dirty="0" smtClean="0">
                <a:sym typeface="Wingdings" pitchFamily="2" charset="2"/>
              </a:rPr>
              <a:t> </a:t>
            </a:r>
            <a:r>
              <a:rPr lang="ko-KR" altLang="en-US" sz="2000" b="1" dirty="0" smtClean="0">
                <a:sym typeface="Wingdings" pitchFamily="2" charset="2"/>
              </a:rPr>
              <a:t>생성                실행</a:t>
            </a:r>
            <a:endParaRPr lang="en-US" altLang="ko-KR" sz="1600" dirty="0" smtClean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43808" y="990020"/>
            <a:ext cx="100811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094728" y="990020"/>
            <a:ext cx="106956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43808" y="620688"/>
            <a:ext cx="102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Javac.exe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4728" y="620688"/>
            <a:ext cx="926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Java.exe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5853" y="1190075"/>
            <a:ext cx="1282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*.class </a:t>
            </a:r>
            <a:r>
              <a:rPr lang="ko-KR" altLang="en-US" sz="1600" dirty="0" smtClean="0"/>
              <a:t>로드</a:t>
            </a:r>
            <a:endParaRPr lang="en-US" altLang="ko-KR" sz="1600" dirty="0" smtClean="0"/>
          </a:p>
          <a:p>
            <a:r>
              <a:rPr lang="ko-KR" altLang="en-US" sz="1600" dirty="0" smtClean="0"/>
              <a:t>클래스 검사</a:t>
            </a:r>
            <a:endParaRPr lang="en-US" altLang="ko-KR" sz="1600" dirty="0" smtClean="0"/>
          </a:p>
          <a:p>
            <a:r>
              <a:rPr lang="en-US" altLang="ko-KR" sz="1600" dirty="0" smtClean="0"/>
              <a:t>main </a:t>
            </a:r>
            <a:r>
              <a:rPr lang="ko-KR" altLang="en-US" sz="1600" dirty="0" smtClean="0"/>
              <a:t>호출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42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2.1 </a:t>
            </a:r>
            <a:r>
              <a:rPr lang="ko-KR" altLang="en-US" sz="2800">
                <a:latin typeface="견명조" pitchFamily="18" charset="-127"/>
              </a:rPr>
              <a:t>오버라이딩</a:t>
            </a:r>
            <a:r>
              <a:rPr lang="en-US" altLang="ko-KR" sz="2800">
                <a:latin typeface="견명조" pitchFamily="18" charset="-127"/>
              </a:rPr>
              <a:t>(overriding)</a:t>
            </a:r>
            <a:r>
              <a:rPr lang="ko-KR" altLang="en-US" sz="2800">
                <a:latin typeface="견명조" pitchFamily="18" charset="-127"/>
              </a:rPr>
              <a:t>이란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16392" name="Text Box 20"/>
          <p:cNvSpPr txBox="1">
            <a:spLocks noChangeArrowheads="1"/>
          </p:cNvSpPr>
          <p:nvPr/>
        </p:nvSpPr>
        <p:spPr bwMode="auto">
          <a:xfrm>
            <a:off x="395288" y="1635125"/>
            <a:ext cx="81359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“</a:t>
            </a:r>
            <a:r>
              <a:rPr lang="ko-KR" altLang="en-US" sz="2400">
                <a:latin typeface="견명조" pitchFamily="18" charset="-127"/>
              </a:rPr>
              <a:t>조상클래스로부터 </a:t>
            </a:r>
            <a:r>
              <a:rPr lang="ko-KR" altLang="en-US" sz="2400">
                <a:solidFill>
                  <a:srgbClr val="FF3300"/>
                </a:solidFill>
                <a:latin typeface="견명조" pitchFamily="18" charset="-127"/>
              </a:rPr>
              <a:t>상속받은 메서드의 내용을</a:t>
            </a:r>
            <a:r>
              <a:rPr lang="ko-KR" altLang="en-US" sz="2400">
                <a:latin typeface="견명조" pitchFamily="18" charset="-127"/>
              </a:rPr>
              <a:t> 상속받는 클래스에 맞게 </a:t>
            </a:r>
            <a:r>
              <a:rPr lang="ko-KR" altLang="en-US" sz="2400">
                <a:solidFill>
                  <a:srgbClr val="FF3300"/>
                </a:solidFill>
                <a:latin typeface="견명조" pitchFamily="18" charset="-127"/>
              </a:rPr>
              <a:t>변경하는 것</a:t>
            </a:r>
            <a:r>
              <a:rPr lang="ko-KR" altLang="en-US" sz="2400">
                <a:latin typeface="견명조" pitchFamily="18" charset="-127"/>
              </a:rPr>
              <a:t>을 오버라이딩이라고 한다</a:t>
            </a:r>
            <a:r>
              <a:rPr lang="en-US" altLang="ko-KR" sz="2400">
                <a:latin typeface="견명조" pitchFamily="18" charset="-127"/>
              </a:rPr>
              <a:t>.</a:t>
            </a:r>
            <a:r>
              <a:rPr lang="en-US" altLang="ko-KR" sz="2400">
                <a:latin typeface="Arial" charset="0"/>
              </a:rPr>
              <a:t>”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16393" name="Text Box 20"/>
          <p:cNvSpPr txBox="1">
            <a:spLocks noChangeArrowheads="1"/>
          </p:cNvSpPr>
          <p:nvPr/>
        </p:nvSpPr>
        <p:spPr bwMode="auto">
          <a:xfrm>
            <a:off x="576263" y="2492375"/>
            <a:ext cx="8424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* override</a:t>
            </a:r>
            <a:r>
              <a:rPr lang="ko-KR" altLang="en-US" sz="1800">
                <a:latin typeface="견명조" pitchFamily="18" charset="-127"/>
              </a:rPr>
              <a:t> </a:t>
            </a:r>
            <a:r>
              <a:rPr lang="en-US" altLang="ko-KR" sz="1800">
                <a:latin typeface="견명조" pitchFamily="18" charset="-127"/>
              </a:rPr>
              <a:t>- vt. ‘~</a:t>
            </a:r>
            <a:r>
              <a:rPr lang="ko-KR" altLang="en-US" sz="1800">
                <a:latin typeface="견명조" pitchFamily="18" charset="-127"/>
              </a:rPr>
              <a:t>위에 덮어쓰다</a:t>
            </a:r>
            <a:r>
              <a:rPr lang="en-US" altLang="ko-KR" sz="1800">
                <a:latin typeface="견명조" pitchFamily="18" charset="-127"/>
              </a:rPr>
              <a:t>(overwrite).’, ‘~</a:t>
            </a:r>
            <a:r>
              <a:rPr lang="ko-KR" altLang="en-US" sz="1800">
                <a:latin typeface="견명조" pitchFamily="18" charset="-127"/>
              </a:rPr>
              <a:t>에 우선하다</a:t>
            </a:r>
            <a:r>
              <a:rPr lang="en-US" altLang="ko-KR" sz="1800">
                <a:latin typeface="견명조" pitchFamily="18" charset="-127"/>
              </a:rPr>
              <a:t>.’</a:t>
            </a:r>
          </a:p>
        </p:txBody>
      </p:sp>
      <p:pic>
        <p:nvPicPr>
          <p:cNvPr id="1639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33713"/>
            <a:ext cx="7235825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411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2.2 </a:t>
            </a:r>
            <a:r>
              <a:rPr lang="ko-KR" altLang="en-US" sz="2800">
                <a:latin typeface="견명조" pitchFamily="18" charset="-127"/>
              </a:rPr>
              <a:t>오버라이딩의 조건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50825" y="1665288"/>
            <a:ext cx="8604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  1. </a:t>
            </a:r>
            <a:r>
              <a:rPr lang="ko-KR" altLang="en-US" sz="2000">
                <a:latin typeface="견명조" pitchFamily="18" charset="-127"/>
              </a:rPr>
              <a:t>선언부가 같아야 한다</a:t>
            </a:r>
            <a:r>
              <a:rPr lang="en-US" altLang="ko-KR" sz="2000">
                <a:latin typeface="견명조" pitchFamily="18" charset="-127"/>
              </a:rPr>
              <a:t>.(</a:t>
            </a:r>
            <a:r>
              <a:rPr lang="ko-KR" altLang="en-US" sz="2000">
                <a:latin typeface="견명조" pitchFamily="18" charset="-127"/>
              </a:rPr>
              <a:t>이름</a:t>
            </a:r>
            <a:r>
              <a:rPr lang="en-US" altLang="ko-KR" sz="2000">
                <a:latin typeface="견명조" pitchFamily="18" charset="-127"/>
              </a:rPr>
              <a:t>, </a:t>
            </a:r>
            <a:r>
              <a:rPr lang="ko-KR" altLang="en-US" sz="2000">
                <a:latin typeface="견명조" pitchFamily="18" charset="-127"/>
              </a:rPr>
              <a:t>매개변수</a:t>
            </a:r>
            <a:r>
              <a:rPr lang="en-US" altLang="ko-KR" sz="2000">
                <a:latin typeface="견명조" pitchFamily="18" charset="-127"/>
              </a:rPr>
              <a:t>, </a:t>
            </a:r>
            <a:r>
              <a:rPr lang="ko-KR" altLang="en-US" sz="2000">
                <a:latin typeface="견명조" pitchFamily="18" charset="-127"/>
              </a:rPr>
              <a:t>리턴타입</a:t>
            </a:r>
            <a:r>
              <a:rPr lang="en-US" altLang="ko-KR" sz="2000">
                <a:latin typeface="견명조" pitchFamily="18" charset="-127"/>
              </a:rPr>
              <a:t>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250825" y="2205038"/>
            <a:ext cx="8604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  2. </a:t>
            </a:r>
            <a:r>
              <a:rPr lang="ko-KR" altLang="en-US" sz="2000">
                <a:latin typeface="견명조" pitchFamily="18" charset="-127"/>
              </a:rPr>
              <a:t>접근제어자를 좁은 범위로 변경할 수 없다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250825" y="3357563"/>
            <a:ext cx="8604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  3. </a:t>
            </a:r>
            <a:r>
              <a:rPr lang="ko-KR" altLang="en-US" sz="2000">
                <a:latin typeface="견명조" pitchFamily="18" charset="-127"/>
              </a:rPr>
              <a:t>조상클래스의 메서드보다 많은 수의 예외를 선언할 수 없다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719138" y="2636838"/>
            <a:ext cx="82089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조상의 메서드가 </a:t>
            </a:r>
            <a:r>
              <a:rPr lang="en-US" altLang="ko-KR" sz="1800">
                <a:latin typeface="견명조" pitchFamily="18" charset="-127"/>
              </a:rPr>
              <a:t>protected</a:t>
            </a:r>
            <a:r>
              <a:rPr lang="ko-KR" altLang="en-US" sz="1800">
                <a:latin typeface="견명조" pitchFamily="18" charset="-127"/>
              </a:rPr>
              <a:t>라면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범위가 같거나 넓은 </a:t>
            </a:r>
            <a:r>
              <a:rPr lang="en-US" altLang="ko-KR" sz="1800">
                <a:latin typeface="견명조" pitchFamily="18" charset="-127"/>
              </a:rPr>
              <a:t>protected</a:t>
            </a:r>
            <a:r>
              <a:rPr lang="ko-KR" altLang="en-US" sz="1800">
                <a:latin typeface="견명조" pitchFamily="18" charset="-127"/>
              </a:rPr>
              <a:t>나 </a:t>
            </a:r>
            <a:r>
              <a:rPr lang="en-US" altLang="ko-KR" sz="1800">
                <a:latin typeface="견명조" pitchFamily="18" charset="-127"/>
              </a:rPr>
              <a:t>public</a:t>
            </a:r>
            <a:r>
              <a:rPr lang="ko-KR" altLang="en-US" sz="1800">
                <a:latin typeface="견명조" pitchFamily="18" charset="-127"/>
              </a:rPr>
              <a:t>으로만 변경할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8398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860800"/>
            <a:ext cx="4968875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514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  <p:bldP spid="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2.3 </a:t>
            </a:r>
            <a:r>
              <a:rPr lang="ko-KR" altLang="en-US" sz="2800">
                <a:latin typeface="견명조" pitchFamily="18" charset="-127"/>
              </a:rPr>
              <a:t>오버로딩 </a:t>
            </a:r>
            <a:r>
              <a:rPr lang="en-US" altLang="ko-KR" sz="2800">
                <a:latin typeface="견명조" pitchFamily="18" charset="-127"/>
              </a:rPr>
              <a:t>vs. </a:t>
            </a:r>
            <a:r>
              <a:rPr lang="ko-KR" altLang="en-US" sz="2800">
                <a:latin typeface="견명조" pitchFamily="18" charset="-127"/>
              </a:rPr>
              <a:t>오버라이딩</a:t>
            </a:r>
            <a:endParaRPr lang="en-US" altLang="ko-KR" sz="2800">
              <a:latin typeface="견명조" pitchFamily="18" charset="-127"/>
            </a:endParaRPr>
          </a:p>
        </p:txBody>
      </p:sp>
      <p:pic>
        <p:nvPicPr>
          <p:cNvPr id="6153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65288"/>
            <a:ext cx="82772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6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292600"/>
            <a:ext cx="24574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57563"/>
            <a:ext cx="33909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146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71650" y="7078663"/>
              <a:ext cx="157163" cy="1587"/>
            </p14:xfrm>
          </p:contentPart>
        </mc:Choice>
        <mc:Fallback xmlns="">
          <p:pic>
            <p:nvPicPr>
              <p:cNvPr id="6146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2299" y="7037401"/>
                <a:ext cx="175864" cy="84111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754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2.4 super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참조변수</a:t>
            </a:r>
            <a:r>
              <a:rPr lang="en-US" altLang="ko-KR" sz="2800">
                <a:latin typeface="견명조" pitchFamily="18" charset="-127"/>
              </a:rPr>
              <a:t>(1/2)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23850" y="1700213"/>
            <a:ext cx="8785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</a:t>
            </a:r>
            <a:r>
              <a:rPr lang="en-US" altLang="ko-KR" sz="1200"/>
              <a:t>▶ </a:t>
            </a:r>
            <a:r>
              <a:rPr lang="en-US" altLang="ko-KR" sz="1800">
                <a:latin typeface="견명조" pitchFamily="18" charset="-127"/>
              </a:rPr>
              <a:t>this – </a:t>
            </a:r>
            <a:r>
              <a:rPr lang="ko-KR" altLang="en-US" sz="1800">
                <a:latin typeface="견명조" pitchFamily="18" charset="-127"/>
              </a:rPr>
              <a:t>인스턴스 자신을 가리키는 참조변수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인스턴스의 주소가 저장되어있음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23850" y="2492375"/>
            <a:ext cx="8785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</a:t>
            </a:r>
            <a:r>
              <a:rPr lang="en-US" altLang="ko-KR" sz="1200"/>
              <a:t>▶ </a:t>
            </a:r>
            <a:r>
              <a:rPr lang="en-US" altLang="ko-KR" sz="1800">
                <a:latin typeface="견명조" pitchFamily="18" charset="-127"/>
              </a:rPr>
              <a:t>super</a:t>
            </a:r>
            <a:r>
              <a:rPr lang="ko-KR" altLang="en-US" sz="1800">
                <a:latin typeface="견명조" pitchFamily="18" charset="-127"/>
              </a:rPr>
              <a:t> </a:t>
            </a:r>
            <a:r>
              <a:rPr lang="en-US" altLang="ko-KR" sz="1800">
                <a:latin typeface="견명조" pitchFamily="18" charset="-127"/>
              </a:rPr>
              <a:t>– this</a:t>
            </a:r>
            <a:r>
              <a:rPr lang="ko-KR" altLang="en-US" sz="1800">
                <a:latin typeface="견명조" pitchFamily="18" charset="-127"/>
              </a:rPr>
              <a:t>와 같음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조상의 멤버와 자신의 멤버를 구별하는 데 사용</a:t>
            </a:r>
            <a:r>
              <a:rPr lang="en-US" altLang="ko-KR" sz="1800">
                <a:latin typeface="견명조" pitchFamily="18" charset="-127"/>
              </a:rPr>
              <a:t>. 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439863" y="2058988"/>
            <a:ext cx="612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>
                <a:latin typeface="견명조" pitchFamily="18" charset="-127"/>
              </a:rPr>
              <a:t>모든 인스턴스 메서드에 지역변수로 숨겨진 채로 존재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8808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4400550"/>
            <a:ext cx="35639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55650" y="4973638"/>
            <a:ext cx="4211638" cy="1884362"/>
            <a:chOff x="431" y="1839"/>
            <a:chExt cx="2653" cy="1187"/>
          </a:xfrm>
        </p:grpSpPr>
        <p:pic>
          <p:nvPicPr>
            <p:cNvPr id="18448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" y="1842"/>
              <a:ext cx="2631" cy="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9" name="Rectangle 21"/>
            <p:cNvSpPr>
              <a:spLocks noChangeArrowheads="1"/>
            </p:cNvSpPr>
            <p:nvPr/>
          </p:nvSpPr>
          <p:spPr bwMode="auto">
            <a:xfrm>
              <a:off x="431" y="1839"/>
              <a:ext cx="2653" cy="116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5650" y="2889250"/>
            <a:ext cx="4211638" cy="2028825"/>
            <a:chOff x="431" y="3042"/>
            <a:chExt cx="2653" cy="1278"/>
          </a:xfrm>
        </p:grpSpPr>
        <p:pic>
          <p:nvPicPr>
            <p:cNvPr id="18446" name="Picture 1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" y="3042"/>
              <a:ext cx="2586" cy="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7" name="Rectangle 22"/>
            <p:cNvSpPr>
              <a:spLocks noChangeArrowheads="1"/>
            </p:cNvSpPr>
            <p:nvPr/>
          </p:nvSpPr>
          <p:spPr bwMode="auto">
            <a:xfrm>
              <a:off x="431" y="3045"/>
              <a:ext cx="2653" cy="127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75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2.4 super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참조변수</a:t>
            </a:r>
            <a:r>
              <a:rPr lang="en-US" altLang="ko-KR" sz="2800">
                <a:latin typeface="견명조" pitchFamily="18" charset="-127"/>
              </a:rPr>
              <a:t>(2/2)</a:t>
            </a:r>
          </a:p>
        </p:txBody>
      </p:sp>
      <p:sp>
        <p:nvSpPr>
          <p:cNvPr id="19464" name="Text Box 20"/>
          <p:cNvSpPr txBox="1">
            <a:spLocks noChangeArrowheads="1"/>
          </p:cNvSpPr>
          <p:nvPr/>
        </p:nvSpPr>
        <p:spPr bwMode="auto">
          <a:xfrm>
            <a:off x="323850" y="1700213"/>
            <a:ext cx="8785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</a:t>
            </a:r>
            <a:r>
              <a:rPr lang="en-US" altLang="ko-KR" sz="1200"/>
              <a:t>▶ </a:t>
            </a:r>
            <a:r>
              <a:rPr lang="en-US" altLang="ko-KR" sz="1800">
                <a:latin typeface="견명조" pitchFamily="18" charset="-127"/>
              </a:rPr>
              <a:t>this – </a:t>
            </a:r>
            <a:r>
              <a:rPr lang="ko-KR" altLang="en-US" sz="1800">
                <a:latin typeface="견명조" pitchFamily="18" charset="-127"/>
              </a:rPr>
              <a:t>인스턴스 자신을 가리키는 참조변수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인스턴스의 주소가 저장되어있음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19465" name="Text Box 20"/>
          <p:cNvSpPr txBox="1">
            <a:spLocks noChangeArrowheads="1"/>
          </p:cNvSpPr>
          <p:nvPr/>
        </p:nvSpPr>
        <p:spPr bwMode="auto">
          <a:xfrm>
            <a:off x="323850" y="2492375"/>
            <a:ext cx="87852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</a:t>
            </a:r>
            <a:r>
              <a:rPr lang="en-US" altLang="ko-KR" sz="1200"/>
              <a:t>▶ </a:t>
            </a:r>
            <a:r>
              <a:rPr lang="en-US" altLang="ko-KR" sz="1800">
                <a:latin typeface="견명조" pitchFamily="18" charset="-127"/>
              </a:rPr>
              <a:t>super</a:t>
            </a:r>
            <a:r>
              <a:rPr lang="ko-KR" altLang="en-US" sz="1800">
                <a:latin typeface="견명조" pitchFamily="18" charset="-127"/>
              </a:rPr>
              <a:t> </a:t>
            </a:r>
            <a:r>
              <a:rPr lang="en-US" altLang="ko-KR" sz="1800">
                <a:latin typeface="견명조" pitchFamily="18" charset="-127"/>
              </a:rPr>
              <a:t>– this</a:t>
            </a:r>
            <a:r>
              <a:rPr lang="ko-KR" altLang="en-US" sz="1800">
                <a:latin typeface="견명조" pitchFamily="18" charset="-127"/>
              </a:rPr>
              <a:t>와 같음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조상의 멤버와 자신의 멤버를 구별하는 데 사용</a:t>
            </a:r>
            <a:r>
              <a:rPr lang="en-US" altLang="ko-KR" sz="1800">
                <a:latin typeface="견명조" pitchFamily="18" charset="-127"/>
              </a:rPr>
              <a:t>. </a:t>
            </a:r>
          </a:p>
        </p:txBody>
      </p:sp>
      <p:sp>
        <p:nvSpPr>
          <p:cNvPr id="19466" name="Text Box 20"/>
          <p:cNvSpPr txBox="1">
            <a:spLocks noChangeArrowheads="1"/>
          </p:cNvSpPr>
          <p:nvPr/>
        </p:nvSpPr>
        <p:spPr bwMode="auto">
          <a:xfrm>
            <a:off x="1439863" y="2058988"/>
            <a:ext cx="612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>
                <a:latin typeface="견명조" pitchFamily="18" charset="-127"/>
              </a:rPr>
              <a:t>모든 인스턴스 메서드에 지역변수로 숨겨진 채로 존재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946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033713"/>
            <a:ext cx="71278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905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2.5 super()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조상의 생성자</a:t>
            </a:r>
            <a:r>
              <a:rPr lang="en-US" altLang="ko-KR" sz="2800">
                <a:latin typeface="견명조" pitchFamily="18" charset="-127"/>
              </a:rPr>
              <a:t>(1/3)</a:t>
            </a:r>
          </a:p>
        </p:txBody>
      </p:sp>
      <p:sp>
        <p:nvSpPr>
          <p:cNvPr id="20488" name="Text Box 20"/>
          <p:cNvSpPr txBox="1">
            <a:spLocks noChangeArrowheads="1"/>
          </p:cNvSpPr>
          <p:nvPr/>
        </p:nvSpPr>
        <p:spPr bwMode="auto">
          <a:xfrm>
            <a:off x="468313" y="1531938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자손클래스의 인스턴스를 생성하면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자손의 멤버와 조상의 멤버가 합쳐진</a:t>
            </a:r>
          </a:p>
          <a:p>
            <a:pPr eaLnBrk="1" hangingPunct="1"/>
            <a:r>
              <a:rPr lang="ko-KR" altLang="en-US" sz="1800">
                <a:latin typeface="견명조" pitchFamily="18" charset="-127"/>
              </a:rPr>
              <a:t>    하나의 인스턴스가 생성된다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2289175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조상의 멤버들도 초기화되어야 하기 때문에 자손의 생성자의 첫 문장에서</a:t>
            </a:r>
          </a:p>
          <a:p>
            <a:pPr eaLnBrk="1" hangingPunct="1"/>
            <a:r>
              <a:rPr lang="ko-KR" altLang="en-US" sz="1800" dirty="0">
                <a:latin typeface="견명조" pitchFamily="18" charset="-127"/>
              </a:rPr>
              <a:t>    조상의 </a:t>
            </a:r>
            <a:r>
              <a:rPr lang="ko-KR" altLang="en-US" sz="1800" dirty="0" err="1">
                <a:latin typeface="견명조" pitchFamily="18" charset="-127"/>
              </a:rPr>
              <a:t>생성자를</a:t>
            </a:r>
            <a:r>
              <a:rPr lang="ko-KR" altLang="en-US" sz="1800" dirty="0">
                <a:latin typeface="견명조" pitchFamily="18" charset="-127"/>
              </a:rPr>
              <a:t> 호출해야 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9217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068638"/>
            <a:ext cx="7740650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873250" y="4500563"/>
            <a:ext cx="5434013" cy="2276475"/>
            <a:chOff x="1180" y="2835"/>
            <a:chExt cx="3423" cy="1434"/>
          </a:xfrm>
        </p:grpSpPr>
        <p:pic>
          <p:nvPicPr>
            <p:cNvPr id="20492" name="Picture 2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" y="2877"/>
              <a:ext cx="1474" cy="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Picture 2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" y="2858"/>
              <a:ext cx="1315" cy="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Rectangle 22"/>
            <p:cNvSpPr>
              <a:spLocks noChangeArrowheads="1"/>
            </p:cNvSpPr>
            <p:nvPr/>
          </p:nvSpPr>
          <p:spPr bwMode="auto">
            <a:xfrm>
              <a:off x="1180" y="2858"/>
              <a:ext cx="1428" cy="136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0495" name="Rectangle 24"/>
            <p:cNvSpPr>
              <a:spLocks noChangeArrowheads="1"/>
            </p:cNvSpPr>
            <p:nvPr/>
          </p:nvSpPr>
          <p:spPr bwMode="auto">
            <a:xfrm>
              <a:off x="2993" y="2835"/>
              <a:ext cx="1610" cy="143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0496" name="Line 46"/>
            <p:cNvSpPr>
              <a:spLocks noChangeShapeType="1"/>
            </p:cNvSpPr>
            <p:nvPr/>
          </p:nvSpPr>
          <p:spPr bwMode="auto">
            <a:xfrm>
              <a:off x="2427" y="3538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24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2.5 super()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조상의 생성자</a:t>
            </a:r>
            <a:r>
              <a:rPr lang="en-US" altLang="ko-KR" sz="2800">
                <a:latin typeface="견명조" pitchFamily="18" charset="-127"/>
              </a:rPr>
              <a:t>(2/3)</a:t>
            </a:r>
          </a:p>
        </p:txBody>
      </p:sp>
      <p:pic>
        <p:nvPicPr>
          <p:cNvPr id="2151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08163"/>
            <a:ext cx="4321175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4751388" y="2781300"/>
            <a:ext cx="3492500" cy="1331913"/>
            <a:chOff x="2880" y="2137"/>
            <a:chExt cx="2200" cy="839"/>
          </a:xfrm>
        </p:grpSpPr>
        <p:pic>
          <p:nvPicPr>
            <p:cNvPr id="21531" name="Picture 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" y="2160"/>
              <a:ext cx="2019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Rectangle 18"/>
            <p:cNvSpPr>
              <a:spLocks noChangeArrowheads="1"/>
            </p:cNvSpPr>
            <p:nvPr/>
          </p:nvSpPr>
          <p:spPr bwMode="auto">
            <a:xfrm>
              <a:off x="2880" y="2137"/>
              <a:ext cx="2200" cy="839"/>
            </a:xfrm>
            <a:prstGeom prst="rect">
              <a:avLst/>
            </a:prstGeom>
            <a:noFill/>
            <a:ln w="25400" algn="ctr">
              <a:solidFill>
                <a:srgbClr val="FF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1514" name="Group 21"/>
          <p:cNvGrpSpPr>
            <a:grpSpLocks/>
          </p:cNvGrpSpPr>
          <p:nvPr/>
        </p:nvGrpSpPr>
        <p:grpSpPr bwMode="auto">
          <a:xfrm>
            <a:off x="4751388" y="1665288"/>
            <a:ext cx="3816350" cy="1008062"/>
            <a:chOff x="2880" y="1185"/>
            <a:chExt cx="2404" cy="635"/>
          </a:xfrm>
        </p:grpSpPr>
        <p:pic>
          <p:nvPicPr>
            <p:cNvPr id="21529" name="Picture 1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" y="1230"/>
              <a:ext cx="231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0" name="Rectangle 19"/>
            <p:cNvSpPr>
              <a:spLocks noChangeArrowheads="1"/>
            </p:cNvSpPr>
            <p:nvPr/>
          </p:nvSpPr>
          <p:spPr bwMode="auto">
            <a:xfrm>
              <a:off x="2880" y="1185"/>
              <a:ext cx="2404" cy="635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515" name="Rectangle 22"/>
          <p:cNvSpPr>
            <a:spLocks noChangeArrowheads="1"/>
          </p:cNvSpPr>
          <p:nvPr/>
        </p:nvSpPr>
        <p:spPr bwMode="auto">
          <a:xfrm>
            <a:off x="647700" y="4365625"/>
            <a:ext cx="3529013" cy="11207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3887788" y="4365625"/>
            <a:ext cx="3600450" cy="1120775"/>
            <a:chOff x="2449" y="2750"/>
            <a:chExt cx="2268" cy="706"/>
          </a:xfrm>
        </p:grpSpPr>
        <p:sp>
          <p:nvSpPr>
            <p:cNvPr id="21526" name="Rectangle 26"/>
            <p:cNvSpPr>
              <a:spLocks noChangeArrowheads="1"/>
            </p:cNvSpPr>
            <p:nvPr/>
          </p:nvSpPr>
          <p:spPr bwMode="auto">
            <a:xfrm>
              <a:off x="2880" y="2750"/>
              <a:ext cx="1837" cy="70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21527" name="Picture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2792"/>
              <a:ext cx="1588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8" name="Line 46"/>
            <p:cNvSpPr>
              <a:spLocks noChangeShapeType="1"/>
            </p:cNvSpPr>
            <p:nvPr/>
          </p:nvSpPr>
          <p:spPr bwMode="auto">
            <a:xfrm>
              <a:off x="2449" y="3113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887788" y="5157788"/>
            <a:ext cx="5113337" cy="1552575"/>
            <a:chOff x="2449" y="3249"/>
            <a:chExt cx="3221" cy="978"/>
          </a:xfrm>
        </p:grpSpPr>
        <p:pic>
          <p:nvPicPr>
            <p:cNvPr id="21523" name="Picture 2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" y="3611"/>
              <a:ext cx="2472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4" name="Rectangle 29"/>
            <p:cNvSpPr>
              <a:spLocks noChangeArrowheads="1"/>
            </p:cNvSpPr>
            <p:nvPr/>
          </p:nvSpPr>
          <p:spPr bwMode="auto">
            <a:xfrm>
              <a:off x="3085" y="3521"/>
              <a:ext cx="2585" cy="70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1525" name="Line 46"/>
            <p:cNvSpPr>
              <a:spLocks noChangeShapeType="1"/>
            </p:cNvSpPr>
            <p:nvPr/>
          </p:nvSpPr>
          <p:spPr bwMode="auto">
            <a:xfrm>
              <a:off x="2449" y="3249"/>
              <a:ext cx="771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518" name="Rectangle 32"/>
          <p:cNvSpPr>
            <a:spLocks noChangeArrowheads="1"/>
          </p:cNvSpPr>
          <p:nvPr/>
        </p:nvSpPr>
        <p:spPr bwMode="auto">
          <a:xfrm>
            <a:off x="647700" y="2344738"/>
            <a:ext cx="1871663" cy="7969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9" name="Group 41"/>
          <p:cNvGrpSpPr>
            <a:grpSpLocks/>
          </p:cNvGrpSpPr>
          <p:nvPr/>
        </p:nvGrpSpPr>
        <p:grpSpPr bwMode="auto">
          <a:xfrm>
            <a:off x="2232025" y="2349500"/>
            <a:ext cx="2303463" cy="795338"/>
            <a:chOff x="1406" y="1480"/>
            <a:chExt cx="1451" cy="501"/>
          </a:xfrm>
        </p:grpSpPr>
        <p:pic>
          <p:nvPicPr>
            <p:cNvPr id="21520" name="Picture 3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1502"/>
              <a:ext cx="1179" cy="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Rectangle 36"/>
            <p:cNvSpPr>
              <a:spLocks noChangeArrowheads="1"/>
            </p:cNvSpPr>
            <p:nvPr/>
          </p:nvSpPr>
          <p:spPr bwMode="auto">
            <a:xfrm>
              <a:off x="1678" y="1480"/>
              <a:ext cx="1179" cy="49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1522" name="Line 46"/>
            <p:cNvSpPr>
              <a:spLocks noChangeShapeType="1"/>
            </p:cNvSpPr>
            <p:nvPr/>
          </p:nvSpPr>
          <p:spPr bwMode="auto">
            <a:xfrm>
              <a:off x="1406" y="1729"/>
              <a:ext cx="4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668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3.1 </a:t>
            </a:r>
            <a:r>
              <a:rPr lang="ko-KR" altLang="en-US" sz="2800">
                <a:latin typeface="견명조" pitchFamily="18" charset="-127"/>
              </a:rPr>
              <a:t>패키지</a:t>
            </a:r>
            <a:r>
              <a:rPr lang="en-US" altLang="ko-KR" sz="2800">
                <a:latin typeface="견명조" pitchFamily="18" charset="-127"/>
              </a:rPr>
              <a:t>(package)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서로 관련된 클래스와 인터페이스의 묶음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989138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클래스가 물리적으로 클래스파일</a:t>
            </a:r>
            <a:r>
              <a:rPr lang="en-US" altLang="ko-KR" sz="1800">
                <a:latin typeface="견명조" pitchFamily="18" charset="-127"/>
              </a:rPr>
              <a:t>(*.class)</a:t>
            </a:r>
            <a:r>
              <a:rPr lang="ko-KR" altLang="en-US" sz="1800">
                <a:latin typeface="견명조" pitchFamily="18" charset="-127"/>
              </a:rPr>
              <a:t>인 것처럼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패키지는 물리적으로</a:t>
            </a:r>
          </a:p>
          <a:p>
            <a:pPr eaLnBrk="1" hangingPunct="1"/>
            <a:r>
              <a:rPr lang="ko-KR" altLang="en-US" sz="1800">
                <a:latin typeface="견명조" pitchFamily="18" charset="-127"/>
              </a:rPr>
              <a:t>    폴더이다</a:t>
            </a:r>
            <a:r>
              <a:rPr lang="en-US" altLang="ko-KR" sz="1800">
                <a:latin typeface="견명조" pitchFamily="18" charset="-127"/>
              </a:rPr>
              <a:t>.  </a:t>
            </a:r>
            <a:r>
              <a:rPr lang="ko-KR" altLang="en-US" sz="1800">
                <a:latin typeface="견명조" pitchFamily="18" charset="-127"/>
              </a:rPr>
              <a:t>패키지는 서브패키지를 가질 수 있으며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en-US" altLang="ko-KR" sz="1800">
                <a:latin typeface="Arial" charset="0"/>
              </a:rPr>
              <a:t>‘</a:t>
            </a:r>
            <a:r>
              <a:rPr lang="en-US" altLang="ko-KR" sz="1800">
                <a:latin typeface="견명조" pitchFamily="18" charset="-127"/>
              </a:rPr>
              <a:t>.</a:t>
            </a:r>
            <a:r>
              <a:rPr lang="en-US" altLang="ko-KR" sz="1800">
                <a:latin typeface="Arial" charset="0"/>
              </a:rPr>
              <a:t>’</a:t>
            </a:r>
            <a:r>
              <a:rPr lang="ko-KR" altLang="en-US" sz="1800">
                <a:latin typeface="견명조" pitchFamily="18" charset="-127"/>
              </a:rPr>
              <a:t>으로 구분한다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3536950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rt.jar</a:t>
            </a:r>
            <a:r>
              <a:rPr lang="ko-KR" altLang="en-US" sz="1800">
                <a:latin typeface="견명조" pitchFamily="18" charset="-127"/>
              </a:rPr>
              <a:t>는 </a:t>
            </a:r>
            <a:r>
              <a:rPr lang="en-US" altLang="ko-KR" sz="1800">
                <a:latin typeface="견명조" pitchFamily="18" charset="-127"/>
              </a:rPr>
              <a:t>Java API</a:t>
            </a:r>
            <a:r>
              <a:rPr lang="ko-KR" altLang="en-US" sz="1800">
                <a:latin typeface="견명조" pitchFamily="18" charset="-127"/>
              </a:rPr>
              <a:t>의 기본 클래스들을 압축한 파일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    (JDK</a:t>
            </a:r>
            <a:r>
              <a:rPr lang="ko-KR" altLang="en-US" sz="1800">
                <a:latin typeface="견명조" pitchFamily="18" charset="-127"/>
              </a:rPr>
              <a:t>설치경로</a:t>
            </a:r>
            <a:r>
              <a:rPr lang="en-US" altLang="ko-KR" sz="1800">
                <a:latin typeface="견명조" pitchFamily="18" charset="-127"/>
              </a:rPr>
              <a:t>\jre\lib</a:t>
            </a:r>
            <a:r>
              <a:rPr lang="ko-KR" altLang="en-US" sz="1800">
                <a:latin typeface="견명조" pitchFamily="18" charset="-127"/>
              </a:rPr>
              <a:t>에 위치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pic>
        <p:nvPicPr>
          <p:cNvPr id="100372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4386263"/>
            <a:ext cx="70199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971550" y="3170238"/>
            <a:ext cx="5724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(String</a:t>
            </a:r>
            <a:r>
              <a:rPr lang="ko-KR" altLang="en-US" sz="1800">
                <a:latin typeface="견명조" pitchFamily="18" charset="-127"/>
              </a:rPr>
              <a:t>클래스의 </a:t>
            </a:r>
            <a:r>
              <a:rPr lang="en-US" altLang="ko-KR" sz="1800">
                <a:latin typeface="견명조" pitchFamily="18" charset="-127"/>
              </a:rPr>
              <a:t>full name</a:t>
            </a:r>
            <a:r>
              <a:rPr lang="ko-KR" altLang="en-US" sz="1800">
                <a:latin typeface="견명조" pitchFamily="18" charset="-127"/>
              </a:rPr>
              <a:t>은 </a:t>
            </a:r>
            <a:r>
              <a:rPr lang="en-US" altLang="ko-KR" sz="1800">
                <a:latin typeface="견명조" pitchFamily="18" charset="-127"/>
              </a:rPr>
              <a:t>java.lang.String)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28114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클래스의 실제 이름</a:t>
            </a:r>
            <a:r>
              <a:rPr lang="en-US" altLang="ko-KR" sz="1800">
                <a:latin typeface="견명조" pitchFamily="18" charset="-127"/>
              </a:rPr>
              <a:t>(full name)</a:t>
            </a:r>
            <a:r>
              <a:rPr lang="ko-KR" altLang="en-US" sz="1800">
                <a:latin typeface="견명조" pitchFamily="18" charset="-127"/>
              </a:rPr>
              <a:t>은 패키지명이 포함된 것이다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535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  <p:bldP spid="4" grpId="0"/>
      <p:bldP spid="5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3.2 </a:t>
            </a:r>
            <a:r>
              <a:rPr lang="ko-KR" altLang="en-US" sz="2800">
                <a:latin typeface="견명조" pitchFamily="18" charset="-127"/>
              </a:rPr>
              <a:t>패키지의 선언</a:t>
            </a:r>
          </a:p>
        </p:txBody>
      </p:sp>
      <p:sp>
        <p:nvSpPr>
          <p:cNvPr id="25608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패키지는 소스파일에 첫 번째 문장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주석 제외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으로 단 한번 선언한다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560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3897313"/>
            <a:ext cx="4105275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5624513"/>
            <a:ext cx="3924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2936875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모든 클래스는 하나의 패키지에 속하며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패키지가 선언되지 않은 클래스는 </a:t>
            </a:r>
          </a:p>
          <a:p>
            <a:pPr eaLnBrk="1" hangingPunct="1"/>
            <a:r>
              <a:rPr lang="ko-KR" altLang="en-US" sz="1800">
                <a:latin typeface="견명조" pitchFamily="18" charset="-127"/>
              </a:rPr>
              <a:t>    자동적으로 이름없는</a:t>
            </a:r>
            <a:r>
              <a:rPr lang="en-US" altLang="ko-KR" sz="1800">
                <a:latin typeface="견명조" pitchFamily="18" charset="-127"/>
              </a:rPr>
              <a:t>(unnamed) </a:t>
            </a:r>
            <a:r>
              <a:rPr lang="ko-KR" altLang="en-US" sz="1800">
                <a:latin typeface="견명조" pitchFamily="18" charset="-127"/>
              </a:rPr>
              <a:t>패키지에 속하게 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561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68738"/>
            <a:ext cx="4321175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2073275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하나의 소스파일에 둘 이상의 클래스가 포함된 경우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모두 같은 패키지에</a:t>
            </a:r>
          </a:p>
          <a:p>
            <a:pPr eaLnBrk="1" hangingPunct="1"/>
            <a:r>
              <a:rPr lang="ko-KR" altLang="en-US" sz="1800">
                <a:latin typeface="견명조" pitchFamily="18" charset="-127"/>
              </a:rPr>
              <a:t>    속하게 된다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하나의 소스파일에 단 하나의 </a:t>
            </a:r>
            <a:r>
              <a:rPr lang="en-US" altLang="ko-KR" sz="1800">
                <a:latin typeface="견명조" pitchFamily="18" charset="-127"/>
              </a:rPr>
              <a:t>public</a:t>
            </a:r>
            <a:r>
              <a:rPr lang="ko-KR" altLang="en-US" sz="1800">
                <a:latin typeface="견명조" pitchFamily="18" charset="-127"/>
              </a:rPr>
              <a:t>클래스만 허용한다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232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 smtClean="0">
                <a:latin typeface="견명조" pitchFamily="18" charset="-127"/>
              </a:rPr>
              <a:t>3.3 </a:t>
            </a:r>
            <a:r>
              <a:rPr lang="en-US" altLang="ko-KR" sz="2800" dirty="0">
                <a:latin typeface="견명조" pitchFamily="18" charset="-127"/>
              </a:rPr>
              <a:t>import</a:t>
            </a:r>
            <a:r>
              <a:rPr lang="ko-KR" altLang="en-US" sz="2800" dirty="0">
                <a:latin typeface="견명조" pitchFamily="18" charset="-127"/>
              </a:rPr>
              <a:t>문</a:t>
            </a:r>
          </a:p>
        </p:txBody>
      </p:sp>
      <p:sp>
        <p:nvSpPr>
          <p:cNvPr id="28680" name="Text Box 20"/>
          <p:cNvSpPr txBox="1">
            <a:spLocks noChangeArrowheads="1"/>
          </p:cNvSpPr>
          <p:nvPr/>
        </p:nvSpPr>
        <p:spPr bwMode="auto">
          <a:xfrm>
            <a:off x="539750" y="1628775"/>
            <a:ext cx="784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사용할 클래스가 속한 패키지를 지정하는데 사용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39750" y="4249738"/>
            <a:ext cx="784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java.lang</a:t>
            </a:r>
            <a:r>
              <a:rPr lang="ko-KR" altLang="en-US" sz="1800">
                <a:latin typeface="견명조" pitchFamily="18" charset="-127"/>
              </a:rPr>
              <a:t>패키지의 클래스는 </a:t>
            </a:r>
            <a:r>
              <a:rPr lang="en-US" altLang="ko-KR" sz="1800">
                <a:latin typeface="견명조" pitchFamily="18" charset="-127"/>
              </a:rPr>
              <a:t>import</a:t>
            </a:r>
            <a:r>
              <a:rPr lang="ko-KR" altLang="en-US" sz="1800">
                <a:latin typeface="견명조" pitchFamily="18" charset="-127"/>
              </a:rPr>
              <a:t>하지 않고도 사용할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8682" name="Text Box 20"/>
          <p:cNvSpPr txBox="1">
            <a:spLocks noChangeArrowheads="1"/>
          </p:cNvSpPr>
          <p:nvPr/>
        </p:nvSpPr>
        <p:spPr bwMode="auto">
          <a:xfrm>
            <a:off x="539750" y="2090738"/>
            <a:ext cx="838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import</a:t>
            </a:r>
            <a:r>
              <a:rPr lang="ko-KR" altLang="en-US" sz="1800" dirty="0">
                <a:latin typeface="견명조" pitchFamily="18" charset="-127"/>
              </a:rPr>
              <a:t>문을 사용하면 클래스를 사용할 때 </a:t>
            </a:r>
            <a:r>
              <a:rPr lang="ko-KR" altLang="en-US" sz="1800" dirty="0" err="1">
                <a:latin typeface="견명조" pitchFamily="18" charset="-127"/>
              </a:rPr>
              <a:t>패키지명을</a:t>
            </a:r>
            <a:r>
              <a:rPr lang="ko-KR" altLang="en-US" sz="1800" dirty="0">
                <a:latin typeface="견명조" pitchFamily="18" charset="-127"/>
              </a:rPr>
              <a:t> 생략할 수 있다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28683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2843213"/>
            <a:ext cx="219551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4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924175"/>
            <a:ext cx="396081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5" name="Rectangle 22"/>
          <p:cNvSpPr>
            <a:spLocks noChangeArrowheads="1"/>
          </p:cNvSpPr>
          <p:nvPr/>
        </p:nvSpPr>
        <p:spPr bwMode="auto">
          <a:xfrm>
            <a:off x="863600" y="2852738"/>
            <a:ext cx="4319588" cy="79216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8686" name="Rectangle 23"/>
          <p:cNvSpPr>
            <a:spLocks noChangeArrowheads="1"/>
          </p:cNvSpPr>
          <p:nvPr/>
        </p:nvSpPr>
        <p:spPr bwMode="auto">
          <a:xfrm>
            <a:off x="5580063" y="2781300"/>
            <a:ext cx="2700337" cy="935038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8687" name="Line 46"/>
          <p:cNvSpPr>
            <a:spLocks noChangeShapeType="1"/>
          </p:cNvSpPr>
          <p:nvPr/>
        </p:nvSpPr>
        <p:spPr bwMode="auto">
          <a:xfrm flipV="1">
            <a:off x="4895850" y="3284538"/>
            <a:ext cx="9366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539750" y="4683125"/>
            <a:ext cx="7848600" cy="2035175"/>
            <a:chOff x="340" y="2950"/>
            <a:chExt cx="4944" cy="1282"/>
          </a:xfrm>
        </p:grpSpPr>
        <p:sp>
          <p:nvSpPr>
            <p:cNvPr id="28692" name="Text Box 20"/>
            <p:cNvSpPr txBox="1">
              <a:spLocks noChangeArrowheads="1"/>
            </p:cNvSpPr>
            <p:nvPr/>
          </p:nvSpPr>
          <p:spPr bwMode="auto">
            <a:xfrm>
              <a:off x="340" y="2950"/>
              <a:ext cx="49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800">
                  <a:latin typeface="견명조" pitchFamily="18" charset="-127"/>
                </a:rPr>
                <a:t>    String, Object, System, Thread ...</a:t>
              </a:r>
              <a:endParaRPr lang="ko-KR" altLang="en-US" sz="1800">
                <a:latin typeface="견명조" pitchFamily="18" charset="-127"/>
              </a:endParaRPr>
            </a:p>
          </p:txBody>
        </p:sp>
        <p:pic>
          <p:nvPicPr>
            <p:cNvPr id="28693" name="Picture 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" y="3249"/>
              <a:ext cx="2359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4930775" y="5013325"/>
            <a:ext cx="3997325" cy="725488"/>
            <a:chOff x="3106" y="3158"/>
            <a:chExt cx="2518" cy="457"/>
          </a:xfrm>
        </p:grpSpPr>
        <p:pic>
          <p:nvPicPr>
            <p:cNvPr id="28690" name="Picture 2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3203"/>
              <a:ext cx="2472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1" name="Rectangle 27"/>
            <p:cNvSpPr>
              <a:spLocks noChangeArrowheads="1"/>
            </p:cNvSpPr>
            <p:nvPr/>
          </p:nvSpPr>
          <p:spPr bwMode="auto">
            <a:xfrm>
              <a:off x="3106" y="3158"/>
              <a:ext cx="2518" cy="45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07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47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Hello world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실행단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계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Group 42"/>
          <p:cNvGrpSpPr>
            <a:grpSpLocks/>
          </p:cNvGrpSpPr>
          <p:nvPr/>
        </p:nvGrpSpPr>
        <p:grpSpPr bwMode="auto">
          <a:xfrm>
            <a:off x="457200" y="1052736"/>
            <a:ext cx="8382000" cy="5257800"/>
            <a:chOff x="288" y="768"/>
            <a:chExt cx="5280" cy="3312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88" y="768"/>
              <a:ext cx="5280" cy="3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480" y="912"/>
              <a:ext cx="2064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Compile-time-Environment</a:t>
              </a: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576" y="1344"/>
              <a:ext cx="816" cy="5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Java</a:t>
              </a:r>
            </a:p>
            <a:p>
              <a:pPr algn="ctr"/>
              <a:r>
                <a:rPr lang="en-US" altLang="ko-KR" sz="1200"/>
                <a:t>Source</a:t>
              </a:r>
            </a:p>
            <a:p>
              <a:pPr algn="ctr"/>
              <a:r>
                <a:rPr lang="en-US" altLang="ko-KR" sz="1200"/>
                <a:t>(*.java)</a:t>
              </a: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600" y="2336"/>
              <a:ext cx="76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Java</a:t>
              </a:r>
            </a:p>
            <a:p>
              <a:pPr algn="ctr"/>
              <a:r>
                <a:rPr lang="en-US" altLang="ko-KR" sz="1200"/>
                <a:t>Compiler</a:t>
              </a:r>
            </a:p>
          </p:txBody>
        </p:sp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576" y="3360"/>
              <a:ext cx="816" cy="5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Java</a:t>
              </a:r>
            </a:p>
            <a:p>
              <a:pPr algn="ctr"/>
              <a:r>
                <a:rPr lang="en-US" altLang="ko-KR" sz="1200"/>
                <a:t>Bytecode</a:t>
              </a:r>
            </a:p>
            <a:p>
              <a:pPr algn="ctr"/>
              <a:r>
                <a:rPr lang="en-US" altLang="ko-KR" sz="1200"/>
                <a:t>(*.class)</a:t>
              </a:r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1728" y="2064"/>
              <a:ext cx="864" cy="86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Java</a:t>
              </a:r>
            </a:p>
            <a:p>
              <a:pPr algn="ctr"/>
              <a:r>
                <a:rPr lang="en-US" altLang="ko-KR" sz="1200"/>
                <a:t>Bytecodes</a:t>
              </a:r>
            </a:p>
            <a:p>
              <a:pPr algn="ctr"/>
              <a:r>
                <a:rPr lang="en-US" altLang="ko-KR" sz="1200"/>
                <a:t>Move locally</a:t>
              </a:r>
            </a:p>
            <a:p>
              <a:pPr algn="ctr"/>
              <a:r>
                <a:rPr lang="en-US" altLang="ko-KR" sz="1200"/>
                <a:t>Or through</a:t>
              </a:r>
            </a:p>
            <a:p>
              <a:pPr algn="ctr"/>
              <a:r>
                <a:rPr lang="en-US" altLang="ko-KR" sz="1200"/>
                <a:t>network</a:t>
              </a: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3120" y="912"/>
              <a:ext cx="2256" cy="1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Runtime Environment(Java Platform)</a:t>
              </a:r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>
              <a:off x="3400" y="1296"/>
              <a:ext cx="1056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Class Loader</a:t>
              </a:r>
            </a:p>
            <a:p>
              <a:pPr algn="ctr"/>
              <a:r>
                <a:rPr lang="en-US" altLang="ko-KR" sz="1200"/>
                <a:t>Byte Verifier</a:t>
              </a:r>
            </a:p>
          </p:txBody>
        </p:sp>
        <p:sp>
          <p:nvSpPr>
            <p:cNvPr id="22" name="Rectangle 15"/>
            <p:cNvSpPr>
              <a:spLocks noChangeArrowheads="1"/>
            </p:cNvSpPr>
            <p:nvPr/>
          </p:nvSpPr>
          <p:spPr bwMode="auto">
            <a:xfrm>
              <a:off x="4752" y="1296"/>
              <a:ext cx="76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Java</a:t>
              </a:r>
            </a:p>
            <a:p>
              <a:pPr algn="ctr"/>
              <a:r>
                <a:rPr lang="en-US" altLang="ko-KR" sz="1200"/>
                <a:t>Class</a:t>
              </a:r>
            </a:p>
            <a:p>
              <a:pPr algn="ctr"/>
              <a:r>
                <a:rPr lang="en-US" altLang="ko-KR" sz="1200"/>
                <a:t>Libraries</a:t>
              </a:r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2928" y="2016"/>
              <a:ext cx="2112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endParaRPr lang="ko-KR" altLang="ko-KR" sz="1200"/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3072" y="2208"/>
              <a:ext cx="76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Java</a:t>
              </a:r>
            </a:p>
            <a:p>
              <a:pPr algn="ctr"/>
              <a:r>
                <a:rPr lang="en-US" altLang="ko-KR" sz="1200"/>
                <a:t>Interpreter</a:t>
              </a:r>
            </a:p>
          </p:txBody>
        </p:sp>
        <p:sp>
          <p:nvSpPr>
            <p:cNvPr id="25" name="Rectangle 18"/>
            <p:cNvSpPr>
              <a:spLocks noChangeArrowheads="1"/>
            </p:cNvSpPr>
            <p:nvPr/>
          </p:nvSpPr>
          <p:spPr bwMode="auto">
            <a:xfrm>
              <a:off x="4032" y="2208"/>
              <a:ext cx="864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200"/>
                <a:t>Just-In-Time</a:t>
              </a:r>
            </a:p>
            <a:p>
              <a:pPr algn="ctr"/>
              <a:r>
                <a:rPr lang="en-US" altLang="ko-KR" sz="1200"/>
                <a:t>Compiler</a:t>
              </a: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3072" y="2928"/>
              <a:ext cx="1824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200"/>
                <a:t>Runtime System</a:t>
              </a:r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3072" y="3456"/>
              <a:ext cx="1824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Operating System</a:t>
              </a:r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3072" y="3840"/>
              <a:ext cx="1824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/>
                <a:t>Hardware</a:t>
              </a:r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064" y="2448"/>
              <a:ext cx="480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/>
                <a:t>Java</a:t>
              </a:r>
            </a:p>
            <a:p>
              <a:r>
                <a:rPr lang="en-US" altLang="ko-KR" sz="1200"/>
                <a:t>Virtual</a:t>
              </a:r>
            </a:p>
            <a:p>
              <a:r>
                <a:rPr lang="en-US" altLang="ko-KR" sz="1200"/>
                <a:t>Machine</a:t>
              </a:r>
            </a:p>
          </p:txBody>
        </p:sp>
        <p:cxnSp>
          <p:nvCxnSpPr>
            <p:cNvPr id="31" name="AutoShape 23"/>
            <p:cNvCxnSpPr>
              <a:cxnSpLocks noChangeShapeType="1"/>
              <a:stCxn id="16" idx="4"/>
              <a:endCxn id="17" idx="0"/>
            </p:cNvCxnSpPr>
            <p:nvPr/>
          </p:nvCxnSpPr>
          <p:spPr bwMode="auto">
            <a:xfrm rot="5400000">
              <a:off x="776" y="2128"/>
              <a:ext cx="41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24"/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 rot="5400000">
              <a:off x="736" y="3112"/>
              <a:ext cx="49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26"/>
            <p:cNvCxnSpPr>
              <a:cxnSpLocks noChangeShapeType="1"/>
              <a:stCxn id="18" idx="6"/>
              <a:endCxn id="19" idx="4"/>
            </p:cNvCxnSpPr>
            <p:nvPr/>
          </p:nvCxnSpPr>
          <p:spPr bwMode="auto">
            <a:xfrm flipV="1">
              <a:off x="1392" y="2928"/>
              <a:ext cx="768" cy="72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27"/>
            <p:cNvCxnSpPr>
              <a:cxnSpLocks noChangeShapeType="1"/>
              <a:stCxn id="19" idx="0"/>
              <a:endCxn id="21" idx="1"/>
            </p:cNvCxnSpPr>
            <p:nvPr/>
          </p:nvCxnSpPr>
          <p:spPr bwMode="auto">
            <a:xfrm rot="16200000">
              <a:off x="2528" y="1192"/>
              <a:ext cx="504" cy="124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0"/>
            <p:cNvCxnSpPr>
              <a:cxnSpLocks noChangeShapeType="1"/>
              <a:stCxn id="22" idx="1"/>
              <a:endCxn id="21" idx="3"/>
            </p:cNvCxnSpPr>
            <p:nvPr/>
          </p:nvCxnSpPr>
          <p:spPr bwMode="auto">
            <a:xfrm rot="10800000">
              <a:off x="4456" y="1560"/>
              <a:ext cx="29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34"/>
            <p:cNvCxnSpPr>
              <a:cxnSpLocks noChangeShapeType="1"/>
              <a:stCxn id="21" idx="2"/>
              <a:endCxn id="25" idx="0"/>
            </p:cNvCxnSpPr>
            <p:nvPr/>
          </p:nvCxnSpPr>
          <p:spPr bwMode="auto">
            <a:xfrm>
              <a:off x="3928" y="1824"/>
              <a:ext cx="53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35"/>
            <p:cNvCxnSpPr>
              <a:cxnSpLocks noChangeShapeType="1"/>
              <a:stCxn id="21" idx="2"/>
              <a:endCxn id="24" idx="0"/>
            </p:cNvCxnSpPr>
            <p:nvPr/>
          </p:nvCxnSpPr>
          <p:spPr bwMode="auto">
            <a:xfrm flipH="1">
              <a:off x="3456" y="1824"/>
              <a:ext cx="47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3456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4464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3984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3984" y="36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0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 smtClean="0">
                <a:latin typeface="견명조" pitchFamily="18" charset="-127"/>
              </a:rPr>
              <a:t>3.4 </a:t>
            </a:r>
            <a:r>
              <a:rPr lang="en-US" altLang="ko-KR" sz="2800" dirty="0">
                <a:latin typeface="견명조" pitchFamily="18" charset="-127"/>
              </a:rPr>
              <a:t>import</a:t>
            </a:r>
            <a:r>
              <a:rPr lang="ko-KR" altLang="en-US" sz="2800" dirty="0">
                <a:latin typeface="견명조" pitchFamily="18" charset="-127"/>
              </a:rPr>
              <a:t>문의 선언</a:t>
            </a:r>
          </a:p>
        </p:txBody>
      </p:sp>
      <p:sp>
        <p:nvSpPr>
          <p:cNvPr id="29704" name="Text Box 20"/>
          <p:cNvSpPr txBox="1">
            <a:spLocks noChangeArrowheads="1"/>
          </p:cNvSpPr>
          <p:nvPr/>
        </p:nvSpPr>
        <p:spPr bwMode="auto">
          <a:xfrm>
            <a:off x="539750" y="1628775"/>
            <a:ext cx="784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import</a:t>
            </a:r>
            <a:r>
              <a:rPr lang="ko-KR" altLang="en-US" sz="1800">
                <a:latin typeface="견명조" pitchFamily="18" charset="-127"/>
              </a:rPr>
              <a:t>문은 패키지문과 클래스선언의 사이에 선언한다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97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957388"/>
            <a:ext cx="71643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 Box 20"/>
          <p:cNvSpPr txBox="1">
            <a:spLocks noChangeArrowheads="1"/>
          </p:cNvSpPr>
          <p:nvPr/>
        </p:nvSpPr>
        <p:spPr bwMode="auto">
          <a:xfrm>
            <a:off x="539750" y="3681413"/>
            <a:ext cx="7848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import</a:t>
            </a:r>
            <a:r>
              <a:rPr lang="ko-KR" altLang="en-US" sz="1800">
                <a:latin typeface="견명조" pitchFamily="18" charset="-127"/>
              </a:rPr>
              <a:t>문을 선언하는 방법은 다음과 같다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97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4041775"/>
            <a:ext cx="7164387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4724400"/>
            <a:ext cx="6300788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676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 smtClean="0">
                <a:latin typeface="견명조" pitchFamily="18" charset="-127"/>
              </a:rPr>
              <a:t>3.4 </a:t>
            </a:r>
            <a:r>
              <a:rPr lang="en-US" altLang="ko-KR" sz="2800" dirty="0">
                <a:latin typeface="견명조" pitchFamily="18" charset="-127"/>
              </a:rPr>
              <a:t>import</a:t>
            </a:r>
            <a:r>
              <a:rPr lang="ko-KR" altLang="en-US" sz="2800" dirty="0">
                <a:latin typeface="견명조" pitchFamily="18" charset="-127"/>
              </a:rPr>
              <a:t>문의 선언 </a:t>
            </a:r>
            <a:r>
              <a:rPr lang="en-US" altLang="ko-KR" sz="2800" dirty="0">
                <a:latin typeface="견명조" pitchFamily="18" charset="-127"/>
              </a:rPr>
              <a:t>- </a:t>
            </a:r>
            <a:r>
              <a:rPr lang="ko-KR" altLang="en-US" sz="2800" dirty="0" err="1">
                <a:latin typeface="견명조" pitchFamily="18" charset="-127"/>
              </a:rPr>
              <a:t>선언예</a:t>
            </a:r>
            <a:endParaRPr lang="ko-KR" altLang="en-US" sz="2800" dirty="0">
              <a:latin typeface="견명조" pitchFamily="18" charset="-127"/>
            </a:endParaRPr>
          </a:p>
        </p:txBody>
      </p:sp>
      <p:sp>
        <p:nvSpPr>
          <p:cNvPr id="30728" name="Text Box 20"/>
          <p:cNvSpPr txBox="1">
            <a:spLocks noChangeArrowheads="1"/>
          </p:cNvSpPr>
          <p:nvPr/>
        </p:nvSpPr>
        <p:spPr bwMode="auto">
          <a:xfrm>
            <a:off x="539750" y="1557338"/>
            <a:ext cx="784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import</a:t>
            </a:r>
            <a:r>
              <a:rPr lang="ko-KR" altLang="en-US" sz="1800">
                <a:latin typeface="견명조" pitchFamily="18" charset="-127"/>
              </a:rPr>
              <a:t>문은 컴파일 시에 처리되므로 프로그램의 성능에 아무런 영향을 미치지 않는다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0729" name="Rectangle 16"/>
          <p:cNvSpPr>
            <a:spLocks noChangeArrowheads="1"/>
          </p:cNvSpPr>
          <p:nvPr/>
        </p:nvSpPr>
        <p:spPr bwMode="auto">
          <a:xfrm>
            <a:off x="1152525" y="2241550"/>
            <a:ext cx="3095625" cy="79216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pic>
        <p:nvPicPr>
          <p:cNvPr id="30730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312988"/>
            <a:ext cx="2895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2457450"/>
            <a:ext cx="20669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21"/>
          <p:cNvSpPr>
            <a:spLocks noChangeArrowheads="1"/>
          </p:cNvSpPr>
          <p:nvPr/>
        </p:nvSpPr>
        <p:spPr bwMode="auto">
          <a:xfrm>
            <a:off x="4572000" y="2241550"/>
            <a:ext cx="3095625" cy="79216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0733" name="Line 46"/>
          <p:cNvSpPr>
            <a:spLocks noChangeShapeType="1"/>
          </p:cNvSpPr>
          <p:nvPr/>
        </p:nvSpPr>
        <p:spPr bwMode="auto">
          <a:xfrm flipV="1">
            <a:off x="3960813" y="2638425"/>
            <a:ext cx="9350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34" name="Rectangle 22"/>
          <p:cNvSpPr>
            <a:spLocks noChangeArrowheads="1"/>
          </p:cNvSpPr>
          <p:nvPr/>
        </p:nvSpPr>
        <p:spPr bwMode="auto">
          <a:xfrm>
            <a:off x="1150938" y="3573463"/>
            <a:ext cx="3095625" cy="79216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0735" name="Rectangle 25"/>
          <p:cNvSpPr>
            <a:spLocks noChangeArrowheads="1"/>
          </p:cNvSpPr>
          <p:nvPr/>
        </p:nvSpPr>
        <p:spPr bwMode="auto">
          <a:xfrm>
            <a:off x="4570413" y="3573463"/>
            <a:ext cx="3095625" cy="792162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30736" name="Line 46"/>
          <p:cNvSpPr>
            <a:spLocks noChangeShapeType="1"/>
          </p:cNvSpPr>
          <p:nvPr/>
        </p:nvSpPr>
        <p:spPr bwMode="auto">
          <a:xfrm flipV="1">
            <a:off x="3959225" y="3970338"/>
            <a:ext cx="9350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37" name="Text Box 20"/>
          <p:cNvSpPr txBox="1">
            <a:spLocks noChangeArrowheads="1"/>
          </p:cNvSpPr>
          <p:nvPr/>
        </p:nvSpPr>
        <p:spPr bwMode="auto">
          <a:xfrm>
            <a:off x="539750" y="3200400"/>
            <a:ext cx="784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다음의 두 코드는 서로 의미가 다르다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30738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3752850"/>
            <a:ext cx="2028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9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3808413"/>
            <a:ext cx="1514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539750" y="4545013"/>
            <a:ext cx="795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이름이 같은 클래스가 속한 두 패키지를 </a:t>
            </a:r>
            <a:r>
              <a:rPr lang="en-US" altLang="ko-KR" sz="1800">
                <a:latin typeface="견명조" pitchFamily="18" charset="-127"/>
              </a:rPr>
              <a:t>import</a:t>
            </a:r>
            <a:r>
              <a:rPr lang="ko-KR" altLang="en-US" sz="1800">
                <a:latin typeface="견명조" pitchFamily="18" charset="-127"/>
              </a:rPr>
              <a:t>할 때는 클래스 앞에 패키지명을 붙여줘야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30741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229225"/>
            <a:ext cx="5040312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606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32"/>
          <p:cNvSpPr>
            <a:spLocks noChangeArrowheads="1"/>
          </p:cNvSpPr>
          <p:nvPr/>
        </p:nvSpPr>
        <p:spPr bwMode="auto">
          <a:xfrm>
            <a:off x="358775" y="3176588"/>
            <a:ext cx="4537075" cy="1223962"/>
          </a:xfrm>
          <a:prstGeom prst="rightArrowCallout">
            <a:avLst>
              <a:gd name="adj1" fmla="val 25037"/>
              <a:gd name="adj2" fmla="val 25000"/>
              <a:gd name="adj3" fmla="val 44980"/>
              <a:gd name="adj4" fmla="val 7614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ko-KR" altLang="en-US"/>
          </a:p>
        </p:txBody>
      </p:sp>
      <p:sp>
        <p:nvSpPr>
          <p:cNvPr id="7171" name="AutoShape 29"/>
          <p:cNvSpPr>
            <a:spLocks noChangeArrowheads="1"/>
          </p:cNvSpPr>
          <p:nvPr/>
        </p:nvSpPr>
        <p:spPr bwMode="auto">
          <a:xfrm>
            <a:off x="358775" y="1484313"/>
            <a:ext cx="4573588" cy="1368425"/>
          </a:xfrm>
          <a:prstGeom prst="rightArrowCallout">
            <a:avLst>
              <a:gd name="adj1" fmla="val 25037"/>
              <a:gd name="adj2" fmla="val 25000"/>
              <a:gd name="adj3" fmla="val 40555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ko-KR" altLang="en-US"/>
          </a:p>
        </p:txBody>
      </p:sp>
      <p:sp>
        <p:nvSpPr>
          <p:cNvPr id="7177" name="Text Box 14"/>
          <p:cNvSpPr txBox="1">
            <a:spLocks noChangeArrowheads="1"/>
          </p:cNvSpPr>
          <p:nvPr/>
        </p:nvSpPr>
        <p:spPr bwMode="auto">
          <a:xfrm>
            <a:off x="503238" y="15208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상속</a:t>
            </a:r>
          </a:p>
        </p:txBody>
      </p:sp>
      <p:sp>
        <p:nvSpPr>
          <p:cNvPr id="7178" name="Text Box 16"/>
          <p:cNvSpPr txBox="1">
            <a:spLocks noChangeArrowheads="1"/>
          </p:cNvSpPr>
          <p:nvPr/>
        </p:nvSpPr>
        <p:spPr bwMode="auto">
          <a:xfrm>
            <a:off x="503238" y="1931988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오버라이딩</a:t>
            </a:r>
          </a:p>
        </p:txBody>
      </p:sp>
      <p:sp>
        <p:nvSpPr>
          <p:cNvPr id="7179" name="Text Box 18"/>
          <p:cNvSpPr txBox="1">
            <a:spLocks noChangeArrowheads="1"/>
          </p:cNvSpPr>
          <p:nvPr/>
        </p:nvSpPr>
        <p:spPr bwMode="auto">
          <a:xfrm>
            <a:off x="503238" y="4772025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추상클래스</a:t>
            </a:r>
          </a:p>
        </p:txBody>
      </p:sp>
      <p:sp>
        <p:nvSpPr>
          <p:cNvPr id="7180" name="Text Box 19"/>
          <p:cNvSpPr txBox="1">
            <a:spLocks noChangeArrowheads="1"/>
          </p:cNvSpPr>
          <p:nvPr/>
        </p:nvSpPr>
        <p:spPr bwMode="auto">
          <a:xfrm>
            <a:off x="503238" y="5300663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7. </a:t>
            </a:r>
            <a:r>
              <a:rPr lang="ko-KR" altLang="en-US" sz="2400">
                <a:latin typeface="견명조" pitchFamily="18" charset="-127"/>
              </a:rPr>
              <a:t>인터페이스</a:t>
            </a:r>
          </a:p>
        </p:txBody>
      </p:sp>
      <p:sp>
        <p:nvSpPr>
          <p:cNvPr id="7181" name="Text Box 28"/>
          <p:cNvSpPr txBox="1">
            <a:spLocks noChangeArrowheads="1"/>
          </p:cNvSpPr>
          <p:nvPr/>
        </p:nvSpPr>
        <p:spPr bwMode="auto">
          <a:xfrm>
            <a:off x="4968875" y="184467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II-1</a:t>
            </a:r>
          </a:p>
        </p:txBody>
      </p:sp>
      <p:sp>
        <p:nvSpPr>
          <p:cNvPr id="7182" name="AutoShape 32"/>
          <p:cNvSpPr>
            <a:spLocks noChangeArrowheads="1"/>
          </p:cNvSpPr>
          <p:nvPr/>
        </p:nvSpPr>
        <p:spPr bwMode="auto">
          <a:xfrm>
            <a:off x="358775" y="4689475"/>
            <a:ext cx="4500563" cy="1223963"/>
          </a:xfrm>
          <a:prstGeom prst="rightArrowCallout">
            <a:avLst>
              <a:gd name="adj1" fmla="val 25037"/>
              <a:gd name="adj2" fmla="val 25000"/>
              <a:gd name="adj3" fmla="val 44618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ko-KR" altLang="en-US"/>
          </a:p>
        </p:txBody>
      </p:sp>
      <p:sp>
        <p:nvSpPr>
          <p:cNvPr id="7183" name="Text Box 33"/>
          <p:cNvSpPr txBox="1">
            <a:spLocks noChangeArrowheads="1"/>
          </p:cNvSpPr>
          <p:nvPr/>
        </p:nvSpPr>
        <p:spPr bwMode="auto">
          <a:xfrm>
            <a:off x="4968875" y="497522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II-3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503238" y="23241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3. package</a:t>
            </a:r>
            <a:r>
              <a:rPr lang="ko-KR" altLang="en-US" sz="2400">
                <a:latin typeface="견명조" pitchFamily="18" charset="-127"/>
              </a:rPr>
              <a:t>와 </a:t>
            </a:r>
            <a:r>
              <a:rPr lang="en-US" altLang="ko-KR" sz="2400">
                <a:latin typeface="견명조" pitchFamily="18" charset="-127"/>
              </a:rPr>
              <a:t>import</a:t>
            </a:r>
          </a:p>
        </p:txBody>
      </p:sp>
      <p:sp>
        <p:nvSpPr>
          <p:cNvPr id="7185" name="Text Box 18"/>
          <p:cNvSpPr txBox="1">
            <a:spLocks noChangeArrowheads="1"/>
          </p:cNvSpPr>
          <p:nvPr/>
        </p:nvSpPr>
        <p:spPr bwMode="auto">
          <a:xfrm>
            <a:off x="503238" y="3259138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제어자</a:t>
            </a:r>
          </a:p>
        </p:txBody>
      </p:sp>
      <p:sp>
        <p:nvSpPr>
          <p:cNvPr id="7186" name="Text Box 19"/>
          <p:cNvSpPr txBox="1">
            <a:spLocks noChangeArrowheads="1"/>
          </p:cNvSpPr>
          <p:nvPr/>
        </p:nvSpPr>
        <p:spPr bwMode="auto">
          <a:xfrm>
            <a:off x="503238" y="3789363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다형성</a:t>
            </a:r>
          </a:p>
        </p:txBody>
      </p:sp>
      <p:sp>
        <p:nvSpPr>
          <p:cNvPr id="7187" name="Text Box 33"/>
          <p:cNvSpPr txBox="1">
            <a:spLocks noChangeArrowheads="1"/>
          </p:cNvSpPr>
          <p:nvPr/>
        </p:nvSpPr>
        <p:spPr bwMode="auto">
          <a:xfrm>
            <a:off x="4968875" y="3462338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II-2</a:t>
            </a: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76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Text Box 13"/>
          <p:cNvSpPr txBox="1">
            <a:spLocks noChangeArrowheads="1"/>
          </p:cNvSpPr>
          <p:nvPr/>
        </p:nvSpPr>
        <p:spPr bwMode="auto">
          <a:xfrm>
            <a:off x="287338" y="38973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다형성</a:t>
            </a:r>
            <a:r>
              <a:rPr lang="en-US" altLang="ko-KR" sz="2400">
                <a:latin typeface="견명조" pitchFamily="18" charset="-127"/>
              </a:rPr>
              <a:t>(polymorphism)</a:t>
            </a:r>
          </a:p>
        </p:txBody>
      </p:sp>
      <p:sp>
        <p:nvSpPr>
          <p:cNvPr id="8201" name="Text Box 22"/>
          <p:cNvSpPr txBox="1">
            <a:spLocks noChangeArrowheads="1"/>
          </p:cNvSpPr>
          <p:nvPr/>
        </p:nvSpPr>
        <p:spPr bwMode="auto">
          <a:xfrm>
            <a:off x="863600" y="14843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4.1 </a:t>
            </a:r>
            <a:r>
              <a:rPr lang="ko-KR" altLang="en-US" sz="2400">
                <a:latin typeface="견명조" pitchFamily="18" charset="-127"/>
              </a:rPr>
              <a:t>제어자란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8202" name="Text Box 23"/>
          <p:cNvSpPr txBox="1">
            <a:spLocks noChangeArrowheads="1"/>
          </p:cNvSpPr>
          <p:nvPr/>
        </p:nvSpPr>
        <p:spPr bwMode="auto">
          <a:xfrm>
            <a:off x="863600" y="1855788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4.2 static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8203" name="Text Box 26"/>
          <p:cNvSpPr txBox="1">
            <a:spLocks noChangeArrowheads="1"/>
          </p:cNvSpPr>
          <p:nvPr/>
        </p:nvSpPr>
        <p:spPr bwMode="auto">
          <a:xfrm>
            <a:off x="863600" y="4303713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5.1 </a:t>
            </a:r>
            <a:r>
              <a:rPr lang="ko-KR" altLang="en-US" sz="2400">
                <a:latin typeface="견명조" pitchFamily="18" charset="-127"/>
              </a:rPr>
              <a:t>다형성이란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8204" name="Text Box 27"/>
          <p:cNvSpPr txBox="1">
            <a:spLocks noChangeArrowheads="1"/>
          </p:cNvSpPr>
          <p:nvPr/>
        </p:nvSpPr>
        <p:spPr bwMode="auto">
          <a:xfrm>
            <a:off x="863600" y="470058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5.2 </a:t>
            </a:r>
            <a:r>
              <a:rPr lang="ko-KR" altLang="en-US" sz="2400">
                <a:latin typeface="견명조" pitchFamily="18" charset="-127"/>
              </a:rPr>
              <a:t>참조변수의 형변환</a:t>
            </a:r>
          </a:p>
        </p:txBody>
      </p:sp>
      <p:sp>
        <p:nvSpPr>
          <p:cNvPr id="8205" name="Text Box 28"/>
          <p:cNvSpPr txBox="1">
            <a:spLocks noChangeArrowheads="1"/>
          </p:cNvSpPr>
          <p:nvPr/>
        </p:nvSpPr>
        <p:spPr bwMode="auto">
          <a:xfrm>
            <a:off x="863600" y="5456238"/>
            <a:ext cx="536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5.4 </a:t>
            </a:r>
            <a:r>
              <a:rPr lang="ko-KR" altLang="en-US" sz="2400">
                <a:latin typeface="견명조" pitchFamily="18" charset="-127"/>
              </a:rPr>
              <a:t>참조변수와 인스턴스변수의 연결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863600" y="224155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4.3 final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8207" name="Text Box 23"/>
          <p:cNvSpPr txBox="1">
            <a:spLocks noChangeArrowheads="1"/>
          </p:cNvSpPr>
          <p:nvPr/>
        </p:nvSpPr>
        <p:spPr bwMode="auto">
          <a:xfrm>
            <a:off x="863600" y="2647950"/>
            <a:ext cx="6408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4.4 </a:t>
            </a:r>
            <a:r>
              <a:rPr lang="ko-KR" altLang="en-US" sz="2400">
                <a:latin typeface="견명조" pitchFamily="18" charset="-127"/>
              </a:rPr>
              <a:t>생성자를 이용한 </a:t>
            </a:r>
            <a:r>
              <a:rPr lang="en-US" altLang="ko-KR" sz="2400">
                <a:latin typeface="견명조" pitchFamily="18" charset="-127"/>
              </a:rPr>
              <a:t>final </a:t>
            </a:r>
            <a:r>
              <a:rPr lang="ko-KR" altLang="en-US" sz="2400">
                <a:latin typeface="견명조" pitchFamily="18" charset="-127"/>
              </a:rPr>
              <a:t>멤버변수 초기화</a:t>
            </a:r>
          </a:p>
        </p:txBody>
      </p:sp>
      <p:sp>
        <p:nvSpPr>
          <p:cNvPr id="8208" name="Text Box 23"/>
          <p:cNvSpPr txBox="1">
            <a:spLocks noChangeArrowheads="1"/>
          </p:cNvSpPr>
          <p:nvPr/>
        </p:nvSpPr>
        <p:spPr bwMode="auto">
          <a:xfrm>
            <a:off x="863600" y="3008313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4.5 abstract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8209" name="Text Box 27"/>
          <p:cNvSpPr txBox="1">
            <a:spLocks noChangeArrowheads="1"/>
          </p:cNvSpPr>
          <p:nvPr/>
        </p:nvSpPr>
        <p:spPr bwMode="auto">
          <a:xfrm>
            <a:off x="863600" y="509587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5.3 instanceof</a:t>
            </a:r>
            <a:r>
              <a:rPr lang="ko-KR" altLang="en-US" sz="2400">
                <a:latin typeface="견명조" pitchFamily="18" charset="-127"/>
              </a:rPr>
              <a:t>연산자</a:t>
            </a:r>
          </a:p>
        </p:txBody>
      </p:sp>
      <p:sp>
        <p:nvSpPr>
          <p:cNvPr id="8210" name="Text Box 28"/>
          <p:cNvSpPr txBox="1">
            <a:spLocks noChangeArrowheads="1"/>
          </p:cNvSpPr>
          <p:nvPr/>
        </p:nvSpPr>
        <p:spPr bwMode="auto">
          <a:xfrm>
            <a:off x="863600" y="585152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5.5 </a:t>
            </a:r>
            <a:r>
              <a:rPr lang="ko-KR" altLang="en-US" sz="2400">
                <a:latin typeface="견명조" pitchFamily="18" charset="-127"/>
              </a:rPr>
              <a:t>매개변수의 다형성</a:t>
            </a:r>
          </a:p>
        </p:txBody>
      </p:sp>
      <p:sp>
        <p:nvSpPr>
          <p:cNvPr id="8211" name="Text Box 28"/>
          <p:cNvSpPr txBox="1">
            <a:spLocks noChangeArrowheads="1"/>
          </p:cNvSpPr>
          <p:nvPr/>
        </p:nvSpPr>
        <p:spPr bwMode="auto">
          <a:xfrm>
            <a:off x="863600" y="6248400"/>
            <a:ext cx="673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5.6 </a:t>
            </a:r>
            <a:r>
              <a:rPr lang="ko-KR" altLang="en-US" sz="2400">
                <a:latin typeface="견명조" pitchFamily="18" charset="-127"/>
              </a:rPr>
              <a:t>여러 종류의 객체를 하나의 배열로 다루기</a:t>
            </a:r>
          </a:p>
        </p:txBody>
      </p:sp>
      <p:sp>
        <p:nvSpPr>
          <p:cNvPr id="8212" name="Text Box 23"/>
          <p:cNvSpPr txBox="1">
            <a:spLocks noChangeArrowheads="1"/>
          </p:cNvSpPr>
          <p:nvPr/>
        </p:nvSpPr>
        <p:spPr bwMode="auto">
          <a:xfrm>
            <a:off x="863600" y="3367088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4.6 </a:t>
            </a:r>
            <a:r>
              <a:rPr lang="ko-KR" altLang="en-US" sz="2400">
                <a:latin typeface="견명조" pitchFamily="18" charset="-127"/>
              </a:rPr>
              <a:t>접근 제어자</a:t>
            </a:r>
          </a:p>
        </p:txBody>
      </p:sp>
      <p:sp>
        <p:nvSpPr>
          <p:cNvPr id="8213" name="Text Box 23"/>
          <p:cNvSpPr txBox="1">
            <a:spLocks noChangeArrowheads="1"/>
          </p:cNvSpPr>
          <p:nvPr/>
        </p:nvSpPr>
        <p:spPr bwMode="auto">
          <a:xfrm>
            <a:off x="4283075" y="1484313"/>
            <a:ext cx="4897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4.7 </a:t>
            </a:r>
            <a:r>
              <a:rPr lang="ko-KR" altLang="en-US" sz="2400">
                <a:latin typeface="견명조" pitchFamily="18" charset="-127"/>
              </a:rPr>
              <a:t>접근 제어자를 이용한 캡슐화</a:t>
            </a:r>
          </a:p>
        </p:txBody>
      </p:sp>
      <p:sp>
        <p:nvSpPr>
          <p:cNvPr id="8214" name="Text Box 23"/>
          <p:cNvSpPr txBox="1">
            <a:spLocks noChangeArrowheads="1"/>
          </p:cNvSpPr>
          <p:nvPr/>
        </p:nvSpPr>
        <p:spPr bwMode="auto">
          <a:xfrm>
            <a:off x="4286250" y="1855788"/>
            <a:ext cx="4714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4.8 </a:t>
            </a:r>
            <a:r>
              <a:rPr lang="ko-KR" altLang="en-US" sz="2400">
                <a:latin typeface="견명조" pitchFamily="18" charset="-127"/>
              </a:rPr>
              <a:t>생성자의 접근 제어자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4284663" y="2251075"/>
            <a:ext cx="4643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4.9 </a:t>
            </a:r>
            <a:r>
              <a:rPr lang="ko-KR" altLang="en-US" sz="2400">
                <a:latin typeface="견명조" pitchFamily="18" charset="-127"/>
              </a:rPr>
              <a:t>제어자의 조합</a:t>
            </a: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281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4.1 </a:t>
            </a:r>
            <a:r>
              <a:rPr lang="ko-KR" altLang="en-US" sz="2800">
                <a:latin typeface="견명조" pitchFamily="18" charset="-127"/>
              </a:rPr>
              <a:t>제어자</a:t>
            </a:r>
            <a:r>
              <a:rPr lang="en-US" altLang="ko-KR" sz="2800">
                <a:latin typeface="견명조" pitchFamily="18" charset="-127"/>
              </a:rPr>
              <a:t>(modifier)</a:t>
            </a:r>
            <a:r>
              <a:rPr lang="ko-KR" altLang="en-US" sz="2800">
                <a:latin typeface="견명조" pitchFamily="18" charset="-127"/>
              </a:rPr>
              <a:t>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21336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제어자는 크게 접근 제어자와 그 외의 제어자로 나뉜다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변수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메서드의 선언부에 사용되어 부가적인 의미를 부여한다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6693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36950"/>
            <a:ext cx="82867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2613025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하나의 대상에 여러 개의 제어자를 조합해서 사용할 수 있으나</a:t>
            </a:r>
            <a:r>
              <a:rPr lang="en-US" altLang="ko-KR" sz="1800">
                <a:latin typeface="견명조" pitchFamily="18" charset="-127"/>
              </a:rPr>
              <a:t>, </a:t>
            </a:r>
          </a:p>
          <a:p>
            <a:pPr algn="l" eaLnBrk="1" hangingPunct="1"/>
            <a:r>
              <a:rPr lang="ko-KR" altLang="en-US" sz="1800">
                <a:latin typeface="견명조" pitchFamily="18" charset="-127"/>
              </a:rPr>
              <a:t>    접근제어자는 단 하나만 사용할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909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4.2 static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클래스의</a:t>
            </a:r>
            <a:r>
              <a:rPr lang="en-US" altLang="ko-KR" sz="2800">
                <a:latin typeface="견명조" pitchFamily="18" charset="-127"/>
              </a:rPr>
              <a:t>, </a:t>
            </a:r>
            <a:r>
              <a:rPr lang="ko-KR" altLang="en-US" sz="2800">
                <a:latin typeface="견명조" pitchFamily="18" charset="-127"/>
              </a:rPr>
              <a:t>공통적인</a:t>
            </a:r>
          </a:p>
        </p:txBody>
      </p:sp>
      <p:pic>
        <p:nvPicPr>
          <p:cNvPr id="1127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520825"/>
            <a:ext cx="81915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2420938"/>
            <a:ext cx="82010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625975"/>
            <a:ext cx="3995738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766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4.3 final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마지막의</a:t>
            </a:r>
            <a:r>
              <a:rPr lang="en-US" altLang="ko-KR" sz="2800">
                <a:latin typeface="견명조" pitchFamily="18" charset="-127"/>
              </a:rPr>
              <a:t>, </a:t>
            </a:r>
            <a:r>
              <a:rPr lang="ko-KR" altLang="en-US" sz="2800">
                <a:latin typeface="견명조" pitchFamily="18" charset="-127"/>
              </a:rPr>
              <a:t>변경될 수 없는</a:t>
            </a:r>
          </a:p>
        </p:txBody>
      </p:sp>
      <p:pic>
        <p:nvPicPr>
          <p:cNvPr id="1229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8267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349500"/>
            <a:ext cx="82581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4654550"/>
            <a:ext cx="3744912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980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4.4 </a:t>
            </a:r>
            <a:r>
              <a:rPr lang="ko-KR" altLang="en-US" sz="2800">
                <a:latin typeface="견명조" pitchFamily="18" charset="-127"/>
              </a:rPr>
              <a:t>생성자를 이용한 </a:t>
            </a:r>
            <a:r>
              <a:rPr lang="en-US" altLang="ko-KR" sz="2800">
                <a:latin typeface="견명조" pitchFamily="18" charset="-127"/>
              </a:rPr>
              <a:t>final </a:t>
            </a:r>
            <a:r>
              <a:rPr lang="ko-KR" altLang="en-US" sz="2800">
                <a:latin typeface="견명조" pitchFamily="18" charset="-127"/>
              </a:rPr>
              <a:t>멤버변수 초기화</a:t>
            </a:r>
          </a:p>
        </p:txBody>
      </p:sp>
      <p:sp>
        <p:nvSpPr>
          <p:cNvPr id="13320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final</a:t>
            </a:r>
            <a:r>
              <a:rPr lang="ko-KR" altLang="en-US" sz="1800">
                <a:latin typeface="견명조" pitchFamily="18" charset="-127"/>
              </a:rPr>
              <a:t>이 붙은 변수는 상수이므로 보통은 선언과 초기화를 동시에 하지만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인스턴스변수의 경우 생성자에서 초기화 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3321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528888"/>
            <a:ext cx="73152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4356100" y="4149725"/>
            <a:ext cx="4356100" cy="1331913"/>
            <a:chOff x="2699" y="2546"/>
            <a:chExt cx="2744" cy="839"/>
          </a:xfrm>
        </p:grpSpPr>
        <p:pic>
          <p:nvPicPr>
            <p:cNvPr id="13323" name="Picture 5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" y="2568"/>
              <a:ext cx="2694" cy="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4" name="Rectangle 54"/>
            <p:cNvSpPr>
              <a:spLocks noChangeArrowheads="1"/>
            </p:cNvSpPr>
            <p:nvPr/>
          </p:nvSpPr>
          <p:spPr bwMode="auto">
            <a:xfrm>
              <a:off x="2699" y="2546"/>
              <a:ext cx="2744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733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4.5 abstract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추상의</a:t>
            </a:r>
            <a:r>
              <a:rPr lang="en-US" altLang="ko-KR" sz="2800">
                <a:latin typeface="견명조" pitchFamily="18" charset="-127"/>
              </a:rPr>
              <a:t>, </a:t>
            </a:r>
            <a:r>
              <a:rPr lang="ko-KR" altLang="en-US" sz="2800">
                <a:latin typeface="견명조" pitchFamily="18" charset="-127"/>
              </a:rPr>
              <a:t>미완성의</a:t>
            </a:r>
          </a:p>
        </p:txBody>
      </p:sp>
      <p:pic>
        <p:nvPicPr>
          <p:cNvPr id="1434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592263"/>
            <a:ext cx="82772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65400"/>
            <a:ext cx="833437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5084763"/>
            <a:ext cx="456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102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4.6 </a:t>
            </a:r>
            <a:r>
              <a:rPr lang="ko-KR" altLang="en-US" sz="2800">
                <a:latin typeface="견명조" pitchFamily="18" charset="-127"/>
              </a:rPr>
              <a:t>접근 제어자</a:t>
            </a:r>
            <a:r>
              <a:rPr lang="en-US" altLang="ko-KR" sz="2800">
                <a:latin typeface="견명조" pitchFamily="18" charset="-127"/>
              </a:rPr>
              <a:t>(access modifier)</a:t>
            </a:r>
          </a:p>
        </p:txBody>
      </p:sp>
      <p:pic>
        <p:nvPicPr>
          <p:cNvPr id="1536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687705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573463"/>
            <a:ext cx="5148262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멤버 또는 클래스에 사용되어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외부로부터의 접근을 제한한다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5371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5251450"/>
            <a:ext cx="47720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331913" y="5792788"/>
            <a:ext cx="1116012" cy="876300"/>
            <a:chOff x="1224" y="3543"/>
            <a:chExt cx="703" cy="552"/>
          </a:xfrm>
        </p:grpSpPr>
        <p:pic>
          <p:nvPicPr>
            <p:cNvPr id="15376" name="Picture 2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3543"/>
              <a:ext cx="678" cy="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1224" y="3543"/>
              <a:ext cx="703" cy="52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331913" y="5108575"/>
            <a:ext cx="1116012" cy="539750"/>
            <a:chOff x="1224" y="2931"/>
            <a:chExt cx="703" cy="340"/>
          </a:xfrm>
        </p:grpSpPr>
        <p:pic>
          <p:nvPicPr>
            <p:cNvPr id="15374" name="Picture 2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" y="2954"/>
              <a:ext cx="648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>
              <a:off x="1224" y="2931"/>
              <a:ext cx="703" cy="34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45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47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Hello world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실행단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계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4791075" y="2149475"/>
            <a:ext cx="1439863" cy="9080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4791075" y="2265363"/>
            <a:ext cx="1439863" cy="360362"/>
          </a:xfrm>
          <a:custGeom>
            <a:avLst/>
            <a:gdLst>
              <a:gd name="T0" fmla="*/ 0 w 1179"/>
              <a:gd name="T1" fmla="*/ 181 h 181"/>
              <a:gd name="T2" fmla="*/ 453 w 1179"/>
              <a:gd name="T3" fmla="*/ 181 h 181"/>
              <a:gd name="T4" fmla="*/ 544 w 1179"/>
              <a:gd name="T5" fmla="*/ 0 h 181"/>
              <a:gd name="T6" fmla="*/ 680 w 1179"/>
              <a:gd name="T7" fmla="*/ 181 h 181"/>
              <a:gd name="T8" fmla="*/ 1179 w 1179"/>
              <a:gd name="T9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9" h="181">
                <a:moveTo>
                  <a:pt x="0" y="181"/>
                </a:moveTo>
                <a:lnTo>
                  <a:pt x="453" y="181"/>
                </a:lnTo>
                <a:lnTo>
                  <a:pt x="544" y="0"/>
                </a:lnTo>
                <a:lnTo>
                  <a:pt x="680" y="181"/>
                </a:lnTo>
                <a:lnTo>
                  <a:pt x="1179" y="18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5222875" y="2697163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800" b="0">
                <a:latin typeface="굴림" charset="-127"/>
              </a:rPr>
              <a:t>HW/OS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4718050" y="2033588"/>
            <a:ext cx="620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800" b="0">
                <a:latin typeface="굴림" charset="-127"/>
              </a:rPr>
              <a:t>JVM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1600200" y="4165600"/>
            <a:ext cx="1439863" cy="4762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 b="0">
                <a:latin typeface="굴림" charset="-127"/>
              </a:rPr>
              <a:t>Byte Code</a:t>
            </a: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1600200" y="2725738"/>
            <a:ext cx="1439863" cy="4762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 b="0">
                <a:latin typeface="굴림" charset="-127"/>
              </a:rPr>
              <a:t>Source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4791075" y="1573213"/>
            <a:ext cx="1439863" cy="4762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800" b="0">
                <a:latin typeface="굴림" charset="-127"/>
              </a:rPr>
              <a:t>Byte Code</a:t>
            </a: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7502525" y="1582738"/>
            <a:ext cx="1439863" cy="9080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0" name="Freeform 12"/>
          <p:cNvSpPr>
            <a:spLocks/>
          </p:cNvSpPr>
          <p:nvPr/>
        </p:nvSpPr>
        <p:spPr bwMode="auto">
          <a:xfrm>
            <a:off x="7502525" y="1698625"/>
            <a:ext cx="1439863" cy="360363"/>
          </a:xfrm>
          <a:custGeom>
            <a:avLst/>
            <a:gdLst>
              <a:gd name="T0" fmla="*/ 0 w 1179"/>
              <a:gd name="T1" fmla="*/ 181 h 181"/>
              <a:gd name="T2" fmla="*/ 453 w 1179"/>
              <a:gd name="T3" fmla="*/ 181 h 181"/>
              <a:gd name="T4" fmla="*/ 544 w 1179"/>
              <a:gd name="T5" fmla="*/ 0 h 181"/>
              <a:gd name="T6" fmla="*/ 680 w 1179"/>
              <a:gd name="T7" fmla="*/ 181 h 181"/>
              <a:gd name="T8" fmla="*/ 1179 w 1179"/>
              <a:gd name="T9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9" h="181">
                <a:moveTo>
                  <a:pt x="0" y="181"/>
                </a:moveTo>
                <a:lnTo>
                  <a:pt x="453" y="181"/>
                </a:lnTo>
                <a:lnTo>
                  <a:pt x="544" y="0"/>
                </a:lnTo>
                <a:lnTo>
                  <a:pt x="680" y="181"/>
                </a:lnTo>
                <a:lnTo>
                  <a:pt x="1179" y="18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7934325" y="2130425"/>
            <a:ext cx="97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800" b="0">
                <a:latin typeface="굴림" charset="-127"/>
              </a:rPr>
              <a:t>HW/OS</a:t>
            </a: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7458075" y="1466850"/>
            <a:ext cx="1490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800" b="0">
                <a:latin typeface="굴림" charset="-127"/>
              </a:rPr>
              <a:t>Native Code</a:t>
            </a:r>
          </a:p>
        </p:txBody>
      </p:sp>
      <p:sp>
        <p:nvSpPr>
          <p:cNvPr id="53" name="Line 15"/>
          <p:cNvSpPr>
            <a:spLocks noChangeShapeType="1"/>
          </p:cNvSpPr>
          <p:nvPr/>
        </p:nvSpPr>
        <p:spPr bwMode="auto">
          <a:xfrm>
            <a:off x="2247900" y="3230563"/>
            <a:ext cx="0" cy="935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 flipV="1">
            <a:off x="3040063" y="1905000"/>
            <a:ext cx="1684337" cy="2478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" name="Line 17"/>
          <p:cNvSpPr>
            <a:spLocks noChangeShapeType="1"/>
          </p:cNvSpPr>
          <p:nvPr/>
        </p:nvSpPr>
        <p:spPr bwMode="auto">
          <a:xfrm>
            <a:off x="6281738" y="1887538"/>
            <a:ext cx="11747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Text Box 19"/>
          <p:cNvSpPr txBox="1">
            <a:spLocks noChangeArrowheads="1"/>
          </p:cNvSpPr>
          <p:nvPr/>
        </p:nvSpPr>
        <p:spPr bwMode="auto">
          <a:xfrm>
            <a:off x="1219200" y="4267200"/>
            <a:ext cx="28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2</a:t>
            </a:r>
          </a:p>
        </p:txBody>
      </p:sp>
      <p:sp>
        <p:nvSpPr>
          <p:cNvPr id="57" name="Text Box 20"/>
          <p:cNvSpPr txBox="1">
            <a:spLocks noChangeArrowheads="1"/>
          </p:cNvSpPr>
          <p:nvPr/>
        </p:nvSpPr>
        <p:spPr bwMode="auto">
          <a:xfrm>
            <a:off x="3962400" y="3124200"/>
            <a:ext cx="28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3</a:t>
            </a:r>
          </a:p>
        </p:txBody>
      </p:sp>
      <p:sp>
        <p:nvSpPr>
          <p:cNvPr id="58" name="Text Box 21"/>
          <p:cNvSpPr txBox="1">
            <a:spLocks noChangeArrowheads="1"/>
          </p:cNvSpPr>
          <p:nvPr/>
        </p:nvSpPr>
        <p:spPr bwMode="auto">
          <a:xfrm>
            <a:off x="6302375" y="1430338"/>
            <a:ext cx="28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4</a:t>
            </a:r>
          </a:p>
        </p:txBody>
      </p:sp>
      <p:sp>
        <p:nvSpPr>
          <p:cNvPr id="59" name="Text Box 22"/>
          <p:cNvSpPr txBox="1">
            <a:spLocks noChangeArrowheads="1"/>
          </p:cNvSpPr>
          <p:nvPr/>
        </p:nvSpPr>
        <p:spPr bwMode="auto">
          <a:xfrm>
            <a:off x="8032750" y="1222375"/>
            <a:ext cx="28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5</a:t>
            </a:r>
          </a:p>
        </p:txBody>
      </p:sp>
      <p:sp>
        <p:nvSpPr>
          <p:cNvPr id="60" name="Rectangle 43"/>
          <p:cNvSpPr>
            <a:spLocks noChangeArrowheads="1"/>
          </p:cNvSpPr>
          <p:nvPr/>
        </p:nvSpPr>
        <p:spPr bwMode="auto">
          <a:xfrm>
            <a:off x="685800" y="990600"/>
            <a:ext cx="32004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ko-KR" sz="1200">
                <a:latin typeface="Tahoma" pitchFamily="34" charset="0"/>
              </a:rPr>
              <a:t>public class HelloWorld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ko-KR" sz="1200">
                <a:latin typeface="Tahoma" pitchFamily="34" charset="0"/>
              </a:rPr>
              <a:t>{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ko-KR" sz="1200">
                <a:latin typeface="Tahoma" pitchFamily="34" charset="0"/>
              </a:rPr>
              <a:t>   public static void main(String[] args)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ko-KR" sz="1200">
                <a:latin typeface="Tahoma" pitchFamily="34" charset="0"/>
              </a:rPr>
              <a:t>   {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ko-KR" sz="1200">
                <a:latin typeface="Tahoma" pitchFamily="34" charset="0"/>
              </a:rPr>
              <a:t>      System.out.println("Hello World!");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r>
              <a:rPr lang="en-US" altLang="ko-KR" sz="1200"/>
              <a:t>. . . </a:t>
            </a:r>
          </a:p>
        </p:txBody>
      </p: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1219200" y="2743200"/>
            <a:ext cx="28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1</a:t>
            </a:r>
          </a:p>
        </p:txBody>
      </p:sp>
      <p:sp>
        <p:nvSpPr>
          <p:cNvPr id="62" name="Rectangle 45"/>
          <p:cNvSpPr>
            <a:spLocks noChangeArrowheads="1"/>
          </p:cNvSpPr>
          <p:nvPr/>
        </p:nvSpPr>
        <p:spPr bwMode="auto">
          <a:xfrm>
            <a:off x="381000" y="5029200"/>
            <a:ext cx="3581400" cy="15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eaLnBrk="0" latinLnBrk="0" hangingPunct="0"/>
            <a:r>
              <a:rPr lang="ko-KR" altLang="en-US" sz="1400" b="0">
                <a:latin typeface="Tahoma" pitchFamily="34" charset="0"/>
              </a:rPr>
              <a:t>龕봅  </a:t>
            </a:r>
            <a:r>
              <a:rPr lang="en-US" altLang="ko-KR" sz="1400" b="0">
                <a:latin typeface="Tahoma" pitchFamily="34" charset="0"/>
              </a:rPr>
              <a:t>-   	        &lt;init&gt; ()V Code LineNumberTable main ([Ljava/lang/String;)V SourceFile HelloWorld.java      Hello World!   </a:t>
            </a:r>
          </a:p>
          <a:p>
            <a:pPr eaLnBrk="0" latinLnBrk="0" hangingPunct="0"/>
            <a:r>
              <a:rPr lang="en-US" altLang="ko-KR" sz="1200"/>
              <a:t>. . . </a:t>
            </a:r>
          </a:p>
        </p:txBody>
      </p:sp>
      <p:sp>
        <p:nvSpPr>
          <p:cNvPr id="63" name="Rectangle 46"/>
          <p:cNvSpPr>
            <a:spLocks noChangeArrowheads="1"/>
          </p:cNvSpPr>
          <p:nvPr/>
        </p:nvSpPr>
        <p:spPr bwMode="auto">
          <a:xfrm>
            <a:off x="6286500" y="3835400"/>
            <a:ext cx="24384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eaLnBrk="0" latinLnBrk="0" hangingPunct="0"/>
            <a:endParaRPr lang="ko-KR" altLang="ko-KR" sz="1200"/>
          </a:p>
        </p:txBody>
      </p:sp>
      <p:sp>
        <p:nvSpPr>
          <p:cNvPr id="64" name="Rectangle 47"/>
          <p:cNvSpPr>
            <a:spLocks noChangeArrowheads="1"/>
          </p:cNvSpPr>
          <p:nvPr/>
        </p:nvSpPr>
        <p:spPr bwMode="auto">
          <a:xfrm>
            <a:off x="6019800" y="3683000"/>
            <a:ext cx="24384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eaLnBrk="0" latinLnBrk="0" hangingPunct="0"/>
            <a:endParaRPr lang="ko-KR" altLang="ko-KR" sz="1200"/>
          </a:p>
        </p:txBody>
      </p:sp>
      <p:sp>
        <p:nvSpPr>
          <p:cNvPr id="65" name="Rectangle 48"/>
          <p:cNvSpPr>
            <a:spLocks noChangeArrowheads="1"/>
          </p:cNvSpPr>
          <p:nvPr/>
        </p:nvSpPr>
        <p:spPr bwMode="auto">
          <a:xfrm>
            <a:off x="5765800" y="3530600"/>
            <a:ext cx="24384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anchor="ctr"/>
          <a:lstStyle/>
          <a:p>
            <a:pPr eaLnBrk="0" latinLnBrk="0" hangingPunct="0"/>
            <a:r>
              <a:rPr lang="en-US" altLang="ko-KR" sz="1200"/>
              <a:t>010101010000101010010101010100011110101010010101000100010101010010000101010101010101010010111101001010101000101000101000100000000000111001010101001010101010101010010000101010101010101010101010101010101010101010101000101010000101100101000100010001000101010101010001110001010101010101010000</a:t>
            </a:r>
          </a:p>
        </p:txBody>
      </p:sp>
      <p:sp>
        <p:nvSpPr>
          <p:cNvPr id="66" name="Text Box 49"/>
          <p:cNvSpPr txBox="1">
            <a:spLocks noChangeArrowheads="1"/>
          </p:cNvSpPr>
          <p:nvPr/>
        </p:nvSpPr>
        <p:spPr bwMode="auto">
          <a:xfrm>
            <a:off x="4800600" y="5638800"/>
            <a:ext cx="83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Window</a:t>
            </a: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5181600" y="5905500"/>
            <a:ext cx="546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Unix</a:t>
            </a:r>
          </a:p>
        </p:txBody>
      </p:sp>
      <p:sp>
        <p:nvSpPr>
          <p:cNvPr id="68" name="Text Box 51"/>
          <p:cNvSpPr txBox="1">
            <a:spLocks noChangeArrowheads="1"/>
          </p:cNvSpPr>
          <p:nvPr/>
        </p:nvSpPr>
        <p:spPr bwMode="auto">
          <a:xfrm>
            <a:off x="5562600" y="6096000"/>
            <a:ext cx="6175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>
                <a:latin typeface="굴림" charset="-127"/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18994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4.7 </a:t>
            </a:r>
            <a:r>
              <a:rPr lang="ko-KR" altLang="en-US" sz="2800">
                <a:latin typeface="견명조" pitchFamily="18" charset="-127"/>
              </a:rPr>
              <a:t>접근 제어자를 이용한 캡슐화</a:t>
            </a:r>
          </a:p>
        </p:txBody>
      </p:sp>
      <p:pic>
        <p:nvPicPr>
          <p:cNvPr id="1639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0825"/>
            <a:ext cx="7956550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068638"/>
            <a:ext cx="4429125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4932363" y="4473575"/>
            <a:ext cx="3779837" cy="1763713"/>
            <a:chOff x="3039" y="2750"/>
            <a:chExt cx="2381" cy="1111"/>
          </a:xfrm>
        </p:grpSpPr>
        <p:sp>
          <p:nvSpPr>
            <p:cNvPr id="16427" name="Rectangle 19"/>
            <p:cNvSpPr>
              <a:spLocks noChangeArrowheads="1"/>
            </p:cNvSpPr>
            <p:nvPr/>
          </p:nvSpPr>
          <p:spPr bwMode="auto">
            <a:xfrm>
              <a:off x="3039" y="2750"/>
              <a:ext cx="2381" cy="1111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16428" name="Picture 2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" y="2795"/>
              <a:ext cx="2339" cy="1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4859338" y="2097088"/>
            <a:ext cx="4033837" cy="2195512"/>
            <a:chOff x="3061" y="1321"/>
            <a:chExt cx="2541" cy="1383"/>
          </a:xfrm>
        </p:grpSpPr>
        <p:grpSp>
          <p:nvGrpSpPr>
            <p:cNvPr id="16399" name="Group 23"/>
            <p:cNvGrpSpPr>
              <a:grpSpLocks/>
            </p:cNvGrpSpPr>
            <p:nvPr/>
          </p:nvGrpSpPr>
          <p:grpSpPr bwMode="auto">
            <a:xfrm>
              <a:off x="4082" y="1321"/>
              <a:ext cx="1520" cy="1383"/>
              <a:chOff x="2925" y="1888"/>
              <a:chExt cx="1520" cy="1383"/>
            </a:xfrm>
          </p:grpSpPr>
          <p:sp>
            <p:nvSpPr>
              <p:cNvPr id="16414" name="AutoShape 24"/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5" name="AutoShape 25"/>
              <p:cNvSpPr>
                <a:spLocks noChangeArrowheads="1"/>
              </p:cNvSpPr>
              <p:nvPr/>
            </p:nvSpPr>
            <p:spPr bwMode="auto">
              <a:xfrm>
                <a:off x="3198" y="2115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6" name="Oval 26"/>
              <p:cNvSpPr>
                <a:spLocks noChangeArrowheads="1"/>
              </p:cNvSpPr>
              <p:nvPr/>
            </p:nvSpPr>
            <p:spPr bwMode="auto">
              <a:xfrm>
                <a:off x="3311" y="240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7" name="Oval 27"/>
              <p:cNvSpPr>
                <a:spLocks noChangeArrowheads="1"/>
              </p:cNvSpPr>
              <p:nvPr/>
            </p:nvSpPr>
            <p:spPr bwMode="auto">
              <a:xfrm>
                <a:off x="3628" y="2659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8" name="Line 28"/>
              <p:cNvSpPr>
                <a:spLocks noChangeShapeType="1"/>
              </p:cNvSpPr>
              <p:nvPr/>
            </p:nvSpPr>
            <p:spPr bwMode="auto">
              <a:xfrm>
                <a:off x="3334" y="1888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9" name="Line 29"/>
              <p:cNvSpPr>
                <a:spLocks noChangeShapeType="1"/>
              </p:cNvSpPr>
              <p:nvPr/>
            </p:nvSpPr>
            <p:spPr bwMode="auto">
              <a:xfrm>
                <a:off x="2925" y="2296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0" name="Line 30"/>
              <p:cNvSpPr>
                <a:spLocks noChangeShapeType="1"/>
              </p:cNvSpPr>
              <p:nvPr/>
            </p:nvSpPr>
            <p:spPr bwMode="auto">
              <a:xfrm flipV="1">
                <a:off x="2925" y="2772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1" name="Line 31"/>
              <p:cNvSpPr>
                <a:spLocks noChangeShapeType="1"/>
              </p:cNvSpPr>
              <p:nvPr/>
            </p:nvSpPr>
            <p:spPr bwMode="auto">
              <a:xfrm flipV="1">
                <a:off x="3334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2" name="Line 32"/>
              <p:cNvSpPr>
                <a:spLocks noChangeShapeType="1"/>
              </p:cNvSpPr>
              <p:nvPr/>
            </p:nvSpPr>
            <p:spPr bwMode="auto">
              <a:xfrm flipH="1" flipV="1">
                <a:off x="3901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3" name="Line 33"/>
              <p:cNvSpPr>
                <a:spLocks noChangeShapeType="1"/>
              </p:cNvSpPr>
              <p:nvPr/>
            </p:nvSpPr>
            <p:spPr bwMode="auto">
              <a:xfrm>
                <a:off x="4173" y="2773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4" name="Line 34"/>
              <p:cNvSpPr>
                <a:spLocks noChangeShapeType="1"/>
              </p:cNvSpPr>
              <p:nvPr/>
            </p:nvSpPr>
            <p:spPr bwMode="auto">
              <a:xfrm flipV="1">
                <a:off x="4173" y="2296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5" name="Line 35"/>
              <p:cNvSpPr>
                <a:spLocks noChangeShapeType="1"/>
              </p:cNvSpPr>
              <p:nvPr/>
            </p:nvSpPr>
            <p:spPr bwMode="auto">
              <a:xfrm flipV="1">
                <a:off x="3901" y="1888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26" name="Oval 36"/>
              <p:cNvSpPr>
                <a:spLocks noChangeArrowheads="1"/>
              </p:cNvSpPr>
              <p:nvPr/>
            </p:nvSpPr>
            <p:spPr bwMode="auto">
              <a:xfrm>
                <a:off x="3674" y="2273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400" name="Group 37"/>
            <p:cNvGrpSpPr>
              <a:grpSpLocks/>
            </p:cNvGrpSpPr>
            <p:nvPr/>
          </p:nvGrpSpPr>
          <p:grpSpPr bwMode="auto">
            <a:xfrm>
              <a:off x="3061" y="2047"/>
              <a:ext cx="589" cy="536"/>
              <a:chOff x="1859" y="1820"/>
              <a:chExt cx="1520" cy="1383"/>
            </a:xfrm>
          </p:grpSpPr>
          <p:sp>
            <p:nvSpPr>
              <p:cNvPr id="16401" name="AutoShape 38"/>
              <p:cNvSpPr>
                <a:spLocks noChangeArrowheads="1"/>
              </p:cNvSpPr>
              <p:nvPr/>
            </p:nvSpPr>
            <p:spPr bwMode="auto">
              <a:xfrm>
                <a:off x="1859" y="1820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2" name="AutoShape 39"/>
              <p:cNvSpPr>
                <a:spLocks noChangeArrowheads="1"/>
              </p:cNvSpPr>
              <p:nvPr/>
            </p:nvSpPr>
            <p:spPr bwMode="auto">
              <a:xfrm>
                <a:off x="2132" y="2047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3" name="Oval 40"/>
              <p:cNvSpPr>
                <a:spLocks noChangeArrowheads="1"/>
              </p:cNvSpPr>
              <p:nvPr/>
            </p:nvSpPr>
            <p:spPr bwMode="auto">
              <a:xfrm>
                <a:off x="2313" y="231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4" name="Oval 41"/>
              <p:cNvSpPr>
                <a:spLocks noChangeArrowheads="1"/>
              </p:cNvSpPr>
              <p:nvPr/>
            </p:nvSpPr>
            <p:spPr bwMode="auto">
              <a:xfrm>
                <a:off x="2562" y="2591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5" name="Line 42"/>
              <p:cNvSpPr>
                <a:spLocks noChangeShapeType="1"/>
              </p:cNvSpPr>
              <p:nvPr/>
            </p:nvSpPr>
            <p:spPr bwMode="auto">
              <a:xfrm>
                <a:off x="2268" y="1820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6" name="Line 43"/>
              <p:cNvSpPr>
                <a:spLocks noChangeShapeType="1"/>
              </p:cNvSpPr>
              <p:nvPr/>
            </p:nvSpPr>
            <p:spPr bwMode="auto">
              <a:xfrm>
                <a:off x="1859" y="2228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7" name="Line 44"/>
              <p:cNvSpPr>
                <a:spLocks noChangeShapeType="1"/>
              </p:cNvSpPr>
              <p:nvPr/>
            </p:nvSpPr>
            <p:spPr bwMode="auto">
              <a:xfrm flipV="1">
                <a:off x="1859" y="2704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8" name="Line 45"/>
              <p:cNvSpPr>
                <a:spLocks noChangeShapeType="1"/>
              </p:cNvSpPr>
              <p:nvPr/>
            </p:nvSpPr>
            <p:spPr bwMode="auto">
              <a:xfrm flipV="1">
                <a:off x="2268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09" name="Line 46"/>
              <p:cNvSpPr>
                <a:spLocks noChangeShapeType="1"/>
              </p:cNvSpPr>
              <p:nvPr/>
            </p:nvSpPr>
            <p:spPr bwMode="auto">
              <a:xfrm flipH="1" flipV="1">
                <a:off x="2835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0" name="Line 47"/>
              <p:cNvSpPr>
                <a:spLocks noChangeShapeType="1"/>
              </p:cNvSpPr>
              <p:nvPr/>
            </p:nvSpPr>
            <p:spPr bwMode="auto">
              <a:xfrm>
                <a:off x="3107" y="2705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1" name="Line 48"/>
              <p:cNvSpPr>
                <a:spLocks noChangeShapeType="1"/>
              </p:cNvSpPr>
              <p:nvPr/>
            </p:nvSpPr>
            <p:spPr bwMode="auto">
              <a:xfrm flipV="1">
                <a:off x="3107" y="2228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2" name="Line 49"/>
              <p:cNvSpPr>
                <a:spLocks noChangeShapeType="1"/>
              </p:cNvSpPr>
              <p:nvPr/>
            </p:nvSpPr>
            <p:spPr bwMode="auto">
              <a:xfrm flipV="1">
                <a:off x="2835" y="1820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6413" name="Oval 50"/>
              <p:cNvSpPr>
                <a:spLocks noChangeArrowheads="1"/>
              </p:cNvSpPr>
              <p:nvPr/>
            </p:nvSpPr>
            <p:spPr bwMode="auto">
              <a:xfrm>
                <a:off x="2653" y="2228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6948488" y="6107113"/>
            <a:ext cx="1944687" cy="742950"/>
            <a:chOff x="4377" y="3793"/>
            <a:chExt cx="1225" cy="468"/>
          </a:xfrm>
        </p:grpSpPr>
        <p:pic>
          <p:nvPicPr>
            <p:cNvPr id="16397" name="Picture 4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3793"/>
              <a:ext cx="1179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8" name="Rectangle 50"/>
            <p:cNvSpPr>
              <a:spLocks noChangeArrowheads="1"/>
            </p:cNvSpPr>
            <p:nvPr/>
          </p:nvSpPr>
          <p:spPr bwMode="auto">
            <a:xfrm>
              <a:off x="4377" y="3793"/>
              <a:ext cx="1225" cy="431"/>
            </a:xfrm>
            <a:prstGeom prst="rect">
              <a:avLst/>
            </a:prstGeom>
            <a:noFill/>
            <a:ln w="25400" algn="ctr">
              <a:solidFill>
                <a:srgbClr val="CCFF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109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4.8 </a:t>
            </a:r>
            <a:r>
              <a:rPr lang="ko-KR" altLang="en-US" sz="2800">
                <a:latin typeface="견명조" pitchFamily="18" charset="-127"/>
              </a:rPr>
              <a:t>생성자의 접근 제어자</a:t>
            </a:r>
          </a:p>
        </p:txBody>
      </p:sp>
      <p:sp>
        <p:nvSpPr>
          <p:cNvPr id="17416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일반적으로 생성자의 접근 제어자는 클래스의 접근 제어자와 일치한다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7417" name="Text Box 20"/>
          <p:cNvSpPr txBox="1">
            <a:spLocks noChangeArrowheads="1"/>
          </p:cNvSpPr>
          <p:nvPr/>
        </p:nvSpPr>
        <p:spPr bwMode="auto">
          <a:xfrm>
            <a:off x="468313" y="20907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생성자에 접근 제어자를 사용함으로써 인스턴스의 생성을 제한할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741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600325"/>
            <a:ext cx="52101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311525" y="4941888"/>
            <a:ext cx="5256213" cy="1441450"/>
            <a:chOff x="2086" y="3113"/>
            <a:chExt cx="3311" cy="908"/>
          </a:xfrm>
        </p:grpSpPr>
        <p:pic>
          <p:nvPicPr>
            <p:cNvPr id="17421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" y="3181"/>
              <a:ext cx="3210" cy="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2" name="Rectangle 16"/>
            <p:cNvSpPr>
              <a:spLocks noChangeArrowheads="1"/>
            </p:cNvSpPr>
            <p:nvPr/>
          </p:nvSpPr>
          <p:spPr bwMode="auto">
            <a:xfrm>
              <a:off x="2086" y="3113"/>
              <a:ext cx="3311" cy="908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81266" name="AutoShape 18"/>
          <p:cNvSpPr>
            <a:spLocks noChangeArrowheads="1"/>
          </p:cNvSpPr>
          <p:nvPr/>
        </p:nvSpPr>
        <p:spPr bwMode="auto">
          <a:xfrm>
            <a:off x="6048375" y="3249613"/>
            <a:ext cx="2952750" cy="1187450"/>
          </a:xfrm>
          <a:prstGeom prst="wedgeRoundRectCallout">
            <a:avLst>
              <a:gd name="adj1" fmla="val -42958"/>
              <a:gd name="adj2" fmla="val -76870"/>
              <a:gd name="adj3" fmla="val 16667"/>
            </a:avLst>
          </a:prstGeom>
          <a:solidFill>
            <a:srgbClr val="FFFF66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en-US" altLang="ko-KR">
                <a:ea typeface="굴림" charset="-127"/>
              </a:rPr>
              <a:t>getInstance()</a:t>
            </a:r>
            <a:r>
              <a:rPr lang="ko-KR" altLang="en-US">
                <a:ea typeface="굴림" charset="-127"/>
              </a:rPr>
              <a:t>에서 사용될 수 있도록 인스턴스가 미리 생성되어야 하므로 </a:t>
            </a:r>
            <a:r>
              <a:rPr lang="en-US" altLang="ko-KR">
                <a:ea typeface="굴림" charset="-127"/>
              </a:rPr>
              <a:t>static</a:t>
            </a:r>
            <a:r>
              <a:rPr lang="ko-KR" altLang="en-US">
                <a:ea typeface="굴림" charset="-127"/>
              </a:rPr>
              <a:t>이어야 한다</a:t>
            </a:r>
            <a:r>
              <a:rPr lang="en-US" altLang="ko-KR">
                <a:ea typeface="굴림" charset="-127"/>
              </a:rPr>
              <a:t>.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858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66" grpId="0" build="allAtOnce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4.9 </a:t>
            </a:r>
            <a:r>
              <a:rPr lang="ko-KR" altLang="en-US" sz="2800">
                <a:latin typeface="견명조" pitchFamily="18" charset="-127"/>
              </a:rPr>
              <a:t>제어자의 조합</a:t>
            </a:r>
          </a:p>
        </p:txBody>
      </p:sp>
      <p:sp>
        <p:nvSpPr>
          <p:cNvPr id="17416" name="Text Box 20"/>
          <p:cNvSpPr txBox="1">
            <a:spLocks noChangeArrowheads="1"/>
          </p:cNvSpPr>
          <p:nvPr/>
        </p:nvSpPr>
        <p:spPr bwMode="auto">
          <a:xfrm>
            <a:off x="539750" y="34655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1. </a:t>
            </a:r>
            <a:r>
              <a:rPr lang="ko-KR" altLang="en-US" sz="1800">
                <a:latin typeface="견명조" pitchFamily="18" charset="-127"/>
              </a:rPr>
              <a:t>메서드에 </a:t>
            </a:r>
            <a:r>
              <a:rPr lang="en-US" altLang="ko-KR" sz="1800">
                <a:latin typeface="견명조" pitchFamily="18" charset="-127"/>
              </a:rPr>
              <a:t>static</a:t>
            </a:r>
            <a:r>
              <a:rPr lang="ko-KR" altLang="en-US" sz="1800">
                <a:latin typeface="견명조" pitchFamily="18" charset="-127"/>
              </a:rPr>
              <a:t>과 </a:t>
            </a:r>
            <a:r>
              <a:rPr lang="en-US" altLang="ko-KR" sz="1800">
                <a:latin typeface="견명조" pitchFamily="18" charset="-127"/>
              </a:rPr>
              <a:t>abstract</a:t>
            </a:r>
            <a:r>
              <a:rPr lang="ko-KR" altLang="en-US" sz="1800">
                <a:latin typeface="견명조" pitchFamily="18" charset="-127"/>
              </a:rPr>
              <a:t>를 함께 사용할 수 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844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557338"/>
            <a:ext cx="5437188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Text Box 20"/>
          <p:cNvSpPr txBox="1">
            <a:spLocks noChangeArrowheads="1"/>
          </p:cNvSpPr>
          <p:nvPr/>
        </p:nvSpPr>
        <p:spPr bwMode="auto">
          <a:xfrm>
            <a:off x="539750" y="41497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2. </a:t>
            </a:r>
            <a:r>
              <a:rPr lang="ko-KR" altLang="en-US" sz="1800">
                <a:latin typeface="견명조" pitchFamily="18" charset="-127"/>
              </a:rPr>
              <a:t>클래스에 </a:t>
            </a:r>
            <a:r>
              <a:rPr lang="en-US" altLang="ko-KR" sz="1800">
                <a:latin typeface="견명조" pitchFamily="18" charset="-127"/>
              </a:rPr>
              <a:t>abstract</a:t>
            </a:r>
            <a:r>
              <a:rPr lang="ko-KR" altLang="en-US" sz="1800">
                <a:latin typeface="견명조" pitchFamily="18" charset="-127"/>
              </a:rPr>
              <a:t>와 </a:t>
            </a:r>
            <a:r>
              <a:rPr lang="en-US" altLang="ko-KR" sz="1800">
                <a:latin typeface="견명조" pitchFamily="18" charset="-127"/>
              </a:rPr>
              <a:t>final</a:t>
            </a:r>
            <a:r>
              <a:rPr lang="ko-KR" altLang="en-US" sz="1800">
                <a:latin typeface="견명조" pitchFamily="18" charset="-127"/>
              </a:rPr>
              <a:t>을 동시에 사용할 수 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7419" name="Text Box 20"/>
          <p:cNvSpPr txBox="1">
            <a:spLocks noChangeArrowheads="1"/>
          </p:cNvSpPr>
          <p:nvPr/>
        </p:nvSpPr>
        <p:spPr bwMode="auto">
          <a:xfrm>
            <a:off x="539750" y="50133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3. abstract</a:t>
            </a:r>
            <a:r>
              <a:rPr lang="ko-KR" altLang="en-US" sz="1800">
                <a:latin typeface="견명조" pitchFamily="18" charset="-127"/>
              </a:rPr>
              <a:t>메서드의 접근제어자가 </a:t>
            </a:r>
            <a:r>
              <a:rPr lang="en-US" altLang="ko-KR" sz="1800">
                <a:latin typeface="견명조" pitchFamily="18" charset="-127"/>
              </a:rPr>
              <a:t>private</a:t>
            </a:r>
            <a:r>
              <a:rPr lang="ko-KR" altLang="en-US" sz="1800">
                <a:latin typeface="견명조" pitchFamily="18" charset="-127"/>
              </a:rPr>
              <a:t>일 수 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7420" name="Text Box 20"/>
          <p:cNvSpPr txBox="1">
            <a:spLocks noChangeArrowheads="1"/>
          </p:cNvSpPr>
          <p:nvPr/>
        </p:nvSpPr>
        <p:spPr bwMode="auto">
          <a:xfrm>
            <a:off x="539750" y="58769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4. </a:t>
            </a:r>
            <a:r>
              <a:rPr lang="ko-KR" altLang="en-US" sz="1800">
                <a:latin typeface="견명조" pitchFamily="18" charset="-127"/>
              </a:rPr>
              <a:t>메서드에 </a:t>
            </a:r>
            <a:r>
              <a:rPr lang="en-US" altLang="ko-KR" sz="1800">
                <a:latin typeface="견명조" pitchFamily="18" charset="-127"/>
              </a:rPr>
              <a:t>private</a:t>
            </a:r>
            <a:r>
              <a:rPr lang="ko-KR" altLang="en-US" sz="1800">
                <a:latin typeface="견명조" pitchFamily="18" charset="-127"/>
              </a:rPr>
              <a:t>과 </a:t>
            </a:r>
            <a:r>
              <a:rPr lang="en-US" altLang="ko-KR" sz="1800">
                <a:latin typeface="견명조" pitchFamily="18" charset="-127"/>
              </a:rPr>
              <a:t>final</a:t>
            </a:r>
            <a:r>
              <a:rPr lang="ko-KR" altLang="en-US" sz="1800">
                <a:latin typeface="견명조" pitchFamily="18" charset="-127"/>
              </a:rPr>
              <a:t>을 같이 사용할 필요는 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7421" name="Text Box 20"/>
          <p:cNvSpPr txBox="1">
            <a:spLocks noChangeArrowheads="1"/>
          </p:cNvSpPr>
          <p:nvPr/>
        </p:nvSpPr>
        <p:spPr bwMode="auto">
          <a:xfrm>
            <a:off x="539750" y="3783013"/>
            <a:ext cx="8604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600">
                <a:latin typeface="견명조" pitchFamily="18" charset="-127"/>
              </a:rPr>
              <a:t> - </a:t>
            </a:r>
            <a:r>
              <a:rPr lang="en-US" altLang="ko-KR">
                <a:latin typeface="굴림" charset="-127"/>
                <a:ea typeface="굴림" charset="-127"/>
              </a:rPr>
              <a:t>static</a:t>
            </a:r>
            <a:r>
              <a:rPr lang="ko-KR" altLang="en-US">
                <a:latin typeface="굴림" charset="-127"/>
                <a:ea typeface="굴림" charset="-127"/>
              </a:rPr>
              <a:t>메서드는 몸통</a:t>
            </a:r>
            <a:r>
              <a:rPr lang="en-US" altLang="ko-KR">
                <a:latin typeface="굴림" charset="-127"/>
                <a:ea typeface="굴림" charset="-127"/>
              </a:rPr>
              <a:t>(</a:t>
            </a:r>
            <a:r>
              <a:rPr lang="ko-KR" altLang="en-US">
                <a:latin typeface="굴림" charset="-127"/>
                <a:ea typeface="굴림" charset="-127"/>
              </a:rPr>
              <a:t>구현부</a:t>
            </a:r>
            <a:r>
              <a:rPr lang="en-US" altLang="ko-KR">
                <a:latin typeface="굴림" charset="-127"/>
                <a:ea typeface="굴림" charset="-127"/>
              </a:rPr>
              <a:t>)</a:t>
            </a:r>
            <a:r>
              <a:rPr lang="ko-KR" altLang="en-US">
                <a:latin typeface="굴림" charset="-127"/>
                <a:ea typeface="굴림" charset="-127"/>
              </a:rPr>
              <a:t>이 있는 메서드에만 사용할 수 있기 때문이다</a:t>
            </a:r>
            <a:r>
              <a:rPr lang="en-US" altLang="ko-KR">
                <a:latin typeface="굴림" charset="-127"/>
                <a:ea typeface="굴림" charset="-127"/>
              </a:rPr>
              <a:t>.</a:t>
            </a:r>
          </a:p>
        </p:txBody>
      </p:sp>
      <p:sp>
        <p:nvSpPr>
          <p:cNvPr id="17422" name="Text Box 20"/>
          <p:cNvSpPr txBox="1">
            <a:spLocks noChangeArrowheads="1"/>
          </p:cNvSpPr>
          <p:nvPr/>
        </p:nvSpPr>
        <p:spPr bwMode="auto">
          <a:xfrm>
            <a:off x="539750" y="4483100"/>
            <a:ext cx="86042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600">
                <a:latin typeface="견명조" pitchFamily="18" charset="-127"/>
              </a:rPr>
              <a:t> </a:t>
            </a:r>
            <a:r>
              <a:rPr lang="en-US" altLang="ko-KR">
                <a:latin typeface="견명조" pitchFamily="18" charset="-127"/>
              </a:rPr>
              <a:t>- </a:t>
            </a:r>
            <a:r>
              <a:rPr lang="ko-KR" altLang="en-US">
                <a:latin typeface="굴림" charset="-127"/>
                <a:ea typeface="굴림" charset="-127"/>
              </a:rPr>
              <a:t>클래스에 사용되는 </a:t>
            </a:r>
            <a:r>
              <a:rPr lang="en-US" altLang="ko-KR">
                <a:latin typeface="굴림" charset="-127"/>
                <a:ea typeface="굴림" charset="-127"/>
              </a:rPr>
              <a:t>final</a:t>
            </a:r>
            <a:r>
              <a:rPr lang="ko-KR" altLang="en-US">
                <a:latin typeface="굴림" charset="-127"/>
                <a:ea typeface="굴림" charset="-127"/>
              </a:rPr>
              <a:t>은 클래스를 확장할 수 없다는 의미이고</a:t>
            </a:r>
            <a:r>
              <a:rPr lang="en-US" altLang="ko-KR">
                <a:latin typeface="굴림" charset="-127"/>
                <a:ea typeface="굴림" charset="-127"/>
              </a:rPr>
              <a:t>, abstract</a:t>
            </a:r>
            <a:r>
              <a:rPr lang="ko-KR" altLang="en-US">
                <a:latin typeface="굴림" charset="-127"/>
                <a:ea typeface="굴림" charset="-127"/>
              </a:rPr>
              <a:t>는 상속을 통해서 완성되어야 한다는 의미이므로 서로 모순되기 때문이다</a:t>
            </a:r>
            <a:r>
              <a:rPr lang="en-US" altLang="ko-KR">
                <a:latin typeface="굴림" charset="-127"/>
                <a:ea typeface="굴림" charset="-127"/>
              </a:rPr>
              <a:t>.</a:t>
            </a:r>
          </a:p>
        </p:txBody>
      </p:sp>
      <p:sp>
        <p:nvSpPr>
          <p:cNvPr id="17423" name="Text Box 20"/>
          <p:cNvSpPr txBox="1">
            <a:spLocks noChangeArrowheads="1"/>
          </p:cNvSpPr>
          <p:nvPr/>
        </p:nvSpPr>
        <p:spPr bwMode="auto">
          <a:xfrm>
            <a:off x="539750" y="5292725"/>
            <a:ext cx="86042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600">
                <a:latin typeface="견명조" pitchFamily="18" charset="-127"/>
              </a:rPr>
              <a:t> </a:t>
            </a:r>
            <a:r>
              <a:rPr lang="en-US" altLang="ko-KR">
                <a:latin typeface="견명조" pitchFamily="18" charset="-127"/>
              </a:rPr>
              <a:t>- </a:t>
            </a:r>
            <a:r>
              <a:rPr lang="en-US" altLang="ko-KR">
                <a:latin typeface="굴림" charset="-127"/>
                <a:ea typeface="굴림" charset="-127"/>
              </a:rPr>
              <a:t>abstract</a:t>
            </a:r>
            <a:r>
              <a:rPr lang="ko-KR" altLang="en-US">
                <a:latin typeface="굴림" charset="-127"/>
                <a:ea typeface="굴림" charset="-127"/>
              </a:rPr>
              <a:t>메서드는 자손클래스에서 구현해주어야 하는데 접근 제어자가 </a:t>
            </a:r>
            <a:r>
              <a:rPr lang="en-US" altLang="ko-KR">
                <a:latin typeface="굴림" charset="-127"/>
                <a:ea typeface="굴림" charset="-127"/>
              </a:rPr>
              <a:t>private</a:t>
            </a:r>
            <a:r>
              <a:rPr lang="ko-KR" altLang="en-US">
                <a:latin typeface="굴림" charset="-127"/>
                <a:ea typeface="굴림" charset="-127"/>
              </a:rPr>
              <a:t>이면</a:t>
            </a:r>
            <a:r>
              <a:rPr lang="en-US" altLang="ko-KR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자손클래스에서 접근할 수 없기 때문이다</a:t>
            </a:r>
            <a:r>
              <a:rPr lang="en-US" altLang="ko-KR">
                <a:latin typeface="굴림" charset="-127"/>
                <a:ea typeface="굴림" charset="-127"/>
              </a:rPr>
              <a:t>.</a:t>
            </a:r>
          </a:p>
        </p:txBody>
      </p:sp>
      <p:sp>
        <p:nvSpPr>
          <p:cNvPr id="17424" name="Text Box 20"/>
          <p:cNvSpPr txBox="1">
            <a:spLocks noChangeArrowheads="1"/>
          </p:cNvSpPr>
          <p:nvPr/>
        </p:nvSpPr>
        <p:spPr bwMode="auto">
          <a:xfrm>
            <a:off x="539750" y="6192838"/>
            <a:ext cx="86042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600">
                <a:latin typeface="견명조" pitchFamily="18" charset="-127"/>
              </a:rPr>
              <a:t> </a:t>
            </a:r>
            <a:r>
              <a:rPr lang="en-US" altLang="ko-KR">
                <a:latin typeface="견명조" pitchFamily="18" charset="-127"/>
              </a:rPr>
              <a:t>- </a:t>
            </a:r>
            <a:r>
              <a:rPr lang="ko-KR" altLang="en-US">
                <a:latin typeface="굴림" charset="-127"/>
                <a:ea typeface="굴림" charset="-127"/>
              </a:rPr>
              <a:t>접근 제어자가 </a:t>
            </a:r>
            <a:r>
              <a:rPr lang="en-US" altLang="ko-KR">
                <a:latin typeface="굴림" charset="-127"/>
                <a:ea typeface="굴림" charset="-127"/>
              </a:rPr>
              <a:t>private</a:t>
            </a:r>
            <a:r>
              <a:rPr lang="ko-KR" altLang="en-US">
                <a:latin typeface="굴림" charset="-127"/>
                <a:ea typeface="굴림" charset="-127"/>
              </a:rPr>
              <a:t>인 메서드는 오버라이딩될 수 없기 때문이다</a:t>
            </a:r>
            <a:r>
              <a:rPr lang="en-US" altLang="ko-KR">
                <a:latin typeface="굴림" charset="-127"/>
                <a:ea typeface="굴림" charset="-127"/>
              </a:rPr>
              <a:t>. </a:t>
            </a:r>
            <a:r>
              <a:rPr lang="ko-KR" altLang="en-US">
                <a:latin typeface="굴림" charset="-127"/>
                <a:ea typeface="굴림" charset="-127"/>
              </a:rPr>
              <a:t>이 둘 중 하나만 사용해도 의미가 충분하다</a:t>
            </a:r>
            <a:r>
              <a:rPr lang="en-US" altLang="ko-KR">
                <a:latin typeface="굴림" charset="-127"/>
                <a:ea typeface="굴림" charset="-127"/>
              </a:rPr>
              <a:t>.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488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/>
      <p:bldP spid="17418" grpId="0"/>
      <p:bldP spid="17419" grpId="0"/>
      <p:bldP spid="17420" grpId="0"/>
      <p:bldP spid="17421" grpId="0"/>
      <p:bldP spid="17422" grpId="0"/>
      <p:bldP spid="17423" grpId="0"/>
      <p:bldP spid="17424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5.1 </a:t>
            </a:r>
            <a:r>
              <a:rPr lang="ko-KR" altLang="en-US" sz="2800">
                <a:latin typeface="견명조" pitchFamily="18" charset="-127"/>
              </a:rPr>
              <a:t>다형성</a:t>
            </a:r>
            <a:r>
              <a:rPr lang="en-US" altLang="ko-KR" sz="2800">
                <a:latin typeface="견명조" pitchFamily="18" charset="-127"/>
              </a:rPr>
              <a:t>(polymorphism)</a:t>
            </a:r>
            <a:r>
              <a:rPr lang="ko-KR" altLang="en-US" sz="2800">
                <a:latin typeface="견명조" pitchFamily="18" charset="-127"/>
              </a:rPr>
              <a:t>이란</a:t>
            </a:r>
            <a:r>
              <a:rPr lang="en-US" altLang="ko-KR" sz="2800">
                <a:latin typeface="견명조" pitchFamily="18" charset="-127"/>
              </a:rPr>
              <a:t>?(1/3)</a:t>
            </a:r>
          </a:p>
        </p:txBody>
      </p:sp>
      <p:sp>
        <p:nvSpPr>
          <p:cNvPr id="19464" name="Text Box 20"/>
          <p:cNvSpPr txBox="1">
            <a:spLocks noChangeArrowheads="1"/>
          </p:cNvSpPr>
          <p:nvPr/>
        </p:nvSpPr>
        <p:spPr bwMode="auto">
          <a:xfrm>
            <a:off x="468313" y="2171700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-“</a:t>
            </a:r>
            <a:r>
              <a:rPr lang="ko-KR" altLang="en-US" sz="1800">
                <a:latin typeface="견명조" pitchFamily="18" charset="-127"/>
              </a:rPr>
              <a:t>하나의 참조변수로 여러 타입의 객체를 참조할 수 있는 것</a:t>
            </a:r>
            <a:r>
              <a:rPr lang="en-US" altLang="ko-KR" sz="1800">
                <a:latin typeface="Arial" charset="0"/>
              </a:rPr>
              <a:t>”</a:t>
            </a:r>
            <a:endParaRPr lang="en-US" altLang="ko-KR" sz="1800">
              <a:latin typeface="견명조" pitchFamily="18" charset="-127"/>
            </a:endParaRPr>
          </a:p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  </a:t>
            </a:r>
            <a:r>
              <a:rPr lang="ko-KR" altLang="en-US" sz="1800">
                <a:latin typeface="견명조" pitchFamily="18" charset="-127"/>
              </a:rPr>
              <a:t>즉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조상타입의 참조변수로 자손타입의 객체를 다룰 수 있는 것이 다형성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0489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-“</a:t>
            </a:r>
            <a:r>
              <a:rPr lang="ko-KR" altLang="en-US" sz="1800">
                <a:latin typeface="견명조" pitchFamily="18" charset="-127"/>
              </a:rPr>
              <a:t>여러 가지 형태를 가질 수 있는 능력</a:t>
            </a:r>
            <a:r>
              <a:rPr lang="en-US" altLang="ko-KR" sz="1800">
                <a:latin typeface="Arial" charset="0"/>
              </a:rPr>
              <a:t>”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946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3033713"/>
            <a:ext cx="3024187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141663"/>
            <a:ext cx="40322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5445125"/>
            <a:ext cx="3228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900113" y="5084763"/>
            <a:ext cx="3311525" cy="1584325"/>
            <a:chOff x="567" y="3203"/>
            <a:chExt cx="2086" cy="998"/>
          </a:xfrm>
        </p:grpSpPr>
        <p:pic>
          <p:nvPicPr>
            <p:cNvPr id="20494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" y="3296"/>
              <a:ext cx="2016" cy="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5" name="Rectangle 25"/>
            <p:cNvSpPr>
              <a:spLocks noChangeArrowheads="1"/>
            </p:cNvSpPr>
            <p:nvPr/>
          </p:nvSpPr>
          <p:spPr bwMode="auto">
            <a:xfrm>
              <a:off x="567" y="3203"/>
              <a:ext cx="2086" cy="47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0496" name="Rectangle 26"/>
            <p:cNvSpPr>
              <a:spLocks noChangeArrowheads="1"/>
            </p:cNvSpPr>
            <p:nvPr/>
          </p:nvSpPr>
          <p:spPr bwMode="auto">
            <a:xfrm>
              <a:off x="567" y="3793"/>
              <a:ext cx="2086" cy="408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0497" name="Line 46"/>
            <p:cNvSpPr>
              <a:spLocks noChangeShapeType="1"/>
            </p:cNvSpPr>
            <p:nvPr/>
          </p:nvSpPr>
          <p:spPr bwMode="auto">
            <a:xfrm>
              <a:off x="1632" y="3613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582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Text Box 19"/>
          <p:cNvSpPr txBox="1">
            <a:spLocks noChangeArrowheads="1"/>
          </p:cNvSpPr>
          <p:nvPr/>
        </p:nvSpPr>
        <p:spPr bwMode="auto">
          <a:xfrm>
            <a:off x="358775" y="692696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5.1 </a:t>
            </a:r>
            <a:r>
              <a:rPr lang="ko-KR" altLang="en-US" sz="2800">
                <a:latin typeface="견명조" pitchFamily="18" charset="-127"/>
              </a:rPr>
              <a:t>다형성</a:t>
            </a:r>
            <a:r>
              <a:rPr lang="en-US" altLang="ko-KR" sz="2800">
                <a:latin typeface="견명조" pitchFamily="18" charset="-127"/>
              </a:rPr>
              <a:t>(polymorphism)</a:t>
            </a:r>
            <a:r>
              <a:rPr lang="ko-KR" altLang="en-US" sz="2800">
                <a:latin typeface="견명조" pitchFamily="18" charset="-127"/>
              </a:rPr>
              <a:t>이란</a:t>
            </a:r>
            <a:r>
              <a:rPr lang="en-US" altLang="ko-KR" sz="2800">
                <a:latin typeface="견명조" pitchFamily="18" charset="-127"/>
              </a:rPr>
              <a:t>?(2/3)</a:t>
            </a:r>
          </a:p>
        </p:txBody>
      </p:sp>
      <p:sp>
        <p:nvSpPr>
          <p:cNvPr id="21512" name="Text Box 20"/>
          <p:cNvSpPr txBox="1">
            <a:spLocks noChangeArrowheads="1"/>
          </p:cNvSpPr>
          <p:nvPr/>
        </p:nvSpPr>
        <p:spPr bwMode="auto">
          <a:xfrm>
            <a:off x="468313" y="1234034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“</a:t>
            </a:r>
            <a:r>
              <a:rPr lang="ko-KR" altLang="en-US" sz="1800" dirty="0">
                <a:latin typeface="견명조" pitchFamily="18" charset="-127"/>
              </a:rPr>
              <a:t>하나의 참조변수로 여러 타입의 객체를 참조할 수 있는 것</a:t>
            </a:r>
            <a:r>
              <a:rPr lang="en-US" altLang="ko-KR" sz="1800" dirty="0">
                <a:latin typeface="견명조" pitchFamily="18" charset="-127"/>
              </a:rPr>
              <a:t>”</a:t>
            </a:r>
          </a:p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  </a:t>
            </a:r>
            <a:r>
              <a:rPr lang="ko-KR" altLang="en-US" sz="1800" dirty="0">
                <a:latin typeface="견명조" pitchFamily="18" charset="-127"/>
              </a:rPr>
              <a:t>즉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조상타입의 참조변수로 자손타입의 객체를 다룰 수 있는 것이 </a:t>
            </a:r>
            <a:r>
              <a:rPr lang="ko-KR" altLang="en-US" sz="1800" dirty="0" err="1">
                <a:latin typeface="견명조" pitchFamily="18" charset="-127"/>
              </a:rPr>
              <a:t>다형성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20491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4293146"/>
            <a:ext cx="27717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2134146"/>
            <a:ext cx="2735262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350046"/>
            <a:ext cx="13716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582071"/>
            <a:ext cx="13430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91"/>
          <p:cNvGrpSpPr>
            <a:grpSpLocks/>
          </p:cNvGrpSpPr>
          <p:nvPr/>
        </p:nvGrpSpPr>
        <p:grpSpPr bwMode="auto">
          <a:xfrm>
            <a:off x="5003800" y="2242096"/>
            <a:ext cx="2260600" cy="1981200"/>
            <a:chOff x="3152" y="1616"/>
            <a:chExt cx="1424" cy="1248"/>
          </a:xfrm>
        </p:grpSpPr>
        <p:grpSp>
          <p:nvGrpSpPr>
            <p:cNvPr id="21533" name="Group 64"/>
            <p:cNvGrpSpPr>
              <a:grpSpLocks/>
            </p:cNvGrpSpPr>
            <p:nvPr/>
          </p:nvGrpSpPr>
          <p:grpSpPr bwMode="auto">
            <a:xfrm>
              <a:off x="3152" y="1616"/>
              <a:ext cx="908" cy="1248"/>
              <a:chOff x="1292" y="1774"/>
              <a:chExt cx="908" cy="1248"/>
            </a:xfrm>
          </p:grpSpPr>
          <p:sp>
            <p:nvSpPr>
              <p:cNvPr id="21536" name="AutoShape 65"/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37" name="AutoShape 66"/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38" name="Rectangle 67"/>
              <p:cNvSpPr>
                <a:spLocks noChangeArrowheads="1"/>
              </p:cNvSpPr>
              <p:nvPr/>
            </p:nvSpPr>
            <p:spPr bwMode="auto">
              <a:xfrm>
                <a:off x="1542" y="2836"/>
                <a:ext cx="385" cy="96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ffectLst>
                <a:prstShdw prst="shdw17" dist="17961" dir="2700000">
                  <a:srgbClr val="5C991F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39" name="AutoShape 68"/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40" name="Oval 69"/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41" name="Text Box 70"/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2000" b="1"/>
                  <a:t>+</a:t>
                </a:r>
              </a:p>
            </p:txBody>
          </p:sp>
          <p:sp>
            <p:nvSpPr>
              <p:cNvPr id="21542" name="Text Box 71"/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2000" b="1"/>
                  <a:t>-</a:t>
                </a:r>
              </a:p>
            </p:txBody>
          </p:sp>
          <p:sp>
            <p:nvSpPr>
              <p:cNvPr id="21543" name="Text Box 72"/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21544" name="Text Box 73"/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 b="1"/>
                  <a:t>power</a:t>
                </a:r>
              </a:p>
            </p:txBody>
          </p:sp>
          <p:sp>
            <p:nvSpPr>
              <p:cNvPr id="21545" name="Text Box 74"/>
              <p:cNvSpPr txBox="1">
                <a:spLocks noChangeArrowheads="1"/>
              </p:cNvSpPr>
              <p:nvPr/>
            </p:nvSpPr>
            <p:spPr bwMode="auto">
              <a:xfrm>
                <a:off x="1292" y="2800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 b="1"/>
                  <a:t>caption</a:t>
                </a:r>
              </a:p>
            </p:txBody>
          </p:sp>
          <p:sp>
            <p:nvSpPr>
              <p:cNvPr id="21546" name="Oval 75"/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21534" name="Picture 8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2069"/>
              <a:ext cx="517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46"/>
            <p:cNvSpPr>
              <a:spLocks noChangeShapeType="1"/>
            </p:cNvSpPr>
            <p:nvPr/>
          </p:nvSpPr>
          <p:spPr bwMode="auto">
            <a:xfrm>
              <a:off x="3855" y="2273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92"/>
          <p:cNvGrpSpPr>
            <a:grpSpLocks/>
          </p:cNvGrpSpPr>
          <p:nvPr/>
        </p:nvGrpSpPr>
        <p:grpSpPr bwMode="auto">
          <a:xfrm>
            <a:off x="5040313" y="4474121"/>
            <a:ext cx="2260600" cy="1981200"/>
            <a:chOff x="3175" y="3022"/>
            <a:chExt cx="1424" cy="1248"/>
          </a:xfrm>
        </p:grpSpPr>
        <p:grpSp>
          <p:nvGrpSpPr>
            <p:cNvPr id="21521" name="Group 76"/>
            <p:cNvGrpSpPr>
              <a:grpSpLocks/>
            </p:cNvGrpSpPr>
            <p:nvPr/>
          </p:nvGrpSpPr>
          <p:grpSpPr bwMode="auto">
            <a:xfrm>
              <a:off x="3175" y="3022"/>
              <a:ext cx="907" cy="1248"/>
              <a:chOff x="2654" y="1820"/>
              <a:chExt cx="907" cy="1248"/>
            </a:xfrm>
          </p:grpSpPr>
          <p:sp>
            <p:nvSpPr>
              <p:cNvPr id="21524" name="AutoShape 77"/>
              <p:cNvSpPr>
                <a:spLocks noChangeArrowheads="1"/>
              </p:cNvSpPr>
              <p:nvPr/>
            </p:nvSpPr>
            <p:spPr bwMode="auto">
              <a:xfrm>
                <a:off x="2858" y="1820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25" name="AutoShape 78"/>
              <p:cNvSpPr>
                <a:spLocks noChangeArrowheads="1"/>
              </p:cNvSpPr>
              <p:nvPr/>
            </p:nvSpPr>
            <p:spPr bwMode="auto">
              <a:xfrm>
                <a:off x="2971" y="2205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26" name="AutoShape 79"/>
              <p:cNvSpPr>
                <a:spLocks noChangeArrowheads="1"/>
              </p:cNvSpPr>
              <p:nvPr/>
            </p:nvSpPr>
            <p:spPr bwMode="auto">
              <a:xfrm flipV="1">
                <a:off x="2971" y="2524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27" name="Oval 80"/>
              <p:cNvSpPr>
                <a:spLocks noChangeArrowheads="1"/>
              </p:cNvSpPr>
              <p:nvPr/>
            </p:nvSpPr>
            <p:spPr bwMode="auto">
              <a:xfrm>
                <a:off x="3016" y="1979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1528" name="Text Box 81"/>
              <p:cNvSpPr txBox="1">
                <a:spLocks noChangeArrowheads="1"/>
              </p:cNvSpPr>
              <p:nvPr/>
            </p:nvSpPr>
            <p:spPr bwMode="auto">
              <a:xfrm>
                <a:off x="2932" y="2251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2000" b="1"/>
                  <a:t>+</a:t>
                </a:r>
              </a:p>
            </p:txBody>
          </p:sp>
          <p:sp>
            <p:nvSpPr>
              <p:cNvPr id="21529" name="Text Box 82"/>
              <p:cNvSpPr txBox="1">
                <a:spLocks noChangeArrowheads="1"/>
              </p:cNvSpPr>
              <p:nvPr/>
            </p:nvSpPr>
            <p:spPr bwMode="auto">
              <a:xfrm>
                <a:off x="2932" y="2478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2000" b="1"/>
                  <a:t>-</a:t>
                </a:r>
              </a:p>
            </p:txBody>
          </p:sp>
          <p:sp>
            <p:nvSpPr>
              <p:cNvPr id="21530" name="Text Box 83"/>
              <p:cNvSpPr txBox="1">
                <a:spLocks noChangeArrowheads="1"/>
              </p:cNvSpPr>
              <p:nvPr/>
            </p:nvSpPr>
            <p:spPr bwMode="auto">
              <a:xfrm>
                <a:off x="2942" y="1946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 b="1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21531" name="Text Box 84"/>
              <p:cNvSpPr txBox="1">
                <a:spLocks noChangeArrowheads="1"/>
              </p:cNvSpPr>
              <p:nvPr/>
            </p:nvSpPr>
            <p:spPr bwMode="auto">
              <a:xfrm>
                <a:off x="2654" y="1825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 b="1"/>
                  <a:t>power</a:t>
                </a:r>
              </a:p>
            </p:txBody>
          </p:sp>
          <p:sp>
            <p:nvSpPr>
              <p:cNvPr id="21532" name="Oval 85"/>
              <p:cNvSpPr>
                <a:spLocks noChangeArrowheads="1"/>
              </p:cNvSpPr>
              <p:nvPr/>
            </p:nvSpPr>
            <p:spPr bwMode="auto">
              <a:xfrm>
                <a:off x="3056" y="2004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21522" name="Picture 8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" y="3520"/>
              <a:ext cx="517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3" name="Line 46"/>
            <p:cNvSpPr>
              <a:spLocks noChangeShapeType="1"/>
            </p:cNvSpPr>
            <p:nvPr/>
          </p:nvSpPr>
          <p:spPr bwMode="auto">
            <a:xfrm>
              <a:off x="3878" y="3724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948" y="2442121"/>
            <a:ext cx="3282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CaptionTv</a:t>
            </a:r>
            <a:r>
              <a:rPr lang="en-US" altLang="ko-KR" sz="1600" b="1" dirty="0" smtClean="0"/>
              <a:t> c = new </a:t>
            </a:r>
            <a:r>
              <a:rPr lang="en-US" altLang="ko-KR" sz="1600" b="1" dirty="0" err="1" smtClean="0"/>
              <a:t>CaptionTv</a:t>
            </a:r>
            <a:r>
              <a:rPr lang="en-US" altLang="ko-KR" sz="1600" b="1" dirty="0" smtClean="0"/>
              <a:t>();</a:t>
            </a:r>
            <a:endParaRPr lang="ko-KR" altLang="en-US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10008" y="4509120"/>
            <a:ext cx="2503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Tv</a:t>
            </a:r>
            <a:r>
              <a:rPr lang="en-US" altLang="ko-KR" sz="1600" b="1" dirty="0" smtClean="0"/>
              <a:t> t = new </a:t>
            </a:r>
            <a:r>
              <a:rPr lang="en-US" altLang="ko-KR" sz="1600" b="1" dirty="0" err="1" smtClean="0"/>
              <a:t>CaptionTv</a:t>
            </a:r>
            <a:r>
              <a:rPr lang="en-US" altLang="ko-KR" sz="1600" b="1" dirty="0" smtClean="0"/>
              <a:t>();</a:t>
            </a:r>
            <a:endParaRPr lang="ko-KR" altLang="en-US" sz="1600" b="1" dirty="0"/>
          </a:p>
        </p:txBody>
      </p:sp>
      <p:sp>
        <p:nvSpPr>
          <p:cNvPr id="5" name="직사각형 4"/>
          <p:cNvSpPr/>
          <p:nvPr/>
        </p:nvSpPr>
        <p:spPr>
          <a:xfrm>
            <a:off x="7633494" y="5915571"/>
            <a:ext cx="1439069" cy="53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 Box 20"/>
          <p:cNvSpPr txBox="1">
            <a:spLocks noChangeArrowheads="1"/>
          </p:cNvSpPr>
          <p:nvPr/>
        </p:nvSpPr>
        <p:spPr bwMode="auto">
          <a:xfrm>
            <a:off x="295076" y="4942716"/>
            <a:ext cx="334082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600" dirty="0" smtClean="0">
                <a:latin typeface="+mj-ea"/>
                <a:ea typeface="+mj-ea"/>
              </a:rPr>
              <a:t>1) </a:t>
            </a:r>
            <a:r>
              <a:rPr lang="ko-KR" altLang="en-US" sz="1600" dirty="0" smtClean="0">
                <a:latin typeface="+mj-ea"/>
                <a:ea typeface="+mj-ea"/>
              </a:rPr>
              <a:t>메모리에 </a:t>
            </a:r>
            <a:r>
              <a:rPr lang="en-US" altLang="ko-KR" sz="1600" dirty="0" err="1" smtClean="0">
                <a:latin typeface="+mj-ea"/>
                <a:ea typeface="+mj-ea"/>
              </a:rPr>
              <a:t>CaptionTv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err="1" smtClean="0">
                <a:latin typeface="+mj-ea"/>
                <a:ea typeface="+mj-ea"/>
              </a:rPr>
              <a:t>인스턴스가</a:t>
            </a:r>
            <a:r>
              <a:rPr lang="ko-KR" altLang="en-US" sz="1600" dirty="0" smtClean="0">
                <a:latin typeface="+mj-ea"/>
                <a:ea typeface="+mj-ea"/>
              </a:rPr>
              <a:t> 생성</a:t>
            </a:r>
            <a:endParaRPr lang="en-US" altLang="ko-KR" sz="16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dirty="0" smtClean="0">
                <a:latin typeface="+mj-ea"/>
                <a:ea typeface="+mj-ea"/>
              </a:rPr>
              <a:t>2) </a:t>
            </a:r>
            <a:r>
              <a:rPr lang="ko-KR" altLang="en-US" sz="1600" dirty="0" smtClean="0">
                <a:latin typeface="+mj-ea"/>
                <a:ea typeface="+mj-ea"/>
              </a:rPr>
              <a:t>생성된 메모리 주소를 </a:t>
            </a:r>
            <a:r>
              <a:rPr lang="en-US" altLang="ko-KR" sz="1600" dirty="0" smtClean="0">
                <a:latin typeface="+mj-ea"/>
                <a:ea typeface="+mj-ea"/>
              </a:rPr>
              <a:t>t</a:t>
            </a:r>
            <a:r>
              <a:rPr lang="ko-KR" altLang="en-US" sz="1600" dirty="0" smtClean="0">
                <a:latin typeface="+mj-ea"/>
                <a:ea typeface="+mj-ea"/>
              </a:rPr>
              <a:t>에 반환</a:t>
            </a:r>
            <a:endParaRPr lang="en-US" altLang="ko-KR" sz="16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1600" dirty="0" smtClean="0">
                <a:latin typeface="+mj-ea"/>
                <a:ea typeface="+mj-ea"/>
              </a:rPr>
              <a:t>3) t</a:t>
            </a:r>
            <a:r>
              <a:rPr lang="ko-KR" altLang="en-US" sz="1600" dirty="0" smtClean="0">
                <a:latin typeface="+mj-ea"/>
                <a:ea typeface="+mj-ea"/>
              </a:rPr>
              <a:t>는 원래 성질이 </a:t>
            </a:r>
            <a:r>
              <a:rPr lang="en-US" altLang="ko-KR" sz="1600" dirty="0" err="1" smtClean="0">
                <a:latin typeface="+mj-ea"/>
                <a:ea typeface="+mj-ea"/>
              </a:rPr>
              <a:t>Tv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이므로 </a:t>
            </a:r>
            <a:r>
              <a:rPr lang="en-US" altLang="ko-KR" sz="1600" dirty="0" err="1" smtClean="0">
                <a:latin typeface="+mj-ea"/>
                <a:ea typeface="+mj-ea"/>
              </a:rPr>
              <a:t>CaptionTv</a:t>
            </a:r>
            <a:r>
              <a:rPr lang="ko-KR" altLang="en-US" sz="1600" dirty="0" smtClean="0">
                <a:latin typeface="+mj-ea"/>
                <a:ea typeface="+mj-ea"/>
              </a:rPr>
              <a:t>의 </a:t>
            </a:r>
            <a:r>
              <a:rPr lang="en-US" altLang="ko-KR" sz="1600" dirty="0" smtClean="0">
                <a:latin typeface="+mj-ea"/>
                <a:ea typeface="+mj-ea"/>
              </a:rPr>
              <a:t>text</a:t>
            </a:r>
            <a:r>
              <a:rPr lang="ko-KR" altLang="en-US" sz="1600" dirty="0" smtClean="0">
                <a:latin typeface="+mj-ea"/>
                <a:ea typeface="+mj-ea"/>
              </a:rPr>
              <a:t>에 접근 불가 </a:t>
            </a:r>
            <a:r>
              <a:rPr lang="en-US" altLang="ko-KR" sz="1600" dirty="0" smtClean="0">
                <a:latin typeface="+mj-ea"/>
                <a:ea typeface="+mj-ea"/>
              </a:rPr>
              <a:t>(</a:t>
            </a:r>
            <a:r>
              <a:rPr lang="ko-KR" altLang="en-US" sz="1600" dirty="0" smtClean="0">
                <a:latin typeface="+mj-ea"/>
                <a:ea typeface="+mj-ea"/>
              </a:rPr>
              <a:t>형태는 </a:t>
            </a:r>
            <a:r>
              <a:rPr lang="en-US" altLang="ko-KR" sz="1600" dirty="0" err="1" smtClean="0">
                <a:latin typeface="+mj-ea"/>
                <a:ea typeface="+mj-ea"/>
              </a:rPr>
              <a:t>CaptionTv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이지만 자기 원래 고유한 성질인 </a:t>
            </a:r>
            <a:r>
              <a:rPr lang="en-US" altLang="ko-KR" sz="1600" dirty="0" err="1" smtClean="0">
                <a:latin typeface="+mj-ea"/>
                <a:ea typeface="+mj-ea"/>
              </a:rPr>
              <a:t>Tv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임 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30792" y="64537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접근불가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9265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8"/>
          <p:cNvGraphicFramePr>
            <a:graphicFrameLocks noChangeAspect="1"/>
          </p:cNvGraphicFramePr>
          <p:nvPr/>
        </p:nvGraphicFramePr>
        <p:xfrm>
          <a:off x="6804025" y="4760913"/>
          <a:ext cx="1800225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0" name="Image" r:id="rId4" imgW="2984127" imgH="2450794" progId="Photoshop.Image.7">
                  <p:embed/>
                </p:oleObj>
              </mc:Choice>
              <mc:Fallback>
                <p:oleObj name="Image" r:id="rId4" imgW="2984127" imgH="2450794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4760913"/>
                        <a:ext cx="1800225" cy="147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6"/>
          <p:cNvGraphicFramePr>
            <a:graphicFrameLocks noChangeAspect="1"/>
          </p:cNvGraphicFramePr>
          <p:nvPr/>
        </p:nvGraphicFramePr>
        <p:xfrm>
          <a:off x="6732588" y="2528888"/>
          <a:ext cx="1857375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1" name="Image" r:id="rId6" imgW="3047619" imgH="3288889" progId="Photoshop.Image.7">
                  <p:embed/>
                </p:oleObj>
              </mc:Choice>
              <mc:Fallback>
                <p:oleObj name="Image" r:id="rId6" imgW="3047619" imgH="3288889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528888"/>
                        <a:ext cx="1857375" cy="200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5.1 </a:t>
            </a:r>
            <a:r>
              <a:rPr lang="ko-KR" altLang="en-US" sz="2800">
                <a:latin typeface="견명조" pitchFamily="18" charset="-127"/>
              </a:rPr>
              <a:t>다형성</a:t>
            </a:r>
            <a:r>
              <a:rPr lang="en-US" altLang="ko-KR" sz="2800">
                <a:latin typeface="견명조" pitchFamily="18" charset="-127"/>
              </a:rPr>
              <a:t>(polymorphism)</a:t>
            </a:r>
            <a:r>
              <a:rPr lang="ko-KR" altLang="en-US" sz="2800">
                <a:latin typeface="견명조" pitchFamily="18" charset="-127"/>
              </a:rPr>
              <a:t>이란</a:t>
            </a:r>
            <a:r>
              <a:rPr lang="en-US" altLang="ko-KR" sz="2800">
                <a:latin typeface="견명조" pitchFamily="18" charset="-127"/>
              </a:rPr>
              <a:t>?(3/3)</a:t>
            </a:r>
          </a:p>
        </p:txBody>
      </p:sp>
      <p:sp>
        <p:nvSpPr>
          <p:cNvPr id="1034" name="Text Box 20"/>
          <p:cNvSpPr txBox="1">
            <a:spLocks noChangeArrowheads="1"/>
          </p:cNvSpPr>
          <p:nvPr/>
        </p:nvSpPr>
        <p:spPr bwMode="auto">
          <a:xfrm>
            <a:off x="431800" y="1592263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“</a:t>
            </a:r>
            <a:r>
              <a:rPr lang="ko-KR" altLang="en-US" sz="1800">
                <a:latin typeface="견명조" pitchFamily="18" charset="-127"/>
              </a:rPr>
              <a:t>조상타입의 참조변수로 자손타입의 인스턴스를 참조할 수 있지만</a:t>
            </a:r>
            <a:r>
              <a:rPr lang="en-US" altLang="ko-KR" sz="1800">
                <a:latin typeface="견명조" pitchFamily="18" charset="-127"/>
              </a:rPr>
              <a:t>,</a:t>
            </a:r>
          </a:p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</a:t>
            </a:r>
            <a:r>
              <a:rPr lang="ko-KR" altLang="en-US" sz="1800">
                <a:latin typeface="견명조" pitchFamily="18" charset="-127"/>
              </a:rPr>
              <a:t>반대로 자손타입의 참조변수로 조상타입의 인스턴스를 참조할 수는 없다</a:t>
            </a:r>
            <a:r>
              <a:rPr lang="en-US" altLang="ko-KR" sz="1800">
                <a:latin typeface="견명조" pitchFamily="18" charset="-127"/>
              </a:rPr>
              <a:t>.”</a:t>
            </a:r>
          </a:p>
        </p:txBody>
      </p:sp>
      <p:pic>
        <p:nvPicPr>
          <p:cNvPr id="1035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4832350"/>
            <a:ext cx="13716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2924175"/>
            <a:ext cx="13430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Line 46"/>
          <p:cNvSpPr>
            <a:spLocks noChangeShapeType="1"/>
          </p:cNvSpPr>
          <p:nvPr/>
        </p:nvSpPr>
        <p:spPr bwMode="auto">
          <a:xfrm>
            <a:off x="6048375" y="2781300"/>
            <a:ext cx="12604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39" name="Group 36"/>
          <p:cNvGrpSpPr>
            <a:grpSpLocks/>
          </p:cNvGrpSpPr>
          <p:nvPr/>
        </p:nvGrpSpPr>
        <p:grpSpPr bwMode="auto">
          <a:xfrm>
            <a:off x="5005388" y="2538413"/>
            <a:ext cx="1439862" cy="1981200"/>
            <a:chOff x="2654" y="1820"/>
            <a:chExt cx="907" cy="1248"/>
          </a:xfrm>
        </p:grpSpPr>
        <p:sp>
          <p:nvSpPr>
            <p:cNvPr id="1056" name="AutoShape 37"/>
            <p:cNvSpPr>
              <a:spLocks noChangeArrowheads="1"/>
            </p:cNvSpPr>
            <p:nvPr/>
          </p:nvSpPr>
          <p:spPr bwMode="auto">
            <a:xfrm>
              <a:off x="2858" y="1820"/>
              <a:ext cx="498" cy="124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57" name="AutoShape 38"/>
            <p:cNvSpPr>
              <a:spLocks noChangeArrowheads="1"/>
            </p:cNvSpPr>
            <p:nvPr/>
          </p:nvSpPr>
          <p:spPr bwMode="auto">
            <a:xfrm>
              <a:off x="2971" y="2205"/>
              <a:ext cx="278" cy="258"/>
            </a:xfrm>
            <a:prstGeom prst="upArrow">
              <a:avLst>
                <a:gd name="adj1" fmla="val 45907"/>
                <a:gd name="adj2" fmla="val 100000"/>
              </a:avLst>
            </a:prstGeom>
            <a:solidFill>
              <a:srgbClr val="FFFF66"/>
            </a:solidFill>
            <a:ln>
              <a:noFill/>
            </a:ln>
            <a:effectLst>
              <a:prstShdw prst="shdw17" dist="17961" dir="2700000">
                <a:srgbClr val="99993D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58" name="AutoShape 39"/>
            <p:cNvSpPr>
              <a:spLocks noChangeArrowheads="1"/>
            </p:cNvSpPr>
            <p:nvPr/>
          </p:nvSpPr>
          <p:spPr bwMode="auto">
            <a:xfrm flipV="1">
              <a:off x="2971" y="2524"/>
              <a:ext cx="278" cy="275"/>
            </a:xfrm>
            <a:prstGeom prst="upArrow">
              <a:avLst>
                <a:gd name="adj1" fmla="val 45907"/>
                <a:gd name="adj2" fmla="val 100000"/>
              </a:avLst>
            </a:prstGeom>
            <a:solidFill>
              <a:srgbClr val="FFFF66"/>
            </a:solidFill>
            <a:ln>
              <a:noFill/>
            </a:ln>
            <a:effectLst>
              <a:prstShdw prst="shdw17" dist="17961" dir="2700000">
                <a:srgbClr val="99993D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59" name="Oval 40"/>
            <p:cNvSpPr>
              <a:spLocks noChangeArrowheads="1"/>
            </p:cNvSpPr>
            <p:nvPr/>
          </p:nvSpPr>
          <p:spPr bwMode="auto">
            <a:xfrm>
              <a:off x="3016" y="1979"/>
              <a:ext cx="193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prstShdw prst="shdw17" dist="17961" dir="2700000">
                <a:srgbClr val="990000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60" name="Text Box 41"/>
            <p:cNvSpPr txBox="1">
              <a:spLocks noChangeArrowheads="1"/>
            </p:cNvSpPr>
            <p:nvPr/>
          </p:nvSpPr>
          <p:spPr bwMode="auto">
            <a:xfrm>
              <a:off x="2932" y="2251"/>
              <a:ext cx="3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2000" b="1"/>
                <a:t>+</a:t>
              </a:r>
            </a:p>
          </p:txBody>
        </p:sp>
        <p:sp>
          <p:nvSpPr>
            <p:cNvPr id="1061" name="Text Box 42"/>
            <p:cNvSpPr txBox="1">
              <a:spLocks noChangeArrowheads="1"/>
            </p:cNvSpPr>
            <p:nvPr/>
          </p:nvSpPr>
          <p:spPr bwMode="auto">
            <a:xfrm>
              <a:off x="2932" y="2478"/>
              <a:ext cx="3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2000" b="1"/>
                <a:t>-</a:t>
              </a:r>
            </a:p>
          </p:txBody>
        </p:sp>
        <p:sp>
          <p:nvSpPr>
            <p:cNvPr id="1062" name="Text Box 43"/>
            <p:cNvSpPr txBox="1">
              <a:spLocks noChangeArrowheads="1"/>
            </p:cNvSpPr>
            <p:nvPr/>
          </p:nvSpPr>
          <p:spPr bwMode="auto">
            <a:xfrm>
              <a:off x="2942" y="1946"/>
              <a:ext cx="34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chemeClr val="bg1"/>
                  </a:solidFill>
                </a:rPr>
                <a:t>|</a:t>
              </a:r>
            </a:p>
          </p:txBody>
        </p:sp>
        <p:sp>
          <p:nvSpPr>
            <p:cNvPr id="1063" name="Text Box 44"/>
            <p:cNvSpPr txBox="1">
              <a:spLocks noChangeArrowheads="1"/>
            </p:cNvSpPr>
            <p:nvPr/>
          </p:nvSpPr>
          <p:spPr bwMode="auto">
            <a:xfrm>
              <a:off x="2654" y="1825"/>
              <a:ext cx="9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 b="1"/>
                <a:t>power</a:t>
              </a:r>
            </a:p>
          </p:txBody>
        </p:sp>
        <p:sp>
          <p:nvSpPr>
            <p:cNvPr id="1064" name="Oval 45"/>
            <p:cNvSpPr>
              <a:spLocks noChangeArrowheads="1"/>
            </p:cNvSpPr>
            <p:nvPr/>
          </p:nvSpPr>
          <p:spPr bwMode="auto">
            <a:xfrm>
              <a:off x="3056" y="2004"/>
              <a:ext cx="113" cy="113"/>
            </a:xfrm>
            <a:prstGeom prst="ellipse">
              <a:avLst/>
            </a:prstGeom>
            <a:noFill/>
            <a:ln w="127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040" name="Line 46"/>
          <p:cNvSpPr>
            <a:spLocks noChangeShapeType="1"/>
          </p:cNvSpPr>
          <p:nvPr/>
        </p:nvSpPr>
        <p:spPr bwMode="auto">
          <a:xfrm>
            <a:off x="6083300" y="4965700"/>
            <a:ext cx="12604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041" name="Group 62"/>
          <p:cNvGrpSpPr>
            <a:grpSpLocks/>
          </p:cNvGrpSpPr>
          <p:nvPr/>
        </p:nvGrpSpPr>
        <p:grpSpPr bwMode="auto">
          <a:xfrm>
            <a:off x="5003800" y="4724400"/>
            <a:ext cx="1441450" cy="1981200"/>
            <a:chOff x="1292" y="1774"/>
            <a:chExt cx="908" cy="1248"/>
          </a:xfrm>
        </p:grpSpPr>
        <p:sp>
          <p:nvSpPr>
            <p:cNvPr id="1045" name="AutoShape 63"/>
            <p:cNvSpPr>
              <a:spLocks noChangeArrowheads="1"/>
            </p:cNvSpPr>
            <p:nvPr/>
          </p:nvSpPr>
          <p:spPr bwMode="auto">
            <a:xfrm>
              <a:off x="1497" y="1774"/>
              <a:ext cx="498" cy="1248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858585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46" name="AutoShape 64"/>
            <p:cNvSpPr>
              <a:spLocks noChangeArrowheads="1"/>
            </p:cNvSpPr>
            <p:nvPr/>
          </p:nvSpPr>
          <p:spPr bwMode="auto">
            <a:xfrm>
              <a:off x="1610" y="2159"/>
              <a:ext cx="278" cy="258"/>
            </a:xfrm>
            <a:prstGeom prst="upArrow">
              <a:avLst>
                <a:gd name="adj1" fmla="val 45907"/>
                <a:gd name="adj2" fmla="val 100000"/>
              </a:avLst>
            </a:prstGeom>
            <a:solidFill>
              <a:srgbClr val="FFFF66"/>
            </a:solidFill>
            <a:ln>
              <a:noFill/>
            </a:ln>
            <a:effectLst>
              <a:prstShdw prst="shdw17" dist="17961" dir="2700000">
                <a:srgbClr val="99993D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47" name="Rectangle 65"/>
            <p:cNvSpPr>
              <a:spLocks noChangeArrowheads="1"/>
            </p:cNvSpPr>
            <p:nvPr/>
          </p:nvSpPr>
          <p:spPr bwMode="auto">
            <a:xfrm>
              <a:off x="1542" y="2836"/>
              <a:ext cx="385" cy="96"/>
            </a:xfrm>
            <a:prstGeom prst="rect">
              <a:avLst/>
            </a:prstGeom>
            <a:solidFill>
              <a:srgbClr val="99FF33"/>
            </a:solidFill>
            <a:ln>
              <a:noFill/>
            </a:ln>
            <a:effectLst>
              <a:prstShdw prst="shdw17" dist="17961" dir="2700000">
                <a:srgbClr val="5C991F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48" name="AutoShape 66"/>
            <p:cNvSpPr>
              <a:spLocks noChangeArrowheads="1"/>
            </p:cNvSpPr>
            <p:nvPr/>
          </p:nvSpPr>
          <p:spPr bwMode="auto">
            <a:xfrm flipV="1">
              <a:off x="1610" y="2478"/>
              <a:ext cx="278" cy="275"/>
            </a:xfrm>
            <a:prstGeom prst="upArrow">
              <a:avLst>
                <a:gd name="adj1" fmla="val 45907"/>
                <a:gd name="adj2" fmla="val 100000"/>
              </a:avLst>
            </a:prstGeom>
            <a:solidFill>
              <a:srgbClr val="FFFF66"/>
            </a:solidFill>
            <a:ln>
              <a:noFill/>
            </a:ln>
            <a:effectLst>
              <a:prstShdw prst="shdw17" dist="17961" dir="2700000">
                <a:srgbClr val="99993D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49" name="Oval 67"/>
            <p:cNvSpPr>
              <a:spLocks noChangeArrowheads="1"/>
            </p:cNvSpPr>
            <p:nvPr/>
          </p:nvSpPr>
          <p:spPr bwMode="auto">
            <a:xfrm>
              <a:off x="1655" y="1933"/>
              <a:ext cx="193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prstShdw prst="shdw17" dist="17961" dir="2700000">
                <a:srgbClr val="990000"/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050" name="Text Box 68"/>
            <p:cNvSpPr txBox="1">
              <a:spLocks noChangeArrowheads="1"/>
            </p:cNvSpPr>
            <p:nvPr/>
          </p:nvSpPr>
          <p:spPr bwMode="auto">
            <a:xfrm>
              <a:off x="1571" y="2205"/>
              <a:ext cx="3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2000" b="1"/>
                <a:t>+</a:t>
              </a:r>
            </a:p>
          </p:txBody>
        </p:sp>
        <p:sp>
          <p:nvSpPr>
            <p:cNvPr id="1051" name="Text Box 69"/>
            <p:cNvSpPr txBox="1">
              <a:spLocks noChangeArrowheads="1"/>
            </p:cNvSpPr>
            <p:nvPr/>
          </p:nvSpPr>
          <p:spPr bwMode="auto">
            <a:xfrm>
              <a:off x="1571" y="2432"/>
              <a:ext cx="3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2000" b="1"/>
                <a:t>-</a:t>
              </a:r>
            </a:p>
          </p:txBody>
        </p:sp>
        <p:sp>
          <p:nvSpPr>
            <p:cNvPr id="1052" name="Text Box 70"/>
            <p:cNvSpPr txBox="1">
              <a:spLocks noChangeArrowheads="1"/>
            </p:cNvSpPr>
            <p:nvPr/>
          </p:nvSpPr>
          <p:spPr bwMode="auto">
            <a:xfrm>
              <a:off x="1581" y="1900"/>
              <a:ext cx="34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 b="1">
                  <a:solidFill>
                    <a:schemeClr val="bg1"/>
                  </a:solidFill>
                </a:rPr>
                <a:t>|</a:t>
              </a:r>
            </a:p>
          </p:txBody>
        </p:sp>
        <p:sp>
          <p:nvSpPr>
            <p:cNvPr id="1053" name="Text Box 71"/>
            <p:cNvSpPr txBox="1">
              <a:spLocks noChangeArrowheads="1"/>
            </p:cNvSpPr>
            <p:nvPr/>
          </p:nvSpPr>
          <p:spPr bwMode="auto">
            <a:xfrm>
              <a:off x="1293" y="1779"/>
              <a:ext cx="9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 b="1"/>
                <a:t>power</a:t>
              </a:r>
            </a:p>
          </p:txBody>
        </p:sp>
        <p:sp>
          <p:nvSpPr>
            <p:cNvPr id="1054" name="Text Box 72"/>
            <p:cNvSpPr txBox="1">
              <a:spLocks noChangeArrowheads="1"/>
            </p:cNvSpPr>
            <p:nvPr/>
          </p:nvSpPr>
          <p:spPr bwMode="auto">
            <a:xfrm>
              <a:off x="1292" y="2800"/>
              <a:ext cx="9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 b="1"/>
                <a:t>caption</a:t>
              </a:r>
            </a:p>
          </p:txBody>
        </p:sp>
        <p:sp>
          <p:nvSpPr>
            <p:cNvPr id="1055" name="Oval 73"/>
            <p:cNvSpPr>
              <a:spLocks noChangeArrowheads="1"/>
            </p:cNvSpPr>
            <p:nvPr/>
          </p:nvSpPr>
          <p:spPr bwMode="auto">
            <a:xfrm>
              <a:off x="1695" y="1958"/>
              <a:ext cx="113" cy="113"/>
            </a:xfrm>
            <a:prstGeom prst="ellipse">
              <a:avLst/>
            </a:prstGeom>
            <a:noFill/>
            <a:ln w="127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1600" y="2980324"/>
            <a:ext cx="2503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Tv</a:t>
            </a:r>
            <a:r>
              <a:rPr lang="en-US" altLang="ko-KR" sz="1600" b="1" dirty="0" smtClean="0"/>
              <a:t> t = new </a:t>
            </a:r>
            <a:r>
              <a:rPr lang="en-US" altLang="ko-KR" sz="1600" b="1" dirty="0" err="1" smtClean="0"/>
              <a:t>CaptionTv</a:t>
            </a:r>
            <a:r>
              <a:rPr lang="en-US" altLang="ko-KR" sz="1600" b="1" dirty="0" smtClean="0"/>
              <a:t>();</a:t>
            </a:r>
            <a:endParaRPr lang="ko-KR" alt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27584" y="5016500"/>
            <a:ext cx="2524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CaptionTv</a:t>
            </a:r>
            <a:r>
              <a:rPr lang="en-US" altLang="ko-KR" sz="1600" b="1" dirty="0" smtClean="0"/>
              <a:t> c = new </a:t>
            </a:r>
            <a:r>
              <a:rPr lang="en-US" altLang="ko-KR" sz="1600" b="1" dirty="0" err="1" smtClean="0"/>
              <a:t>Tv</a:t>
            </a:r>
            <a:r>
              <a:rPr lang="en-US" altLang="ko-KR" sz="1600" b="1" dirty="0" smtClean="0"/>
              <a:t>();</a:t>
            </a:r>
          </a:p>
          <a:p>
            <a:r>
              <a:rPr lang="en-US" altLang="ko-KR" sz="1600" b="1" dirty="0" smtClean="0"/>
              <a:t>=&gt;</a:t>
            </a:r>
            <a:r>
              <a:rPr lang="ko-KR" altLang="en-US" sz="1600" b="1" dirty="0" smtClean="0"/>
              <a:t>컴파일 에러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6211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5.2 </a:t>
            </a:r>
            <a:r>
              <a:rPr lang="ko-KR" altLang="en-US" sz="2800">
                <a:latin typeface="견명조" pitchFamily="18" charset="-127"/>
              </a:rPr>
              <a:t>참조변수의 형변환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22536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서로 상속관계에 있는 타입간의 형변환만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2537" name="Text Box 20"/>
          <p:cNvSpPr txBox="1">
            <a:spLocks noChangeArrowheads="1"/>
          </p:cNvSpPr>
          <p:nvPr/>
        </p:nvSpPr>
        <p:spPr bwMode="auto">
          <a:xfrm>
            <a:off x="468313" y="19812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자손 타입에서 조상타입으로 형변환하는 경우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형변환 생략가능</a:t>
            </a:r>
          </a:p>
        </p:txBody>
      </p:sp>
      <p:pic>
        <p:nvPicPr>
          <p:cNvPr id="22538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57450"/>
            <a:ext cx="540067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321050"/>
            <a:ext cx="24479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6804025" y="3500438"/>
            <a:ext cx="1908175" cy="1116012"/>
            <a:chOff x="4263" y="2115"/>
            <a:chExt cx="1202" cy="703"/>
          </a:xfrm>
        </p:grpSpPr>
        <p:pic>
          <p:nvPicPr>
            <p:cNvPr id="22542" name="Picture 4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" y="2183"/>
              <a:ext cx="1066" cy="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3" name="Rectangle 50"/>
            <p:cNvSpPr>
              <a:spLocks noChangeArrowheads="1"/>
            </p:cNvSpPr>
            <p:nvPr/>
          </p:nvSpPr>
          <p:spPr bwMode="auto">
            <a:xfrm>
              <a:off x="4263" y="2115"/>
              <a:ext cx="1202" cy="70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22541" name="Picture 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11525"/>
            <a:ext cx="3338512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445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005263"/>
            <a:ext cx="41148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5.2 </a:t>
            </a:r>
            <a:r>
              <a:rPr lang="ko-KR" altLang="en-US" sz="2800">
                <a:latin typeface="견명조" pitchFamily="18" charset="-127"/>
              </a:rPr>
              <a:t>참조변수의 형변환 </a:t>
            </a:r>
            <a:r>
              <a:rPr lang="en-US" altLang="ko-KR" sz="2800">
                <a:latin typeface="견명조" pitchFamily="18" charset="-127"/>
              </a:rPr>
              <a:t>- </a:t>
            </a:r>
            <a:r>
              <a:rPr lang="ko-KR" altLang="en-US" sz="2800">
                <a:latin typeface="견명조" pitchFamily="18" charset="-127"/>
              </a:rPr>
              <a:t>예제설명</a:t>
            </a:r>
          </a:p>
        </p:txBody>
      </p:sp>
      <p:grpSp>
        <p:nvGrpSpPr>
          <p:cNvPr id="2058" name="Group 23"/>
          <p:cNvGrpSpPr>
            <a:grpSpLocks/>
          </p:cNvGrpSpPr>
          <p:nvPr/>
        </p:nvGrpSpPr>
        <p:grpSpPr bwMode="auto">
          <a:xfrm>
            <a:off x="4319588" y="1700213"/>
            <a:ext cx="4068762" cy="1979612"/>
            <a:chOff x="2540" y="1253"/>
            <a:chExt cx="2563" cy="1247"/>
          </a:xfrm>
        </p:grpSpPr>
        <p:sp>
          <p:nvSpPr>
            <p:cNvPr id="2063" name="Rectangle 21"/>
            <p:cNvSpPr>
              <a:spLocks noChangeArrowheads="1"/>
            </p:cNvSpPr>
            <p:nvPr/>
          </p:nvSpPr>
          <p:spPr bwMode="auto">
            <a:xfrm>
              <a:off x="2540" y="1253"/>
              <a:ext cx="2563" cy="1247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2064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1298"/>
              <a:ext cx="2449" cy="1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1340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968750"/>
            <a:ext cx="41433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36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3930650"/>
            <a:ext cx="4175125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339" name="Object 27"/>
          <p:cNvGraphicFramePr>
            <a:graphicFrameLocks noChangeAspect="1"/>
          </p:cNvGraphicFramePr>
          <p:nvPr/>
        </p:nvGraphicFramePr>
        <p:xfrm>
          <a:off x="4427538" y="3951288"/>
          <a:ext cx="4140200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Image" r:id="rId8" imgW="7441270" imgH="4495238" progId="Photoshop.Image.7">
                  <p:embed/>
                </p:oleObj>
              </mc:Choice>
              <mc:Fallback>
                <p:oleObj name="Image" r:id="rId8" imgW="7441270" imgH="449523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951288"/>
                        <a:ext cx="4140200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3328988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156200"/>
            <a:ext cx="2447925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856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9388" y="2960688"/>
            <a:ext cx="5040312" cy="2628900"/>
            <a:chOff x="113" y="1865"/>
            <a:chExt cx="3175" cy="1656"/>
          </a:xfrm>
        </p:grpSpPr>
        <p:pic>
          <p:nvPicPr>
            <p:cNvPr id="3094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1888"/>
              <a:ext cx="3107" cy="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5" name="Rectangle 26"/>
            <p:cNvSpPr>
              <a:spLocks noChangeArrowheads="1"/>
            </p:cNvSpPr>
            <p:nvPr/>
          </p:nvSpPr>
          <p:spPr bwMode="auto">
            <a:xfrm>
              <a:off x="113" y="1865"/>
              <a:ext cx="3175" cy="1656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3081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5.3 instanceof</a:t>
            </a:r>
            <a:r>
              <a:rPr lang="ko-KR" altLang="en-US" sz="2800">
                <a:latin typeface="견명조" pitchFamily="18" charset="-127"/>
              </a:rPr>
              <a:t>연산자</a:t>
            </a:r>
          </a:p>
        </p:txBody>
      </p:sp>
      <p:sp>
        <p:nvSpPr>
          <p:cNvPr id="3082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참조변수가 참조하는 인스턴스의 실제 타입을 체크하는데 사용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083" name="Text Box 20"/>
          <p:cNvSpPr txBox="1">
            <a:spLocks noChangeArrowheads="1"/>
          </p:cNvSpPr>
          <p:nvPr/>
        </p:nvSpPr>
        <p:spPr bwMode="auto">
          <a:xfrm>
            <a:off x="468313" y="20970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이항연산자이며 피연산자는 참조형 변수와 타입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연산결과는 </a:t>
            </a:r>
            <a:r>
              <a:rPr lang="en-US" altLang="ko-KR" sz="1800">
                <a:latin typeface="견명조" pitchFamily="18" charset="-127"/>
              </a:rPr>
              <a:t>true, false.</a:t>
            </a:r>
          </a:p>
        </p:txBody>
      </p:sp>
      <p:sp>
        <p:nvSpPr>
          <p:cNvPr id="3084" name="Text Box 20"/>
          <p:cNvSpPr txBox="1">
            <a:spLocks noChangeArrowheads="1"/>
          </p:cNvSpPr>
          <p:nvPr/>
        </p:nvSpPr>
        <p:spPr bwMode="auto">
          <a:xfrm>
            <a:off x="468313" y="25225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instanceof</a:t>
            </a:r>
            <a:r>
              <a:rPr lang="ko-KR" altLang="en-US" sz="1800">
                <a:latin typeface="견명조" pitchFamily="18" charset="-127"/>
              </a:rPr>
              <a:t>의 연산결과가 </a:t>
            </a:r>
            <a:r>
              <a:rPr lang="en-US" altLang="ko-KR" sz="1800">
                <a:latin typeface="견명조" pitchFamily="18" charset="-127"/>
              </a:rPr>
              <a:t>true</a:t>
            </a:r>
            <a:r>
              <a:rPr lang="ko-KR" altLang="en-US" sz="1800">
                <a:latin typeface="견명조" pitchFamily="18" charset="-127"/>
              </a:rPr>
              <a:t>이면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해당 타입으로 형변환이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584325" y="5300663"/>
            <a:ext cx="3295650" cy="1368425"/>
            <a:chOff x="998" y="3339"/>
            <a:chExt cx="2076" cy="862"/>
          </a:xfrm>
        </p:grpSpPr>
        <p:pic>
          <p:nvPicPr>
            <p:cNvPr id="3089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" y="3362"/>
              <a:ext cx="2076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0" name="Rectangle 30"/>
            <p:cNvSpPr>
              <a:spLocks noChangeArrowheads="1"/>
            </p:cNvSpPr>
            <p:nvPr/>
          </p:nvSpPr>
          <p:spPr bwMode="auto">
            <a:xfrm>
              <a:off x="1043" y="3339"/>
              <a:ext cx="2019" cy="862"/>
            </a:xfrm>
            <a:prstGeom prst="rect">
              <a:avLst/>
            </a:prstGeom>
            <a:noFill/>
            <a:ln w="25400" algn="ctr">
              <a:solidFill>
                <a:srgbClr val="CCFF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aphicFrame>
        <p:nvGraphicFramePr>
          <p:cNvPr id="143393" name="Object 33"/>
          <p:cNvGraphicFramePr>
            <a:graphicFrameLocks noChangeAspect="1"/>
          </p:cNvGraphicFramePr>
          <p:nvPr/>
        </p:nvGraphicFramePr>
        <p:xfrm>
          <a:off x="5292725" y="3192463"/>
          <a:ext cx="3743325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" name="Image" r:id="rId6" imgW="7530159" imgH="4457143" progId="Photoshop.Image.7">
                  <p:embed/>
                </p:oleObj>
              </mc:Choice>
              <mc:Fallback>
                <p:oleObj name="Image" r:id="rId6" imgW="7530159" imgH="445714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192463"/>
                        <a:ext cx="3743325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4248150" y="4545013"/>
            <a:ext cx="4356100" cy="1871662"/>
            <a:chOff x="2676" y="2863"/>
            <a:chExt cx="2744" cy="1179"/>
          </a:xfrm>
        </p:grpSpPr>
        <p:pic>
          <p:nvPicPr>
            <p:cNvPr id="3087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" y="2863"/>
              <a:ext cx="271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8" name="Rectangle 27"/>
            <p:cNvSpPr>
              <a:spLocks noChangeArrowheads="1"/>
            </p:cNvSpPr>
            <p:nvPr/>
          </p:nvSpPr>
          <p:spPr bwMode="auto">
            <a:xfrm>
              <a:off x="2676" y="2863"/>
              <a:ext cx="2744" cy="1179"/>
            </a:xfrm>
            <a:prstGeom prst="rect">
              <a:avLst/>
            </a:prstGeom>
            <a:noFill/>
            <a:ln w="25400" algn="ctr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24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5.4 </a:t>
            </a:r>
            <a:r>
              <a:rPr lang="ko-KR" altLang="en-US" sz="2800">
                <a:latin typeface="견명조" pitchFamily="18" charset="-127"/>
              </a:rPr>
              <a:t>참조변수와 인스턴스변수의 연결</a:t>
            </a:r>
          </a:p>
        </p:txBody>
      </p:sp>
      <p:sp>
        <p:nvSpPr>
          <p:cNvPr id="23560" name="Text Box 20"/>
          <p:cNvSpPr txBox="1">
            <a:spLocks noChangeArrowheads="1"/>
          </p:cNvSpPr>
          <p:nvPr/>
        </p:nvSpPr>
        <p:spPr bwMode="auto">
          <a:xfrm>
            <a:off x="468313" y="1600200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멤버변수가 중복정의된 경우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참조변수의 타입에 따라 연결되는 멤버변수가 달라진다</a:t>
            </a:r>
            <a:r>
              <a:rPr lang="en-US" altLang="ko-KR" sz="1800">
                <a:latin typeface="견명조" pitchFamily="18" charset="-127"/>
              </a:rPr>
              <a:t>. (</a:t>
            </a:r>
            <a:r>
              <a:rPr lang="ko-KR" altLang="en-US" sz="1800">
                <a:solidFill>
                  <a:srgbClr val="FF3300"/>
                </a:solidFill>
                <a:latin typeface="견명조" pitchFamily="18" charset="-127"/>
              </a:rPr>
              <a:t>참조변수타입에 영향받음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23561" name="Text Box 20"/>
          <p:cNvSpPr txBox="1">
            <a:spLocks noChangeArrowheads="1"/>
          </p:cNvSpPr>
          <p:nvPr/>
        </p:nvSpPr>
        <p:spPr bwMode="auto">
          <a:xfrm>
            <a:off x="468313" y="2276475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메서드가 중복정의된 경우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참조변수의 타입에 관계없이 항상 실제 인스턴스의 타입에 정의된 메서드가 호출된다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solidFill>
                  <a:srgbClr val="FF3300"/>
                </a:solidFill>
                <a:latin typeface="견명조" pitchFamily="18" charset="-127"/>
              </a:rPr>
              <a:t>참조변수타입에 영향받지 않음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pic>
        <p:nvPicPr>
          <p:cNvPr id="145432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013325"/>
            <a:ext cx="3671887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4679950" y="3176588"/>
            <a:ext cx="3959225" cy="1655762"/>
            <a:chOff x="2835" y="2024"/>
            <a:chExt cx="2494" cy="1043"/>
          </a:xfrm>
        </p:grpSpPr>
        <p:pic>
          <p:nvPicPr>
            <p:cNvPr id="23573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069"/>
              <a:ext cx="2404" cy="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4" name="Rectangle 27"/>
            <p:cNvSpPr>
              <a:spLocks noChangeArrowheads="1"/>
            </p:cNvSpPr>
            <p:nvPr/>
          </p:nvSpPr>
          <p:spPr bwMode="auto">
            <a:xfrm>
              <a:off x="2835" y="2024"/>
              <a:ext cx="2494" cy="104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7308850" y="2924175"/>
            <a:ext cx="1584325" cy="936625"/>
            <a:chOff x="4604" y="1842"/>
            <a:chExt cx="998" cy="590"/>
          </a:xfrm>
        </p:grpSpPr>
        <p:sp>
          <p:nvSpPr>
            <p:cNvPr id="23571" name="Rectangle 34"/>
            <p:cNvSpPr>
              <a:spLocks noChangeArrowheads="1"/>
            </p:cNvSpPr>
            <p:nvPr/>
          </p:nvSpPr>
          <p:spPr bwMode="auto">
            <a:xfrm>
              <a:off x="4604" y="1842"/>
              <a:ext cx="998" cy="590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23572" name="Picture 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" y="1865"/>
              <a:ext cx="960" cy="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611188" y="3176588"/>
            <a:ext cx="3816350" cy="2447925"/>
            <a:chOff x="249" y="1956"/>
            <a:chExt cx="2404" cy="1542"/>
          </a:xfrm>
        </p:grpSpPr>
        <p:pic>
          <p:nvPicPr>
            <p:cNvPr id="23569" name="Picture 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" y="2001"/>
              <a:ext cx="2268" cy="1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0" name="Rectangle 44"/>
            <p:cNvSpPr>
              <a:spLocks noChangeArrowheads="1"/>
            </p:cNvSpPr>
            <p:nvPr/>
          </p:nvSpPr>
          <p:spPr bwMode="auto">
            <a:xfrm>
              <a:off x="249" y="1956"/>
              <a:ext cx="2404" cy="1542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3311525" y="5446713"/>
            <a:ext cx="1404938" cy="898525"/>
            <a:chOff x="1950" y="3385"/>
            <a:chExt cx="885" cy="566"/>
          </a:xfrm>
        </p:grpSpPr>
        <p:pic>
          <p:nvPicPr>
            <p:cNvPr id="23567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" y="3385"/>
              <a:ext cx="840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8" name="Rectangle 46"/>
            <p:cNvSpPr>
              <a:spLocks noChangeArrowheads="1"/>
            </p:cNvSpPr>
            <p:nvPr/>
          </p:nvSpPr>
          <p:spPr bwMode="auto">
            <a:xfrm>
              <a:off x="1950" y="3385"/>
              <a:ext cx="885" cy="566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136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7851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Hello world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구조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395288" y="2133600"/>
            <a:ext cx="1944687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606425" y="2703513"/>
            <a:ext cx="1655763" cy="4762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굴림" charset="-127"/>
              </a:rPr>
              <a:t>HelloWorld.class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684213" y="1585913"/>
            <a:ext cx="12350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>
                <a:latin typeface="굴림" charset="-127"/>
              </a:rPr>
              <a:t>보조기억장치</a:t>
            </a:r>
          </a:p>
          <a:p>
            <a:r>
              <a:rPr lang="en-US" altLang="ko-KR" sz="1400">
                <a:latin typeface="굴림" charset="-127"/>
              </a:rPr>
              <a:t>(HDD, CD</a:t>
            </a:r>
            <a:r>
              <a:rPr lang="ko-KR" altLang="en-US" sz="1400">
                <a:latin typeface="굴림" charset="-127"/>
              </a:rPr>
              <a:t>등</a:t>
            </a:r>
            <a:r>
              <a:rPr lang="en-US" altLang="ko-KR" sz="1400">
                <a:latin typeface="굴림" charset="-127"/>
              </a:rPr>
              <a:t>)</a:t>
            </a: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3155950" y="1673225"/>
            <a:ext cx="1992313" cy="4779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3348038" y="1844675"/>
            <a:ext cx="1655762" cy="36036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굴림" charset="-127"/>
              </a:rPr>
              <a:t>OS</a:t>
            </a:r>
            <a:r>
              <a:rPr lang="ko-KR" altLang="en-US" sz="1600">
                <a:latin typeface="굴림" charset="-127"/>
              </a:rPr>
              <a:t>영역</a:t>
            </a: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3276600" y="1125538"/>
            <a:ext cx="1270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400">
                <a:latin typeface="굴림" charset="-127"/>
              </a:rPr>
              <a:t>Main Memory</a:t>
            </a:r>
          </a:p>
          <a:p>
            <a:pPr algn="ctr"/>
            <a:r>
              <a:rPr lang="en-US" altLang="ko-KR" sz="1400">
                <a:latin typeface="굴림" charset="-127"/>
              </a:rPr>
              <a:t>(RAM)</a:t>
            </a: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534988" y="2560638"/>
            <a:ext cx="1655762" cy="4762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굴림" charset="-127"/>
              </a:rPr>
              <a:t>HelloWorld.class</a:t>
            </a:r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461963" y="2416175"/>
            <a:ext cx="1655762" cy="4762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굴림" charset="-127"/>
              </a:rPr>
              <a:t>HelloWorld.class</a:t>
            </a:r>
          </a:p>
        </p:txBody>
      </p:sp>
      <p:sp>
        <p:nvSpPr>
          <p:cNvPr id="39" name="Rectangle 17"/>
          <p:cNvSpPr>
            <a:spLocks noChangeArrowheads="1"/>
          </p:cNvSpPr>
          <p:nvPr/>
        </p:nvSpPr>
        <p:spPr bwMode="auto">
          <a:xfrm>
            <a:off x="3348038" y="2205038"/>
            <a:ext cx="1655762" cy="719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600">
                <a:latin typeface="굴림" charset="-127"/>
              </a:rPr>
              <a:t>메서드 </a:t>
            </a:r>
            <a:r>
              <a:rPr lang="ko-KR" altLang="en-US"/>
              <a:t>영역</a:t>
            </a:r>
          </a:p>
        </p:txBody>
      </p:sp>
      <p:sp>
        <p:nvSpPr>
          <p:cNvPr id="40" name="Rectangle 19"/>
          <p:cNvSpPr>
            <a:spLocks noChangeArrowheads="1"/>
          </p:cNvSpPr>
          <p:nvPr/>
        </p:nvSpPr>
        <p:spPr bwMode="auto">
          <a:xfrm>
            <a:off x="3348038" y="2925763"/>
            <a:ext cx="1655762" cy="36036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600">
                <a:latin typeface="굴림" charset="-127"/>
              </a:rPr>
              <a:t>스택</a:t>
            </a:r>
            <a:r>
              <a:rPr lang="en-US" altLang="ko-KR" sz="1600">
                <a:latin typeface="굴림" charset="-127"/>
              </a:rPr>
              <a:t>(Stack) </a:t>
            </a:r>
            <a:r>
              <a:rPr lang="ko-KR" altLang="en-US"/>
              <a:t>영역</a:t>
            </a:r>
          </a:p>
        </p:txBody>
      </p:sp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3348038" y="4078288"/>
            <a:ext cx="1655762" cy="208756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600">
                <a:latin typeface="굴림" charset="-127"/>
              </a:rPr>
              <a:t>Free </a:t>
            </a:r>
            <a:r>
              <a:rPr lang="ko-KR" altLang="en-US" sz="1600">
                <a:latin typeface="굴림" charset="-127"/>
              </a:rPr>
              <a:t>메모리</a:t>
            </a:r>
          </a:p>
          <a:p>
            <a:pPr algn="ctr"/>
            <a:r>
              <a:rPr lang="ko-KR" altLang="en-US" sz="1600">
                <a:latin typeface="굴림" charset="-127"/>
              </a:rPr>
              <a:t>영역</a:t>
            </a:r>
          </a:p>
        </p:txBody>
      </p:sp>
      <p:sp>
        <p:nvSpPr>
          <p:cNvPr id="69" name="Rectangle 21"/>
          <p:cNvSpPr>
            <a:spLocks noChangeArrowheads="1"/>
          </p:cNvSpPr>
          <p:nvPr/>
        </p:nvSpPr>
        <p:spPr bwMode="auto">
          <a:xfrm>
            <a:off x="3348038" y="3286125"/>
            <a:ext cx="1655762" cy="79216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600">
                <a:latin typeface="굴림" charset="-127"/>
              </a:rPr>
              <a:t>힙</a:t>
            </a:r>
            <a:r>
              <a:rPr lang="en-US" altLang="ko-KR" sz="1600">
                <a:latin typeface="굴림" charset="-127"/>
              </a:rPr>
              <a:t>(Heap) </a:t>
            </a:r>
            <a:r>
              <a:rPr lang="ko-KR" altLang="en-US"/>
              <a:t>영역</a:t>
            </a:r>
          </a:p>
        </p:txBody>
      </p:sp>
      <p:sp>
        <p:nvSpPr>
          <p:cNvPr id="70" name="Rectangle 22"/>
          <p:cNvSpPr>
            <a:spLocks noChangeArrowheads="1"/>
          </p:cNvSpPr>
          <p:nvPr/>
        </p:nvSpPr>
        <p:spPr bwMode="auto">
          <a:xfrm>
            <a:off x="6804025" y="1987550"/>
            <a:ext cx="2016125" cy="935038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ko-KR" sz="1600">
              <a:latin typeface="굴림" charset="-127"/>
            </a:endParaRPr>
          </a:p>
        </p:txBody>
      </p: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7524750" y="2130425"/>
            <a:ext cx="5445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400">
                <a:latin typeface="굴림" charset="-127"/>
              </a:rPr>
              <a:t>CPU</a:t>
            </a:r>
          </a:p>
        </p:txBody>
      </p:sp>
      <p:sp>
        <p:nvSpPr>
          <p:cNvPr id="72" name="Rectangle 24"/>
          <p:cNvSpPr>
            <a:spLocks noChangeArrowheads="1"/>
          </p:cNvSpPr>
          <p:nvPr/>
        </p:nvSpPr>
        <p:spPr bwMode="auto">
          <a:xfrm>
            <a:off x="6877050" y="1114425"/>
            <a:ext cx="187166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1400"/>
              <a:t>명령 처리 후</a:t>
            </a:r>
          </a:p>
          <a:p>
            <a:r>
              <a:rPr lang="ko-KR" altLang="en-US" sz="1400"/>
              <a:t>레지스트리 또는 </a:t>
            </a:r>
          </a:p>
          <a:p>
            <a:r>
              <a:rPr lang="ko-KR" altLang="en-US" sz="1400"/>
              <a:t>메인 메모리에 저장</a:t>
            </a:r>
          </a:p>
        </p:txBody>
      </p:sp>
      <p:sp>
        <p:nvSpPr>
          <p:cNvPr id="73" name="Rectangle 25"/>
          <p:cNvSpPr>
            <a:spLocks noChangeArrowheads="1"/>
          </p:cNvSpPr>
          <p:nvPr/>
        </p:nvSpPr>
        <p:spPr bwMode="auto">
          <a:xfrm>
            <a:off x="6804025" y="2563813"/>
            <a:ext cx="1439863" cy="3603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600">
                <a:latin typeface="굴림" charset="-127"/>
              </a:rPr>
              <a:t>레지스트리</a:t>
            </a:r>
          </a:p>
        </p:txBody>
      </p:sp>
      <p:sp>
        <p:nvSpPr>
          <p:cNvPr id="74" name="Rectangle 27"/>
          <p:cNvSpPr>
            <a:spLocks noChangeArrowheads="1"/>
          </p:cNvSpPr>
          <p:nvPr/>
        </p:nvSpPr>
        <p:spPr bwMode="auto">
          <a:xfrm>
            <a:off x="6948488" y="4654550"/>
            <a:ext cx="2016125" cy="93503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ko-KR" sz="1600">
              <a:latin typeface="굴림" charset="-127"/>
            </a:endParaRPr>
          </a:p>
        </p:txBody>
      </p:sp>
      <p:sp>
        <p:nvSpPr>
          <p:cNvPr id="75" name="Text Box 29"/>
          <p:cNvSpPr txBox="1">
            <a:spLocks noChangeArrowheads="1"/>
          </p:cNvSpPr>
          <p:nvPr/>
        </p:nvSpPr>
        <p:spPr bwMode="auto">
          <a:xfrm>
            <a:off x="7451725" y="4652963"/>
            <a:ext cx="1057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굴림" charset="-127"/>
              </a:rPr>
              <a:t>입출력장치</a:t>
            </a:r>
          </a:p>
        </p:txBody>
      </p:sp>
      <p:sp>
        <p:nvSpPr>
          <p:cNvPr id="76" name="Rectangle 30"/>
          <p:cNvSpPr>
            <a:spLocks noChangeArrowheads="1"/>
          </p:cNvSpPr>
          <p:nvPr/>
        </p:nvSpPr>
        <p:spPr bwMode="auto">
          <a:xfrm>
            <a:off x="7019925" y="5156200"/>
            <a:ext cx="1800225" cy="3603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400">
                <a:latin typeface="굴림" charset="-127"/>
              </a:rPr>
              <a:t>키보드</a:t>
            </a:r>
            <a:r>
              <a:rPr lang="en-US" altLang="ko-KR" sz="1400">
                <a:latin typeface="굴림" charset="-127"/>
              </a:rPr>
              <a:t>, </a:t>
            </a:r>
            <a:r>
              <a:rPr lang="ko-KR" altLang="en-US" sz="1400">
                <a:latin typeface="굴림" charset="-127"/>
              </a:rPr>
              <a:t>모니터 등</a:t>
            </a:r>
          </a:p>
        </p:txBody>
      </p:sp>
      <p:sp>
        <p:nvSpPr>
          <p:cNvPr id="77" name="Line 32"/>
          <p:cNvSpPr>
            <a:spLocks noChangeShapeType="1"/>
          </p:cNvSpPr>
          <p:nvPr/>
        </p:nvSpPr>
        <p:spPr bwMode="auto">
          <a:xfrm flipV="1">
            <a:off x="8675688" y="2997200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78" name="Rectangle 33"/>
          <p:cNvSpPr>
            <a:spLocks noChangeArrowheads="1"/>
          </p:cNvSpPr>
          <p:nvPr/>
        </p:nvSpPr>
        <p:spPr bwMode="auto">
          <a:xfrm>
            <a:off x="7451725" y="3644900"/>
            <a:ext cx="12239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ko-KR" altLang="en-US" sz="1400"/>
              <a:t>처리결과 </a:t>
            </a:r>
          </a:p>
          <a:p>
            <a:pPr algn="ctr"/>
            <a:r>
              <a:rPr lang="ko-KR" altLang="en-US" sz="1400"/>
              <a:t>화면 표시등</a:t>
            </a:r>
          </a:p>
        </p:txBody>
      </p:sp>
      <p:sp>
        <p:nvSpPr>
          <p:cNvPr id="79" name="Rectangle 34"/>
          <p:cNvSpPr>
            <a:spLocks noChangeArrowheads="1"/>
          </p:cNvSpPr>
          <p:nvPr/>
        </p:nvSpPr>
        <p:spPr bwMode="auto">
          <a:xfrm>
            <a:off x="5364163" y="1916113"/>
            <a:ext cx="1295400" cy="1081087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0" name="Line 35"/>
          <p:cNvSpPr>
            <a:spLocks noChangeShapeType="1"/>
          </p:cNvSpPr>
          <p:nvPr/>
        </p:nvSpPr>
        <p:spPr bwMode="auto">
          <a:xfrm>
            <a:off x="5435600" y="24209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81" name="Line 36"/>
          <p:cNvSpPr>
            <a:spLocks noChangeShapeType="1"/>
          </p:cNvSpPr>
          <p:nvPr/>
        </p:nvSpPr>
        <p:spPr bwMode="auto">
          <a:xfrm>
            <a:off x="5435600" y="2565400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82" name="Text Box 37"/>
          <p:cNvSpPr txBox="1">
            <a:spLocks noChangeArrowheads="1"/>
          </p:cNvSpPr>
          <p:nvPr/>
        </p:nvSpPr>
        <p:spPr bwMode="auto">
          <a:xfrm>
            <a:off x="5362575" y="1989138"/>
            <a:ext cx="1225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굴림" charset="-127"/>
              </a:rPr>
              <a:t>명령어 </a:t>
            </a:r>
            <a:r>
              <a:rPr lang="en-US" altLang="ko-KR" sz="1400">
                <a:latin typeface="굴림" charset="-127"/>
              </a:rPr>
              <a:t>Fetch</a:t>
            </a:r>
          </a:p>
        </p:txBody>
      </p:sp>
      <p:sp>
        <p:nvSpPr>
          <p:cNvPr id="83" name="Text Box 38"/>
          <p:cNvSpPr txBox="1">
            <a:spLocks noChangeArrowheads="1"/>
          </p:cNvSpPr>
          <p:nvPr/>
        </p:nvSpPr>
        <p:spPr bwMode="auto">
          <a:xfrm>
            <a:off x="5297488" y="2636838"/>
            <a:ext cx="1290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굴림" charset="-127"/>
              </a:rPr>
              <a:t>처리결과 저장</a:t>
            </a:r>
          </a:p>
        </p:txBody>
      </p:sp>
      <p:sp>
        <p:nvSpPr>
          <p:cNvPr id="84" name="Text Box 39"/>
          <p:cNvSpPr txBox="1">
            <a:spLocks noChangeArrowheads="1"/>
          </p:cNvSpPr>
          <p:nvPr/>
        </p:nvSpPr>
        <p:spPr bwMode="auto">
          <a:xfrm>
            <a:off x="5580063" y="1557338"/>
            <a:ext cx="533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400">
                <a:latin typeface="굴림" charset="-127"/>
              </a:rPr>
              <a:t>반복</a:t>
            </a:r>
          </a:p>
        </p:txBody>
      </p:sp>
      <p:sp>
        <p:nvSpPr>
          <p:cNvPr id="85" name="Rectangle 41"/>
          <p:cNvSpPr>
            <a:spLocks noChangeArrowheads="1"/>
          </p:cNvSpPr>
          <p:nvPr/>
        </p:nvSpPr>
        <p:spPr bwMode="auto">
          <a:xfrm>
            <a:off x="3348038" y="2205038"/>
            <a:ext cx="1655762" cy="18716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6" name="Line 42"/>
          <p:cNvSpPr>
            <a:spLocks noChangeShapeType="1"/>
          </p:cNvSpPr>
          <p:nvPr/>
        </p:nvSpPr>
        <p:spPr bwMode="auto">
          <a:xfrm>
            <a:off x="2411413" y="2276475"/>
            <a:ext cx="8651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87" name="Text Box 43"/>
          <p:cNvSpPr txBox="1">
            <a:spLocks noChangeArrowheads="1"/>
          </p:cNvSpPr>
          <p:nvPr/>
        </p:nvSpPr>
        <p:spPr bwMode="auto">
          <a:xfrm>
            <a:off x="1579563" y="935038"/>
            <a:ext cx="1376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굴림" charset="-127"/>
              </a:rPr>
              <a:t>프로그램 실행 시 </a:t>
            </a:r>
          </a:p>
          <a:p>
            <a:pPr algn="ctr"/>
            <a:r>
              <a:rPr lang="ko-KR" altLang="en-US" sz="1200">
                <a:latin typeface="굴림" charset="-127"/>
              </a:rPr>
              <a:t>메모리로 로딩</a:t>
            </a:r>
          </a:p>
        </p:txBody>
      </p:sp>
      <p:sp>
        <p:nvSpPr>
          <p:cNvPr id="88" name="Line 44"/>
          <p:cNvSpPr>
            <a:spLocks noChangeShapeType="1"/>
          </p:cNvSpPr>
          <p:nvPr/>
        </p:nvSpPr>
        <p:spPr bwMode="auto">
          <a:xfrm>
            <a:off x="2411413" y="1484313"/>
            <a:ext cx="360362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89" name="AutoShape 45"/>
          <p:cNvSpPr>
            <a:spLocks/>
          </p:cNvSpPr>
          <p:nvPr/>
        </p:nvSpPr>
        <p:spPr bwMode="auto">
          <a:xfrm>
            <a:off x="2916238" y="2420938"/>
            <a:ext cx="360362" cy="1439862"/>
          </a:xfrm>
          <a:prstGeom prst="leftBracket">
            <a:avLst>
              <a:gd name="adj" fmla="val 332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0" name="Text Box 46"/>
          <p:cNvSpPr txBox="1">
            <a:spLocks noChangeArrowheads="1"/>
          </p:cNvSpPr>
          <p:nvPr/>
        </p:nvSpPr>
        <p:spPr bwMode="auto">
          <a:xfrm>
            <a:off x="1127125" y="4292600"/>
            <a:ext cx="106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200">
                <a:latin typeface="굴림" charset="-127"/>
              </a:rPr>
              <a:t>1</a:t>
            </a:r>
            <a:r>
              <a:rPr lang="ko-KR" altLang="en-US" sz="1200">
                <a:latin typeface="굴림" charset="-127"/>
              </a:rPr>
              <a:t>개 프로그램</a:t>
            </a:r>
          </a:p>
          <a:p>
            <a:pPr algn="ctr"/>
            <a:r>
              <a:rPr lang="ko-KR" altLang="en-US" sz="1200">
                <a:latin typeface="굴림" charset="-127"/>
              </a:rPr>
              <a:t>메모리 영역</a:t>
            </a:r>
          </a:p>
        </p:txBody>
      </p:sp>
      <p:sp>
        <p:nvSpPr>
          <p:cNvPr id="91" name="Line 47"/>
          <p:cNvSpPr>
            <a:spLocks noChangeShapeType="1"/>
          </p:cNvSpPr>
          <p:nvPr/>
        </p:nvSpPr>
        <p:spPr bwMode="auto">
          <a:xfrm flipV="1">
            <a:off x="1908175" y="3500438"/>
            <a:ext cx="935038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5.5 </a:t>
            </a:r>
            <a:r>
              <a:rPr lang="ko-KR" altLang="en-US" sz="2800">
                <a:latin typeface="견명조" pitchFamily="18" charset="-127"/>
              </a:rPr>
              <a:t>매개변수의 다형성</a:t>
            </a:r>
          </a:p>
        </p:txBody>
      </p:sp>
      <p:sp>
        <p:nvSpPr>
          <p:cNvPr id="4106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참조형 매개변수는 메서드 호출시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solidFill>
                  <a:srgbClr val="FF3300"/>
                </a:solidFill>
                <a:latin typeface="견명조" pitchFamily="18" charset="-127"/>
              </a:rPr>
              <a:t>자신과 같은 타입 또는 자손타입</a:t>
            </a:r>
            <a:r>
              <a:rPr lang="ko-KR" altLang="en-US" sz="1800">
                <a:latin typeface="견명조" pitchFamily="18" charset="-127"/>
              </a:rPr>
              <a:t>의 </a:t>
            </a:r>
          </a:p>
          <a:p>
            <a:pPr algn="l" eaLnBrk="1" hangingPunct="1"/>
            <a:r>
              <a:rPr lang="ko-KR" altLang="en-US" sz="1800">
                <a:latin typeface="견명조" pitchFamily="18" charset="-127"/>
              </a:rPr>
              <a:t>    인스턴스를 넘겨줄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4107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36838"/>
            <a:ext cx="3490913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792163" y="5302250"/>
            <a:ext cx="3598862" cy="1079500"/>
            <a:chOff x="499" y="3249"/>
            <a:chExt cx="2267" cy="680"/>
          </a:xfrm>
        </p:grpSpPr>
        <p:pic>
          <p:nvPicPr>
            <p:cNvPr id="4123" name="Picture 4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3315"/>
              <a:ext cx="210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24" name="Rectangle 32"/>
            <p:cNvSpPr>
              <a:spLocks noChangeArrowheads="1"/>
            </p:cNvSpPr>
            <p:nvPr/>
          </p:nvSpPr>
          <p:spPr bwMode="auto">
            <a:xfrm>
              <a:off x="499" y="3249"/>
              <a:ext cx="2267" cy="68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4141788" y="5302250"/>
            <a:ext cx="4067175" cy="1079500"/>
            <a:chOff x="2609" y="3249"/>
            <a:chExt cx="2562" cy="680"/>
          </a:xfrm>
        </p:grpSpPr>
        <p:grpSp>
          <p:nvGrpSpPr>
            <p:cNvPr id="4119" name="Group 43"/>
            <p:cNvGrpSpPr>
              <a:grpSpLocks/>
            </p:cNvGrpSpPr>
            <p:nvPr/>
          </p:nvGrpSpPr>
          <p:grpSpPr bwMode="auto">
            <a:xfrm>
              <a:off x="2904" y="3249"/>
              <a:ext cx="2267" cy="680"/>
              <a:chOff x="2904" y="3249"/>
              <a:chExt cx="2267" cy="680"/>
            </a:xfrm>
          </p:grpSpPr>
          <p:pic>
            <p:nvPicPr>
              <p:cNvPr id="4121" name="Picture 4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7" y="3317"/>
                <a:ext cx="2106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2" name="Rectangle 30"/>
              <p:cNvSpPr>
                <a:spLocks noChangeArrowheads="1"/>
              </p:cNvSpPr>
              <p:nvPr/>
            </p:nvSpPr>
            <p:spPr bwMode="auto">
              <a:xfrm>
                <a:off x="2904" y="3249"/>
                <a:ext cx="2267" cy="680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120" name="Line 46"/>
            <p:cNvSpPr>
              <a:spLocks noChangeShapeType="1"/>
            </p:cNvSpPr>
            <p:nvPr/>
          </p:nvSpPr>
          <p:spPr bwMode="auto">
            <a:xfrm>
              <a:off x="2609" y="3589"/>
              <a:ext cx="4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4751388" y="2744788"/>
            <a:ext cx="3492500" cy="2016125"/>
            <a:chOff x="2993" y="1638"/>
            <a:chExt cx="2200" cy="1270"/>
          </a:xfrm>
        </p:grpSpPr>
        <p:sp>
          <p:nvSpPr>
            <p:cNvPr id="4117" name="Rectangle 36"/>
            <p:cNvSpPr>
              <a:spLocks noChangeArrowheads="1"/>
            </p:cNvSpPr>
            <p:nvPr/>
          </p:nvSpPr>
          <p:spPr bwMode="auto">
            <a:xfrm>
              <a:off x="2993" y="1638"/>
              <a:ext cx="2200" cy="1270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4118" name="Picture 3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1661"/>
              <a:ext cx="2136" cy="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48"/>
          <p:cNvGrpSpPr>
            <a:grpSpLocks/>
          </p:cNvGrpSpPr>
          <p:nvPr/>
        </p:nvGrpSpPr>
        <p:grpSpPr bwMode="auto">
          <a:xfrm>
            <a:off x="4392613" y="2528888"/>
            <a:ext cx="4314825" cy="2447925"/>
            <a:chOff x="2812" y="1548"/>
            <a:chExt cx="2718" cy="1542"/>
          </a:xfrm>
        </p:grpSpPr>
        <p:pic>
          <p:nvPicPr>
            <p:cNvPr id="4115" name="Picture 4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" y="1548"/>
              <a:ext cx="2718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6" name="Rectangle 47"/>
            <p:cNvSpPr>
              <a:spLocks noChangeArrowheads="1"/>
            </p:cNvSpPr>
            <p:nvPr/>
          </p:nvSpPr>
          <p:spPr bwMode="auto">
            <a:xfrm>
              <a:off x="2926" y="1661"/>
              <a:ext cx="2426" cy="1270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5724525" y="4437063"/>
            <a:ext cx="3132138" cy="757237"/>
            <a:chOff x="3606" y="2704"/>
            <a:chExt cx="1973" cy="477"/>
          </a:xfrm>
        </p:grpSpPr>
        <p:pic>
          <p:nvPicPr>
            <p:cNvPr id="4113" name="Picture 4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2704"/>
              <a:ext cx="1968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4" name="Rectangle 50"/>
            <p:cNvSpPr>
              <a:spLocks noChangeArrowheads="1"/>
            </p:cNvSpPr>
            <p:nvPr/>
          </p:nvSpPr>
          <p:spPr bwMode="auto">
            <a:xfrm>
              <a:off x="3606" y="2704"/>
              <a:ext cx="1973" cy="477"/>
            </a:xfrm>
            <a:prstGeom prst="rect">
              <a:avLst/>
            </a:prstGeom>
            <a:noFill/>
            <a:ln w="25400" algn="ctr">
              <a:solidFill>
                <a:srgbClr val="FAFA4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98" name="Ink 4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79600" y="5500688"/>
              <a:ext cx="442913" cy="36512"/>
            </p14:xfrm>
          </p:contentPart>
        </mc:Choice>
        <mc:Fallback xmlns="">
          <p:pic>
            <p:nvPicPr>
              <p:cNvPr id="4098" name="Ink 4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51176" y="5386091"/>
                <a:ext cx="499761" cy="266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99" name="Ink 4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65800" y="5508625"/>
              <a:ext cx="1114425" cy="120650"/>
            </p14:xfrm>
          </p:contentPart>
        </mc:Choice>
        <mc:Fallback xmlns="">
          <p:pic>
            <p:nvPicPr>
              <p:cNvPr id="4099" name="Ink 4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7363" y="5394438"/>
                <a:ext cx="1171298" cy="348664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195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5.6 </a:t>
            </a:r>
            <a:r>
              <a:rPr lang="ko-KR" altLang="en-US" sz="2800">
                <a:latin typeface="견명조" pitchFamily="18" charset="-127"/>
              </a:rPr>
              <a:t>여러 종류의 객체를 하나의 배열로 다루기</a:t>
            </a:r>
            <a:r>
              <a:rPr lang="en-US" altLang="ko-KR" sz="2800">
                <a:latin typeface="견명조" pitchFamily="18" charset="-127"/>
              </a:rPr>
              <a:t>(1/3)</a:t>
            </a:r>
          </a:p>
        </p:txBody>
      </p:sp>
      <p:sp>
        <p:nvSpPr>
          <p:cNvPr id="24584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조상타입의 배열에 자손들의 객체를 담을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792163" y="2276475"/>
            <a:ext cx="3348037" cy="973138"/>
            <a:chOff x="499" y="1434"/>
            <a:chExt cx="2109" cy="613"/>
          </a:xfrm>
        </p:grpSpPr>
        <p:pic>
          <p:nvPicPr>
            <p:cNvPr id="24591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" y="1517"/>
              <a:ext cx="1968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92" name="Rectangle 32"/>
            <p:cNvSpPr>
              <a:spLocks noChangeArrowheads="1"/>
            </p:cNvSpPr>
            <p:nvPr/>
          </p:nvSpPr>
          <p:spPr bwMode="auto">
            <a:xfrm>
              <a:off x="499" y="1434"/>
              <a:ext cx="2109" cy="61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887788" y="2276475"/>
            <a:ext cx="3962400" cy="973138"/>
            <a:chOff x="2449" y="1434"/>
            <a:chExt cx="2496" cy="613"/>
          </a:xfrm>
        </p:grpSpPr>
        <p:pic>
          <p:nvPicPr>
            <p:cNvPr id="24588" name="Picture 3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" y="1454"/>
              <a:ext cx="1938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9" name="Rectangle 35"/>
            <p:cNvSpPr>
              <a:spLocks noChangeArrowheads="1"/>
            </p:cNvSpPr>
            <p:nvPr/>
          </p:nvSpPr>
          <p:spPr bwMode="auto">
            <a:xfrm>
              <a:off x="2767" y="1434"/>
              <a:ext cx="2178" cy="61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4590" name="Line 46"/>
            <p:cNvSpPr>
              <a:spLocks noChangeShapeType="1"/>
            </p:cNvSpPr>
            <p:nvPr/>
          </p:nvSpPr>
          <p:spPr bwMode="auto">
            <a:xfrm>
              <a:off x="2449" y="1752"/>
              <a:ext cx="4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50569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392488"/>
            <a:ext cx="58674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158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5.6 </a:t>
            </a:r>
            <a:r>
              <a:rPr lang="ko-KR" altLang="en-US" sz="2800">
                <a:latin typeface="견명조" pitchFamily="18" charset="-127"/>
              </a:rPr>
              <a:t>여러 종류의 객체를 하나의 배열로 다루기</a:t>
            </a:r>
            <a:r>
              <a:rPr lang="en-US" altLang="ko-KR" sz="2800">
                <a:latin typeface="견명조" pitchFamily="18" charset="-127"/>
              </a:rPr>
              <a:t>(2/3)</a:t>
            </a:r>
          </a:p>
        </p:txBody>
      </p:sp>
      <p:sp>
        <p:nvSpPr>
          <p:cNvPr id="25608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▶ java.util.Vector</a:t>
            </a:r>
            <a:r>
              <a:rPr lang="ko-KR" altLang="en-US" sz="1800">
                <a:latin typeface="견명조" pitchFamily="18" charset="-127"/>
              </a:rPr>
              <a:t> </a:t>
            </a:r>
            <a:r>
              <a:rPr lang="en-US" altLang="ko-KR" sz="1800">
                <a:latin typeface="Arial" charset="0"/>
              </a:rPr>
              <a:t>–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모든 종류의 객체들을 저장할 수 있는 클래스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25609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995488"/>
            <a:ext cx="73453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192713"/>
            <a:ext cx="74533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8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55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392488"/>
            <a:ext cx="7308850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785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5.6 </a:t>
            </a:r>
            <a:r>
              <a:rPr lang="ko-KR" altLang="en-US" sz="2800">
                <a:latin typeface="견명조" pitchFamily="18" charset="-127"/>
              </a:rPr>
              <a:t>여러 종류의 객체를 하나의 배열로 다루기</a:t>
            </a:r>
            <a:r>
              <a:rPr lang="en-US" altLang="ko-KR" sz="2800">
                <a:latin typeface="견명조" pitchFamily="18" charset="-127"/>
              </a:rPr>
              <a:t>(3/3)</a:t>
            </a:r>
          </a:p>
        </p:txBody>
      </p:sp>
      <p:grpSp>
        <p:nvGrpSpPr>
          <p:cNvPr id="26633" name="Group 25"/>
          <p:cNvGrpSpPr>
            <a:grpSpLocks/>
          </p:cNvGrpSpPr>
          <p:nvPr/>
        </p:nvGrpSpPr>
        <p:grpSpPr bwMode="auto">
          <a:xfrm>
            <a:off x="611188" y="1736725"/>
            <a:ext cx="3563937" cy="1476375"/>
            <a:chOff x="385" y="1094"/>
            <a:chExt cx="2245" cy="930"/>
          </a:xfrm>
        </p:grpSpPr>
        <p:sp>
          <p:nvSpPr>
            <p:cNvPr id="26648" name="Rectangle 16"/>
            <p:cNvSpPr>
              <a:spLocks noChangeArrowheads="1"/>
            </p:cNvSpPr>
            <p:nvPr/>
          </p:nvSpPr>
          <p:spPr bwMode="auto">
            <a:xfrm>
              <a:off x="385" y="1094"/>
              <a:ext cx="2245" cy="930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26649" name="Picture 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1162"/>
              <a:ext cx="1995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4787900" y="4041775"/>
            <a:ext cx="4213225" cy="863600"/>
            <a:chOff x="2789" y="2546"/>
            <a:chExt cx="2654" cy="544"/>
          </a:xfrm>
        </p:grpSpPr>
        <p:pic>
          <p:nvPicPr>
            <p:cNvPr id="26646" name="Picture 2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" y="2591"/>
              <a:ext cx="2563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7" name="Rectangle 29"/>
            <p:cNvSpPr>
              <a:spLocks noChangeArrowheads="1"/>
            </p:cNvSpPr>
            <p:nvPr/>
          </p:nvSpPr>
          <p:spPr bwMode="auto">
            <a:xfrm>
              <a:off x="2789" y="2546"/>
              <a:ext cx="2654" cy="54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154657" name="Picture 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789363"/>
            <a:ext cx="19907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6" name="Rectangle 27"/>
          <p:cNvSpPr>
            <a:spLocks noChangeArrowheads="1"/>
          </p:cNvSpPr>
          <p:nvPr/>
        </p:nvSpPr>
        <p:spPr bwMode="auto">
          <a:xfrm>
            <a:off x="6286500" y="2673350"/>
            <a:ext cx="1008063" cy="323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6119813" y="5300663"/>
            <a:ext cx="2663825" cy="468312"/>
            <a:chOff x="3765" y="3294"/>
            <a:chExt cx="1769" cy="340"/>
          </a:xfrm>
        </p:grpSpPr>
        <p:sp>
          <p:nvSpPr>
            <p:cNvPr id="26644" name="Rectangle 30"/>
            <p:cNvSpPr>
              <a:spLocks noChangeArrowheads="1"/>
            </p:cNvSpPr>
            <p:nvPr/>
          </p:nvSpPr>
          <p:spPr bwMode="auto">
            <a:xfrm>
              <a:off x="3765" y="3294"/>
              <a:ext cx="1769" cy="340"/>
            </a:xfrm>
            <a:prstGeom prst="rect">
              <a:avLst/>
            </a:prstGeom>
            <a:noFill/>
            <a:ln w="25400" algn="ctr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26645" name="Picture 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317"/>
              <a:ext cx="1698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38" name="Group 36"/>
          <p:cNvGrpSpPr>
            <a:grpSpLocks/>
          </p:cNvGrpSpPr>
          <p:nvPr/>
        </p:nvGrpSpPr>
        <p:grpSpPr bwMode="auto">
          <a:xfrm>
            <a:off x="3887788" y="1736725"/>
            <a:ext cx="3997325" cy="1476375"/>
            <a:chOff x="2449" y="1094"/>
            <a:chExt cx="2518" cy="930"/>
          </a:xfrm>
        </p:grpSpPr>
        <p:grpSp>
          <p:nvGrpSpPr>
            <p:cNvPr id="26639" name="Group 34"/>
            <p:cNvGrpSpPr>
              <a:grpSpLocks/>
            </p:cNvGrpSpPr>
            <p:nvPr/>
          </p:nvGrpSpPr>
          <p:grpSpPr bwMode="auto">
            <a:xfrm>
              <a:off x="2449" y="1094"/>
              <a:ext cx="2518" cy="930"/>
              <a:chOff x="2449" y="1094"/>
              <a:chExt cx="2518" cy="930"/>
            </a:xfrm>
          </p:grpSpPr>
          <p:pic>
            <p:nvPicPr>
              <p:cNvPr id="26641" name="Picture 2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" y="1130"/>
                <a:ext cx="1656" cy="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42" name="Rectangle 33"/>
              <p:cNvSpPr>
                <a:spLocks noChangeArrowheads="1"/>
              </p:cNvSpPr>
              <p:nvPr/>
            </p:nvSpPr>
            <p:spPr bwMode="auto">
              <a:xfrm>
                <a:off x="2767" y="1094"/>
                <a:ext cx="2200" cy="930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26643" name="Line 46"/>
              <p:cNvSpPr>
                <a:spLocks noChangeShapeType="1"/>
              </p:cNvSpPr>
              <p:nvPr/>
            </p:nvSpPr>
            <p:spPr bwMode="auto">
              <a:xfrm>
                <a:off x="2449" y="1548"/>
                <a:ext cx="47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26640" name="Picture 3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" y="1638"/>
              <a:ext cx="516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643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32"/>
          <p:cNvSpPr>
            <a:spLocks noChangeArrowheads="1"/>
          </p:cNvSpPr>
          <p:nvPr/>
        </p:nvSpPr>
        <p:spPr bwMode="auto">
          <a:xfrm>
            <a:off x="358775" y="4689475"/>
            <a:ext cx="4537075" cy="1223963"/>
          </a:xfrm>
          <a:prstGeom prst="rightArrowCallout">
            <a:avLst>
              <a:gd name="adj1" fmla="val 25037"/>
              <a:gd name="adj2" fmla="val 25000"/>
              <a:gd name="adj3" fmla="val 44980"/>
              <a:gd name="adj4" fmla="val 7614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ko-KR" altLang="en-US"/>
          </a:p>
        </p:txBody>
      </p:sp>
      <p:sp>
        <p:nvSpPr>
          <p:cNvPr id="6147" name="AutoShape 29"/>
          <p:cNvSpPr>
            <a:spLocks noChangeArrowheads="1"/>
          </p:cNvSpPr>
          <p:nvPr/>
        </p:nvSpPr>
        <p:spPr bwMode="auto">
          <a:xfrm>
            <a:off x="358775" y="1484313"/>
            <a:ext cx="4573588" cy="1368425"/>
          </a:xfrm>
          <a:prstGeom prst="rightArrowCallout">
            <a:avLst>
              <a:gd name="adj1" fmla="val 25037"/>
              <a:gd name="adj2" fmla="val 25000"/>
              <a:gd name="adj3" fmla="val 40555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ko-KR" altLang="en-US"/>
          </a:p>
        </p:txBody>
      </p:sp>
      <p:sp>
        <p:nvSpPr>
          <p:cNvPr id="6153" name="Text Box 14"/>
          <p:cNvSpPr txBox="1">
            <a:spLocks noChangeArrowheads="1"/>
          </p:cNvSpPr>
          <p:nvPr/>
        </p:nvSpPr>
        <p:spPr bwMode="auto">
          <a:xfrm>
            <a:off x="503238" y="15208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상속</a:t>
            </a:r>
          </a:p>
        </p:txBody>
      </p:sp>
      <p:sp>
        <p:nvSpPr>
          <p:cNvPr id="6154" name="Text Box 16"/>
          <p:cNvSpPr txBox="1">
            <a:spLocks noChangeArrowheads="1"/>
          </p:cNvSpPr>
          <p:nvPr/>
        </p:nvSpPr>
        <p:spPr bwMode="auto">
          <a:xfrm>
            <a:off x="503238" y="1931988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오버라이딩</a:t>
            </a:r>
          </a:p>
        </p:txBody>
      </p:sp>
      <p:sp>
        <p:nvSpPr>
          <p:cNvPr id="6155" name="Text Box 18"/>
          <p:cNvSpPr txBox="1">
            <a:spLocks noChangeArrowheads="1"/>
          </p:cNvSpPr>
          <p:nvPr/>
        </p:nvSpPr>
        <p:spPr bwMode="auto">
          <a:xfrm>
            <a:off x="503238" y="4772025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추상클래스</a:t>
            </a:r>
          </a:p>
        </p:txBody>
      </p:sp>
      <p:sp>
        <p:nvSpPr>
          <p:cNvPr id="6156" name="Text Box 19"/>
          <p:cNvSpPr txBox="1">
            <a:spLocks noChangeArrowheads="1"/>
          </p:cNvSpPr>
          <p:nvPr/>
        </p:nvSpPr>
        <p:spPr bwMode="auto">
          <a:xfrm>
            <a:off x="503238" y="5300663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7. </a:t>
            </a:r>
            <a:r>
              <a:rPr lang="ko-KR" altLang="en-US" sz="2400">
                <a:latin typeface="견명조" pitchFamily="18" charset="-127"/>
              </a:rPr>
              <a:t>인터페이스</a:t>
            </a:r>
          </a:p>
        </p:txBody>
      </p:sp>
      <p:sp>
        <p:nvSpPr>
          <p:cNvPr id="6157" name="Text Box 28"/>
          <p:cNvSpPr txBox="1">
            <a:spLocks noChangeArrowheads="1"/>
          </p:cNvSpPr>
          <p:nvPr/>
        </p:nvSpPr>
        <p:spPr bwMode="auto">
          <a:xfrm>
            <a:off x="4968875" y="184467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II-1</a:t>
            </a:r>
          </a:p>
        </p:txBody>
      </p:sp>
      <p:sp>
        <p:nvSpPr>
          <p:cNvPr id="6158" name="AutoShape 32"/>
          <p:cNvSpPr>
            <a:spLocks noChangeArrowheads="1"/>
          </p:cNvSpPr>
          <p:nvPr/>
        </p:nvSpPr>
        <p:spPr bwMode="auto">
          <a:xfrm>
            <a:off x="358775" y="3176588"/>
            <a:ext cx="4500563" cy="1223962"/>
          </a:xfrm>
          <a:prstGeom prst="rightArrowCallout">
            <a:avLst>
              <a:gd name="adj1" fmla="val 25037"/>
              <a:gd name="adj2" fmla="val 25000"/>
              <a:gd name="adj3" fmla="val 44618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ko-KR" altLang="en-US"/>
          </a:p>
        </p:txBody>
      </p:sp>
      <p:sp>
        <p:nvSpPr>
          <p:cNvPr id="6159" name="Text Box 33"/>
          <p:cNvSpPr txBox="1">
            <a:spLocks noChangeArrowheads="1"/>
          </p:cNvSpPr>
          <p:nvPr/>
        </p:nvSpPr>
        <p:spPr bwMode="auto">
          <a:xfrm>
            <a:off x="4968875" y="497522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II-3</a:t>
            </a: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503238" y="23241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3. package</a:t>
            </a:r>
            <a:r>
              <a:rPr lang="ko-KR" altLang="en-US" sz="2400">
                <a:latin typeface="견명조" pitchFamily="18" charset="-127"/>
              </a:rPr>
              <a:t>와 </a:t>
            </a:r>
            <a:r>
              <a:rPr lang="en-US" altLang="ko-KR" sz="2400">
                <a:latin typeface="견명조" pitchFamily="18" charset="-127"/>
              </a:rPr>
              <a:t>import</a:t>
            </a:r>
          </a:p>
        </p:txBody>
      </p:sp>
      <p:sp>
        <p:nvSpPr>
          <p:cNvPr id="6161" name="Text Box 18"/>
          <p:cNvSpPr txBox="1">
            <a:spLocks noChangeArrowheads="1"/>
          </p:cNvSpPr>
          <p:nvPr/>
        </p:nvSpPr>
        <p:spPr bwMode="auto">
          <a:xfrm>
            <a:off x="503238" y="3259138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제어자</a:t>
            </a:r>
          </a:p>
        </p:txBody>
      </p:sp>
      <p:sp>
        <p:nvSpPr>
          <p:cNvPr id="6162" name="Text Box 19"/>
          <p:cNvSpPr txBox="1">
            <a:spLocks noChangeArrowheads="1"/>
          </p:cNvSpPr>
          <p:nvPr/>
        </p:nvSpPr>
        <p:spPr bwMode="auto">
          <a:xfrm>
            <a:off x="503238" y="3789363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다형성</a:t>
            </a:r>
          </a:p>
        </p:txBody>
      </p:sp>
      <p:sp>
        <p:nvSpPr>
          <p:cNvPr id="6163" name="Text Box 33"/>
          <p:cNvSpPr txBox="1">
            <a:spLocks noChangeArrowheads="1"/>
          </p:cNvSpPr>
          <p:nvPr/>
        </p:nvSpPr>
        <p:spPr bwMode="auto">
          <a:xfrm>
            <a:off x="4968875" y="3462338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II-2</a:t>
            </a: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830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11"/>
          <p:cNvSpPr txBox="1">
            <a:spLocks noChangeArrowheads="1"/>
          </p:cNvSpPr>
          <p:nvPr/>
        </p:nvSpPr>
        <p:spPr bwMode="auto">
          <a:xfrm>
            <a:off x="287338" y="10160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추상클래스</a:t>
            </a:r>
            <a:r>
              <a:rPr lang="en-US" altLang="ko-KR" sz="2400">
                <a:latin typeface="견명조" pitchFamily="18" charset="-127"/>
              </a:rPr>
              <a:t>(abstract class)</a:t>
            </a:r>
          </a:p>
        </p:txBody>
      </p:sp>
      <p:sp>
        <p:nvSpPr>
          <p:cNvPr id="7176" name="Text Box 13"/>
          <p:cNvSpPr txBox="1">
            <a:spLocks noChangeArrowheads="1"/>
          </p:cNvSpPr>
          <p:nvPr/>
        </p:nvSpPr>
        <p:spPr bwMode="auto">
          <a:xfrm>
            <a:off x="287338" y="288766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7. </a:t>
            </a:r>
            <a:r>
              <a:rPr lang="ko-KR" altLang="en-US" sz="2400">
                <a:latin typeface="견명조" pitchFamily="18" charset="-127"/>
              </a:rPr>
              <a:t>인터페이스</a:t>
            </a:r>
            <a:r>
              <a:rPr lang="en-US" altLang="ko-KR" sz="2400">
                <a:latin typeface="견명조" pitchFamily="18" charset="-127"/>
              </a:rPr>
              <a:t>(interface)</a:t>
            </a:r>
          </a:p>
        </p:txBody>
      </p:sp>
      <p:sp>
        <p:nvSpPr>
          <p:cNvPr id="7177" name="Text Box 22"/>
          <p:cNvSpPr txBox="1">
            <a:spLocks noChangeArrowheads="1"/>
          </p:cNvSpPr>
          <p:nvPr/>
        </p:nvSpPr>
        <p:spPr bwMode="auto">
          <a:xfrm>
            <a:off x="863600" y="1484313"/>
            <a:ext cx="529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6.1 </a:t>
            </a:r>
            <a:r>
              <a:rPr lang="ko-KR" altLang="en-US" sz="2400">
                <a:latin typeface="견명조" pitchFamily="18" charset="-127"/>
              </a:rPr>
              <a:t>추상클래스</a:t>
            </a:r>
            <a:r>
              <a:rPr lang="en-US" altLang="ko-KR" sz="2400">
                <a:latin typeface="견명조" pitchFamily="18" charset="-127"/>
              </a:rPr>
              <a:t>(abstract class)</a:t>
            </a:r>
            <a:r>
              <a:rPr lang="ko-KR" altLang="en-US" sz="2400">
                <a:latin typeface="견명조" pitchFamily="18" charset="-127"/>
              </a:rPr>
              <a:t>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7178" name="Text Box 23"/>
          <p:cNvSpPr txBox="1">
            <a:spLocks noChangeArrowheads="1"/>
          </p:cNvSpPr>
          <p:nvPr/>
        </p:nvSpPr>
        <p:spPr bwMode="auto">
          <a:xfrm>
            <a:off x="863600" y="1901825"/>
            <a:ext cx="622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6.2 추상메서드(abstract method)란?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79" name="Text Box 26"/>
          <p:cNvSpPr txBox="1">
            <a:spLocks noChangeArrowheads="1"/>
          </p:cNvSpPr>
          <p:nvPr/>
        </p:nvSpPr>
        <p:spPr bwMode="auto">
          <a:xfrm>
            <a:off x="863600" y="3365500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7.1 </a:t>
            </a:r>
            <a:r>
              <a:rPr lang="ko-KR" altLang="en-US" sz="2400">
                <a:latin typeface="견명조" pitchFamily="18" charset="-127"/>
              </a:rPr>
              <a:t>인터페이스</a:t>
            </a:r>
            <a:r>
              <a:rPr lang="en-US" altLang="ko-KR" sz="2400">
                <a:latin typeface="견명조" pitchFamily="18" charset="-127"/>
              </a:rPr>
              <a:t>(interface)</a:t>
            </a:r>
            <a:r>
              <a:rPr lang="ko-KR" altLang="en-US" sz="2400">
                <a:latin typeface="견명조" pitchFamily="18" charset="-127"/>
              </a:rPr>
              <a:t>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7180" name="Text Box 27"/>
          <p:cNvSpPr txBox="1">
            <a:spLocks noChangeArrowheads="1"/>
          </p:cNvSpPr>
          <p:nvPr/>
        </p:nvSpPr>
        <p:spPr bwMode="auto">
          <a:xfrm>
            <a:off x="863600" y="378777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7.2 인터페이스의 작성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81" name="Text Box 28"/>
          <p:cNvSpPr txBox="1">
            <a:spLocks noChangeArrowheads="1"/>
          </p:cNvSpPr>
          <p:nvPr/>
        </p:nvSpPr>
        <p:spPr bwMode="auto">
          <a:xfrm>
            <a:off x="863600" y="4664075"/>
            <a:ext cx="536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7.4 인터페이스의 구현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82" name="Text Box 23"/>
          <p:cNvSpPr txBox="1">
            <a:spLocks noChangeArrowheads="1"/>
          </p:cNvSpPr>
          <p:nvPr/>
        </p:nvSpPr>
        <p:spPr bwMode="auto">
          <a:xfrm>
            <a:off x="863600" y="23590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6.3 추상클래스의 작성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85" name="Text Box 27"/>
          <p:cNvSpPr txBox="1">
            <a:spLocks noChangeArrowheads="1"/>
          </p:cNvSpPr>
          <p:nvPr/>
        </p:nvSpPr>
        <p:spPr bwMode="auto">
          <a:xfrm>
            <a:off x="863600" y="423068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7.3 인터페이스의 상속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86" name="Text Box 28"/>
          <p:cNvSpPr txBox="1">
            <a:spLocks noChangeArrowheads="1"/>
          </p:cNvSpPr>
          <p:nvPr/>
        </p:nvSpPr>
        <p:spPr bwMode="auto">
          <a:xfrm>
            <a:off x="863600" y="5092700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7.5 인터페이스를 이용한 다형성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87" name="Text Box 28"/>
          <p:cNvSpPr txBox="1">
            <a:spLocks noChangeArrowheads="1"/>
          </p:cNvSpPr>
          <p:nvPr/>
        </p:nvSpPr>
        <p:spPr bwMode="auto">
          <a:xfrm>
            <a:off x="863600" y="5526088"/>
            <a:ext cx="673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7.6 인터페이스의 장점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99" name="Text Box 28"/>
          <p:cNvSpPr txBox="1">
            <a:spLocks noChangeArrowheads="1"/>
          </p:cNvSpPr>
          <p:nvPr/>
        </p:nvSpPr>
        <p:spPr bwMode="auto">
          <a:xfrm>
            <a:off x="863600" y="5959475"/>
            <a:ext cx="673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en-US" sz="2400">
                <a:latin typeface="견명조" pitchFamily="18" charset="-127"/>
              </a:rPr>
              <a:t>7.7 인터페이스의 이해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976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6.1 </a:t>
            </a:r>
            <a:r>
              <a:rPr lang="ko-KR" altLang="en-US" sz="2800">
                <a:latin typeface="견명조" pitchFamily="18" charset="-127"/>
              </a:rPr>
              <a:t>추상클래스</a:t>
            </a:r>
            <a:r>
              <a:rPr lang="en-US" altLang="ko-KR" sz="2800">
                <a:latin typeface="견명조" pitchFamily="18" charset="-127"/>
              </a:rPr>
              <a:t>(abstract class)</a:t>
            </a:r>
            <a:r>
              <a:rPr lang="ko-KR" altLang="en-US" sz="2800">
                <a:latin typeface="견명조" pitchFamily="18" charset="-127"/>
              </a:rPr>
              <a:t>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57238" y="2260600"/>
            <a:ext cx="705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>
                <a:latin typeface="견명조" pitchFamily="18" charset="-127"/>
              </a:rPr>
              <a:t>   * 추상메서드 </a:t>
            </a:r>
            <a:r>
              <a:rPr lang="en-US" altLang="ko-KR">
                <a:latin typeface="견명조" pitchFamily="18" charset="-127"/>
              </a:rPr>
              <a:t>:</a:t>
            </a:r>
            <a:r>
              <a:rPr lang="ko-KR" altLang="en-US">
                <a:latin typeface="견명조" pitchFamily="18" charset="-127"/>
              </a:rPr>
              <a:t> 선언부만 있고 구현부</a:t>
            </a:r>
            <a:r>
              <a:rPr lang="en-US" altLang="ko-KR">
                <a:latin typeface="견명조" pitchFamily="18" charset="-127"/>
              </a:rPr>
              <a:t>(</a:t>
            </a:r>
            <a:r>
              <a:rPr lang="ko-KR" altLang="en-US">
                <a:latin typeface="견명조" pitchFamily="18" charset="-127"/>
              </a:rPr>
              <a:t>몸통</a:t>
            </a:r>
            <a:r>
              <a:rPr lang="en-US" altLang="ko-KR">
                <a:latin typeface="견명조" pitchFamily="18" charset="-127"/>
              </a:rPr>
              <a:t>, body)</a:t>
            </a:r>
            <a:r>
              <a:rPr lang="ko-KR" altLang="en-US">
                <a:latin typeface="견명조" pitchFamily="18" charset="-127"/>
              </a:rPr>
              <a:t>가 없는 메서드</a:t>
            </a:r>
            <a:endParaRPr lang="en-US" altLang="ko-KR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9097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추상메서드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미완성 메서드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를 포함하고 있는 클래스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5494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클래스가 설계도라면 추상클래스는 </a:t>
            </a:r>
            <a:r>
              <a:rPr lang="en-US" altLang="ko-KR" sz="1800">
                <a:latin typeface="Arial"/>
              </a:rPr>
              <a:t>‘</a:t>
            </a:r>
            <a:r>
              <a:rPr lang="ko-KR" altLang="en-US" sz="1800">
                <a:latin typeface="견명조" pitchFamily="18" charset="-127"/>
              </a:rPr>
              <a:t>미완성 설계도</a:t>
            </a:r>
            <a:r>
              <a:rPr lang="en-US" altLang="ko-KR" sz="1800">
                <a:latin typeface="Arial"/>
              </a:rPr>
              <a:t>’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58420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완성된 설계도가 아니므로 인스턴스를 생성할 수 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623887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다른 클래스를 작성하는 데 도움을 줄 목적으로 작성된다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6862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00325"/>
            <a:ext cx="5903913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8313" y="54451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일반메서드가 추상메서드를 호출할 수 있다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호출할 때 필요한 건 선언부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60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" grpId="0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6.2 </a:t>
            </a:r>
            <a:r>
              <a:rPr lang="ko-KR" altLang="en-US" sz="2800">
                <a:latin typeface="견명조" pitchFamily="18" charset="-127"/>
              </a:rPr>
              <a:t>추상메서드</a:t>
            </a:r>
            <a:r>
              <a:rPr lang="en-US" altLang="ko-KR" sz="2800">
                <a:latin typeface="견명조" pitchFamily="18" charset="-127"/>
              </a:rPr>
              <a:t>(abstract method)</a:t>
            </a:r>
            <a:r>
              <a:rPr lang="ko-KR" altLang="en-US" sz="2800">
                <a:latin typeface="견명조" pitchFamily="18" charset="-127"/>
              </a:rPr>
              <a:t>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선언부만 있고 구현부(몸통, body)가 없는 메서드</a:t>
            </a:r>
          </a:p>
        </p:txBody>
      </p:sp>
      <p:grpSp>
        <p:nvGrpSpPr>
          <p:cNvPr id="72726" name="Group 22"/>
          <p:cNvGrpSpPr>
            <a:grpSpLocks/>
          </p:cNvGrpSpPr>
          <p:nvPr/>
        </p:nvGrpSpPr>
        <p:grpSpPr bwMode="auto">
          <a:xfrm>
            <a:off x="468313" y="3500438"/>
            <a:ext cx="8604250" cy="727075"/>
            <a:chOff x="295" y="2273"/>
            <a:chExt cx="5420" cy="458"/>
          </a:xfrm>
        </p:grpSpPr>
        <p:sp>
          <p:nvSpPr>
            <p:cNvPr id="3" name="Text Box 20"/>
            <p:cNvSpPr txBox="1">
              <a:spLocks noChangeArrowheads="1"/>
            </p:cNvSpPr>
            <p:nvPr/>
          </p:nvSpPr>
          <p:spPr bwMode="auto">
            <a:xfrm>
              <a:off x="295" y="2273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- </a:t>
              </a:r>
              <a:r>
                <a:rPr lang="ko-KR" altLang="en-US" sz="1800">
                  <a:latin typeface="견명조" pitchFamily="18" charset="-127"/>
                </a:rPr>
                <a:t>추상클래스를 상속받는 자손클래스에서 추상메서드의 구현부를 완성해야</a:t>
              </a:r>
              <a:endParaRPr lang="en-US" altLang="ko-KR" sz="1800">
                <a:latin typeface="견명조" pitchFamily="18" charset="-127"/>
              </a:endParaRPr>
            </a:p>
          </p:txBody>
        </p:sp>
        <p:sp>
          <p:nvSpPr>
            <p:cNvPr id="4" name="Text Box 20"/>
            <p:cNvSpPr txBox="1">
              <a:spLocks noChangeArrowheads="1"/>
            </p:cNvSpPr>
            <p:nvPr/>
          </p:nvSpPr>
          <p:spPr bwMode="auto">
            <a:xfrm>
              <a:off x="295" y="2500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  </a:t>
              </a:r>
              <a:r>
                <a:rPr lang="ko-KR" altLang="en-US" sz="1800">
                  <a:latin typeface="견명조" pitchFamily="18" charset="-127"/>
                </a:rPr>
                <a:t>한다</a:t>
              </a:r>
              <a:r>
                <a:rPr lang="en-US" altLang="ko-KR" sz="1800">
                  <a:latin typeface="견명조" pitchFamily="18" charset="-127"/>
                </a:rPr>
                <a:t>.</a:t>
              </a:r>
            </a:p>
          </p:txBody>
        </p:sp>
      </p:grp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31765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꼭 필요하지만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자손마다 다르게 구현될 것으로 예상되는 경우에 사용</a:t>
            </a:r>
          </a:p>
        </p:txBody>
      </p:sp>
      <p:pic>
        <p:nvPicPr>
          <p:cNvPr id="7272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989138"/>
            <a:ext cx="5834062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273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257675"/>
            <a:ext cx="5797550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899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6.3 </a:t>
            </a:r>
            <a:r>
              <a:rPr lang="ko-KR" altLang="en-US" sz="2800">
                <a:latin typeface="견명조" pitchFamily="18" charset="-127"/>
              </a:rPr>
              <a:t>추상클래스의 작성</a:t>
            </a:r>
          </a:p>
        </p:txBody>
      </p:sp>
      <p:pic>
        <p:nvPicPr>
          <p:cNvPr id="9241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192338"/>
            <a:ext cx="3779837" cy="3141662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9246" name="Group 30"/>
          <p:cNvGrpSpPr>
            <a:grpSpLocks/>
          </p:cNvGrpSpPr>
          <p:nvPr/>
        </p:nvGrpSpPr>
        <p:grpSpPr bwMode="auto">
          <a:xfrm>
            <a:off x="4318000" y="2200275"/>
            <a:ext cx="4141788" cy="3136900"/>
            <a:chOff x="2562" y="1847"/>
            <a:chExt cx="2609" cy="1976"/>
          </a:xfrm>
        </p:grpSpPr>
        <p:pic>
          <p:nvPicPr>
            <p:cNvPr id="9243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" y="1847"/>
              <a:ext cx="2359" cy="1976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245" name="Line 29"/>
            <p:cNvSpPr>
              <a:spLocks noChangeShapeType="1"/>
            </p:cNvSpPr>
            <p:nvPr/>
          </p:nvSpPr>
          <p:spPr bwMode="auto">
            <a:xfrm>
              <a:off x="2562" y="2840"/>
              <a:ext cx="40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9249" name="Group 33"/>
          <p:cNvGrpSpPr>
            <a:grpSpLocks/>
          </p:cNvGrpSpPr>
          <p:nvPr/>
        </p:nvGrpSpPr>
        <p:grpSpPr bwMode="auto">
          <a:xfrm>
            <a:off x="468313" y="1520825"/>
            <a:ext cx="8636000" cy="647700"/>
            <a:chOff x="295" y="1026"/>
            <a:chExt cx="5440" cy="408"/>
          </a:xfrm>
        </p:grpSpPr>
        <p:sp>
          <p:nvSpPr>
            <p:cNvPr id="2" name="Text Box 20"/>
            <p:cNvSpPr txBox="1">
              <a:spLocks noChangeArrowheads="1"/>
            </p:cNvSpPr>
            <p:nvPr/>
          </p:nvSpPr>
          <p:spPr bwMode="auto">
            <a:xfrm>
              <a:off x="295" y="1026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- </a:t>
              </a:r>
              <a:r>
                <a:rPr lang="ko-KR" altLang="en-US" sz="1800">
                  <a:latin typeface="견명조" pitchFamily="18" charset="-127"/>
                </a:rPr>
                <a:t>여러 클래스에 공통적으로 사용될 수 있는 추상클래스를 바로 작성하거나</a:t>
              </a:r>
            </a:p>
          </p:txBody>
        </p:sp>
        <p:sp>
          <p:nvSpPr>
            <p:cNvPr id="3" name="Text Box 20"/>
            <p:cNvSpPr txBox="1">
              <a:spLocks noChangeArrowheads="1"/>
            </p:cNvSpPr>
            <p:nvPr/>
          </p:nvSpPr>
          <p:spPr bwMode="auto">
            <a:xfrm>
              <a:off x="315" y="1203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  </a:t>
              </a:r>
              <a:r>
                <a:rPr lang="ko-KR" altLang="en-US" sz="1800">
                  <a:latin typeface="견명조" pitchFamily="18" charset="-127"/>
                </a:rPr>
                <a:t>기존클래스의 공통 부분을 뽑아서 추상클래스를 만든다</a:t>
              </a:r>
              <a:r>
                <a:rPr lang="en-US" altLang="ko-KR" sz="1800">
                  <a:latin typeface="견명조" pitchFamily="18" charset="-127"/>
                </a:rPr>
                <a:t>.</a:t>
              </a:r>
            </a:p>
          </p:txBody>
        </p:sp>
      </p:grpSp>
      <p:pic>
        <p:nvPicPr>
          <p:cNvPr id="9252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418138"/>
            <a:ext cx="4968875" cy="13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53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7.1 </a:t>
            </a:r>
            <a:r>
              <a:rPr lang="ko-KR" altLang="en-US" sz="2800">
                <a:latin typeface="견명조" pitchFamily="18" charset="-127"/>
              </a:rPr>
              <a:t>인터페이스</a:t>
            </a:r>
            <a:r>
              <a:rPr lang="en-US" altLang="ko-KR" sz="2800">
                <a:latin typeface="견명조" pitchFamily="18" charset="-127"/>
              </a:rPr>
              <a:t>(interface)</a:t>
            </a:r>
            <a:r>
              <a:rPr lang="ko-KR" altLang="en-US" sz="2800">
                <a:latin typeface="견명조" pitchFamily="18" charset="-127"/>
              </a:rPr>
              <a:t>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29670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인스턴스를 생성할 수 없고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클래스 작성에 도움을 줄 목적으로 사용된다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일종의 추상클래스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추상클래스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미완성 설계도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보다 추상화 정도가 높다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20970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실제 구현된 것이 전혀 없는 기본 설계도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알맹이 없는 껍데기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25288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추상메서드와 상수만을 멤버로 가질 수 있다.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8313" y="34226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미리 정해진 규칙에 맞게 구현하도록 표준을 제시하는 데 사용된다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807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7851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Hello world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구조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684213" y="3617614"/>
            <a:ext cx="7515944" cy="29797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olidFill>
                  <a:srgbClr val="000000"/>
                </a:solidFill>
              </a:rPr>
              <a:t>public </a:t>
            </a:r>
            <a:r>
              <a:rPr lang="ko-KR" altLang="en-US" sz="1600" dirty="0">
                <a:solidFill>
                  <a:srgbClr val="000000"/>
                </a:solidFill>
              </a:rPr>
              <a:t>키워드</a:t>
            </a:r>
          </a:p>
          <a:p>
            <a:pPr lvl="1"/>
            <a:r>
              <a:rPr lang="ko-KR" altLang="en-US" sz="1600" dirty="0">
                <a:solidFill>
                  <a:srgbClr val="000000"/>
                </a:solidFill>
              </a:rPr>
              <a:t>접근 제한을 나타낸다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</a:rPr>
              <a:t>public</a:t>
            </a:r>
            <a:r>
              <a:rPr lang="ko-KR" altLang="en-US" sz="1600" dirty="0">
                <a:solidFill>
                  <a:srgbClr val="000000"/>
                </a:solidFill>
              </a:rPr>
              <a:t>으로 선언하면 클래스 내</a:t>
            </a:r>
            <a:r>
              <a:rPr lang="en-US" altLang="ko-KR" sz="1600" dirty="0">
                <a:solidFill>
                  <a:srgbClr val="000000"/>
                </a:solidFill>
              </a:rPr>
              <a:t>/</a:t>
            </a:r>
            <a:r>
              <a:rPr lang="ko-KR" altLang="en-US" sz="1600" dirty="0">
                <a:solidFill>
                  <a:srgbClr val="000000"/>
                </a:solidFill>
              </a:rPr>
              <a:t>외에서 접근하는데 제한이 </a:t>
            </a:r>
            <a:r>
              <a:rPr lang="ko-KR" altLang="en-US" sz="1600" dirty="0" smtClean="0">
                <a:solidFill>
                  <a:srgbClr val="000000"/>
                </a:solidFill>
              </a:rPr>
              <a:t>없다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static </a:t>
            </a:r>
            <a:r>
              <a:rPr lang="ko-KR" altLang="en-US" sz="1600" dirty="0">
                <a:solidFill>
                  <a:srgbClr val="000000"/>
                </a:solidFill>
              </a:rPr>
              <a:t>키워드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</a:rPr>
              <a:t>static</a:t>
            </a:r>
            <a:r>
              <a:rPr lang="ko-KR" altLang="en-US" sz="1600" dirty="0">
                <a:solidFill>
                  <a:srgbClr val="000000"/>
                </a:solidFill>
              </a:rPr>
              <a:t>은 공유의 의미를 </a:t>
            </a:r>
            <a:r>
              <a:rPr lang="ko-KR" altLang="en-US" sz="1600" dirty="0" err="1">
                <a:solidFill>
                  <a:srgbClr val="000000"/>
                </a:solidFill>
              </a:rPr>
              <a:t>갖음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</a:rPr>
              <a:t>모든 객체에서 공통으로 사용하는 </a:t>
            </a:r>
            <a:r>
              <a:rPr lang="ko-KR" altLang="en-US" sz="1600" dirty="0" smtClean="0">
                <a:solidFill>
                  <a:srgbClr val="000000"/>
                </a:solidFill>
              </a:rPr>
              <a:t>메모리</a:t>
            </a:r>
            <a:endParaRPr lang="ko-KR" altLang="en-US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void </a:t>
            </a:r>
            <a:r>
              <a:rPr lang="ko-KR" altLang="en-US" sz="1600" dirty="0">
                <a:solidFill>
                  <a:srgbClr val="000000"/>
                </a:solidFill>
              </a:rPr>
              <a:t>키워드</a:t>
            </a:r>
          </a:p>
          <a:p>
            <a:pPr lvl="1"/>
            <a:r>
              <a:rPr lang="ko-KR" altLang="en-US" sz="1600" dirty="0">
                <a:solidFill>
                  <a:srgbClr val="000000"/>
                </a:solidFill>
              </a:rPr>
              <a:t>모든 </a:t>
            </a:r>
            <a:r>
              <a:rPr lang="ko-KR" altLang="en-US" sz="1600" dirty="0" err="1">
                <a:solidFill>
                  <a:srgbClr val="000000"/>
                </a:solidFill>
              </a:rPr>
              <a:t>메서드는</a:t>
            </a:r>
            <a:r>
              <a:rPr lang="ko-KR" altLang="en-US" sz="1600" dirty="0">
                <a:solidFill>
                  <a:srgbClr val="000000"/>
                </a:solidFill>
              </a:rPr>
              <a:t> 리턴 타입을 선언해야 한다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</a:rPr>
              <a:t>void</a:t>
            </a:r>
            <a:r>
              <a:rPr lang="ko-KR" altLang="en-US" sz="1600" dirty="0">
                <a:solidFill>
                  <a:srgbClr val="000000"/>
                </a:solidFill>
              </a:rPr>
              <a:t>는 리턴 값이 없음을 나타낸다</a:t>
            </a:r>
          </a:p>
          <a:p>
            <a:pPr lvl="1"/>
            <a:endParaRPr lang="en-US" altLang="ko-KR" sz="1600" dirty="0" smtClean="0">
              <a:solidFill>
                <a:srgbClr val="000000"/>
              </a:solidFill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684213" y="764704"/>
            <a:ext cx="7559675" cy="25923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// </a:t>
            </a:r>
            <a:r>
              <a:rPr lang="en-US" altLang="ko-KR" sz="1800" b="0" dirty="0" smtClean="0">
                <a:solidFill>
                  <a:srgbClr val="000000"/>
                </a:solidFill>
                <a:latin typeface="굴림" charset="-127"/>
              </a:rPr>
              <a:t>Hello.java</a:t>
            </a:r>
            <a:endParaRPr lang="en-US" altLang="ko-KR" sz="1800" b="0" dirty="0">
              <a:solidFill>
                <a:srgbClr val="000000"/>
              </a:solidFill>
              <a:latin typeface="굴림" charset="-127"/>
            </a:endParaRP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class </a:t>
            </a:r>
            <a:r>
              <a:rPr lang="en-US" altLang="ko-KR" sz="1800" b="0" dirty="0" smtClean="0">
                <a:solidFill>
                  <a:srgbClr val="000000"/>
                </a:solidFill>
                <a:latin typeface="굴림" charset="-127"/>
              </a:rPr>
              <a:t>Hello</a:t>
            </a:r>
            <a:endParaRPr lang="en-US" altLang="ko-KR" sz="1800" b="0" dirty="0">
              <a:solidFill>
                <a:srgbClr val="000000"/>
              </a:solidFill>
              <a:latin typeface="굴림" charset="-127"/>
            </a:endParaRP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{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public static void main(String[] </a:t>
            </a:r>
            <a:r>
              <a:rPr lang="en-US" altLang="ko-KR" sz="1800" b="0" dirty="0" err="1">
                <a:solidFill>
                  <a:srgbClr val="000000"/>
                </a:solidFill>
                <a:latin typeface="굴림" charset="-127"/>
              </a:rPr>
              <a:t>args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)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{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     </a:t>
            </a:r>
            <a:r>
              <a:rPr lang="en-US" altLang="ko-KR" sz="1800" b="0" dirty="0" err="1">
                <a:solidFill>
                  <a:srgbClr val="000000"/>
                </a:solidFill>
                <a:latin typeface="굴림" charset="-127"/>
              </a:rPr>
              <a:t>System.out.println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(</a:t>
            </a:r>
            <a:r>
              <a:rPr lang="en-US" altLang="ko-KR" sz="1800" b="0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altLang="ko-KR" sz="1800" b="0" dirty="0" err="1">
                <a:solidFill>
                  <a:srgbClr val="000000"/>
                </a:solidFill>
                <a:latin typeface="굴림" charset="-127"/>
              </a:rPr>
              <a:t>HelloWorld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!</a:t>
            </a:r>
            <a:r>
              <a:rPr lang="en-US" altLang="ko-KR" sz="1800" b="0" dirty="0">
                <a:solidFill>
                  <a:srgbClr val="000000"/>
                </a:solidFill>
                <a:latin typeface="Arial"/>
              </a:rPr>
              <a:t>”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);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}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8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7.2 </a:t>
            </a:r>
            <a:r>
              <a:rPr lang="ko-KR" altLang="en-US" sz="2800">
                <a:latin typeface="견명조" pitchFamily="18" charset="-127"/>
              </a:rPr>
              <a:t>인터페이스의 작성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32845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하지만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구성요소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멤버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는 추상메서드와 상수만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6224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en-US" altLang="ko-KR" sz="1800">
                <a:latin typeface="Arial"/>
              </a:rPr>
              <a:t>‘</a:t>
            </a:r>
            <a:r>
              <a:rPr lang="en-US" altLang="ko-KR" sz="1800">
                <a:latin typeface="견명조" pitchFamily="18" charset="-127"/>
              </a:rPr>
              <a:t>class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대신 </a:t>
            </a:r>
            <a:r>
              <a:rPr lang="en-US" altLang="ko-KR" sz="1800">
                <a:latin typeface="Arial"/>
              </a:rPr>
              <a:t>‘</a:t>
            </a:r>
            <a:r>
              <a:rPr lang="en-US" altLang="ko-KR" sz="1800">
                <a:latin typeface="견명조" pitchFamily="18" charset="-127"/>
              </a:rPr>
              <a:t>interface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를 사용한다는 것 외에는 클래스 작성과 동일하다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681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729038"/>
            <a:ext cx="6662738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7681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4611688"/>
            <a:ext cx="6626225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7681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05013"/>
            <a:ext cx="6624638" cy="112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513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7.3 </a:t>
            </a:r>
            <a:r>
              <a:rPr lang="ko-KR" altLang="en-US" sz="2800">
                <a:latin typeface="견명조" pitchFamily="18" charset="-127"/>
              </a:rPr>
              <a:t>인터페이스의 상속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47609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인터페이스는 </a:t>
            </a:r>
            <a:r>
              <a:rPr lang="en-US" altLang="ko-KR" sz="1800">
                <a:latin typeface="견명조" pitchFamily="18" charset="-127"/>
              </a:rPr>
              <a:t>Object</a:t>
            </a:r>
            <a:r>
              <a:rPr lang="ko-KR" altLang="en-US" sz="1800">
                <a:latin typeface="견명조" pitchFamily="18" charset="-127"/>
              </a:rPr>
              <a:t>클래스와 같은 최고 조상이 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6224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인터페이스도 클래스처럼 상속이 가능하다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클래스와 달리 다중상속 허용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pic>
        <p:nvPicPr>
          <p:cNvPr id="7886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24063"/>
            <a:ext cx="6948487" cy="244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6682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7.4 </a:t>
            </a:r>
            <a:r>
              <a:rPr lang="ko-KR" altLang="en-US" sz="2800">
                <a:latin typeface="견명조" pitchFamily="18" charset="-127"/>
              </a:rPr>
              <a:t>인터페이스의 구현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6224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인터페이스를 구현하는 것은 클래스를 상속받는 것과 같다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504825" y="19891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800">
                <a:latin typeface="견명조" pitchFamily="18" charset="-127"/>
              </a:rPr>
              <a:t>    다만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en-US" altLang="ko-KR" sz="1800">
                <a:latin typeface="Arial"/>
              </a:rPr>
              <a:t>‘</a:t>
            </a:r>
            <a:r>
              <a:rPr lang="en-US" altLang="ko-KR" sz="1800">
                <a:latin typeface="견명조" pitchFamily="18" charset="-127"/>
              </a:rPr>
              <a:t>extends</a:t>
            </a:r>
            <a:r>
              <a:rPr lang="en-US" altLang="ko-KR" sz="1800">
                <a:latin typeface="Arial"/>
              </a:rPr>
              <a:t>’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대신 </a:t>
            </a:r>
            <a:r>
              <a:rPr lang="en-US" altLang="ko-KR" sz="1800">
                <a:latin typeface="Arial"/>
              </a:rPr>
              <a:t>‘</a:t>
            </a:r>
            <a:r>
              <a:rPr lang="en-US" altLang="ko-KR" sz="1800">
                <a:latin typeface="견명조" pitchFamily="18" charset="-127"/>
              </a:rPr>
              <a:t>implements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를 사용한다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31051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인터페이스에 정의된 추상메서드를 완성해야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53308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상속과 구현이 동시에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8092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3536950"/>
            <a:ext cx="6300788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0921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398713"/>
            <a:ext cx="6372225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092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745163"/>
            <a:ext cx="63722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092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92600"/>
            <a:ext cx="4068763" cy="635000"/>
          </a:xfrm>
          <a:prstGeom prst="rect">
            <a:avLst/>
          </a:prstGeom>
          <a:noFill/>
          <a:ln w="254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978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7.5 </a:t>
            </a:r>
            <a:r>
              <a:rPr lang="ko-KR" altLang="en-US" sz="2800">
                <a:latin typeface="견명조" pitchFamily="18" charset="-127"/>
              </a:rPr>
              <a:t>인터페이스를 이용한 다형성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622425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 타입의 변수로 인터페이스를 구현한 클래스의 인스턴스를 </a:t>
            </a:r>
          </a:p>
          <a:p>
            <a:pPr algn="l" eaLnBrk="1" hangingPunct="1"/>
            <a:r>
              <a:rPr lang="ko-KR" altLang="en-US" sz="1800">
                <a:latin typeface="견명조" pitchFamily="18" charset="-127"/>
              </a:rPr>
              <a:t>    참조할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539750" y="3716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인터페이스를 메서드의 매개변수 타입으로 지정할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85014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441575"/>
            <a:ext cx="655320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5013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073400"/>
            <a:ext cx="3024187" cy="571500"/>
          </a:xfrm>
          <a:prstGeom prst="rect">
            <a:avLst/>
          </a:prstGeom>
          <a:noFill/>
          <a:ln w="254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5015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4148138"/>
            <a:ext cx="6551613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539750" y="512127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인터페이스를 메서드의 리턴타입으로 지정할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85017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5589588"/>
            <a:ext cx="6553200" cy="86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133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7.6 </a:t>
            </a:r>
            <a:r>
              <a:rPr lang="ko-KR" altLang="en-US" sz="2800">
                <a:latin typeface="견명조" pitchFamily="18" charset="-127"/>
              </a:rPr>
              <a:t>인터페이스의 장점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6224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1. </a:t>
            </a:r>
            <a:r>
              <a:rPr lang="ko-KR" altLang="en-US" sz="1800">
                <a:latin typeface="견명조" pitchFamily="18" charset="-127"/>
              </a:rPr>
              <a:t>개발시간을 단축시킬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828675" y="2017713"/>
            <a:ext cx="78835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>
                <a:latin typeface="굴림" charset="-127"/>
                <a:ea typeface="굴림" charset="-127"/>
              </a:rPr>
              <a:t>일단 인터페이스가 작성되면</a:t>
            </a:r>
            <a:r>
              <a:rPr lang="en-US" altLang="ko-KR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이를 사용해서 프로그램을 작성하는 것이 가능하다</a:t>
            </a:r>
            <a:r>
              <a:rPr lang="en-US" altLang="ko-KR">
                <a:latin typeface="굴림" charset="-127"/>
                <a:ea typeface="굴림" charset="-127"/>
              </a:rPr>
              <a:t>. </a:t>
            </a:r>
            <a:r>
              <a:rPr lang="ko-KR" altLang="en-US">
                <a:latin typeface="굴림" charset="-127"/>
                <a:ea typeface="굴림" charset="-127"/>
              </a:rPr>
              <a:t>메서드를 호출하는 쪽에서는 메서드의 내용에 관계없이 선언부만 알면 되기 때문이다</a:t>
            </a:r>
            <a:r>
              <a:rPr lang="en-US" altLang="ko-KR">
                <a:latin typeface="굴림" charset="-127"/>
                <a:ea typeface="굴림" charset="-127"/>
              </a:rPr>
              <a:t>. </a:t>
            </a:r>
          </a:p>
          <a:p>
            <a:pPr algn="l" eaLnBrk="1" hangingPunct="1"/>
            <a:r>
              <a:rPr lang="ko-KR" altLang="en-US">
                <a:latin typeface="굴림" charset="-127"/>
                <a:ea typeface="굴림" charset="-127"/>
              </a:rPr>
              <a:t>그리고 동시에 다른 한 쪽에서는 인터페이스를 구현하는 클래스를 작성하도록 하여</a:t>
            </a:r>
            <a:r>
              <a:rPr lang="en-US" altLang="ko-KR">
                <a:latin typeface="굴림" charset="-127"/>
                <a:ea typeface="굴림" charset="-127"/>
              </a:rPr>
              <a:t>, </a:t>
            </a:r>
            <a:r>
              <a:rPr lang="ko-KR" altLang="en-US">
                <a:latin typeface="굴림" charset="-127"/>
                <a:ea typeface="굴림" charset="-127"/>
              </a:rPr>
              <a:t>인터페이스를 구현하는 클래스가 작성될 때까지 기다리지 않고도 양쪽에서 동시에 개발을 진행할 수 있다</a:t>
            </a:r>
            <a:r>
              <a:rPr lang="en-US" altLang="ko-KR">
                <a:latin typeface="굴림" charset="-127"/>
                <a:ea typeface="굴림" charset="-127"/>
              </a:rPr>
              <a:t>. 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31511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2. </a:t>
            </a:r>
            <a:r>
              <a:rPr lang="ko-KR" altLang="en-US" sz="1800">
                <a:latin typeface="견명조" pitchFamily="18" charset="-127"/>
              </a:rPr>
              <a:t>표준화가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827088" y="3524250"/>
            <a:ext cx="81375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ko-KR">
                <a:latin typeface="굴림" charset="-127"/>
                <a:ea typeface="굴림" charset="-127"/>
              </a:rPr>
              <a:t>프로젝트에 사용되는 기본 틀을 인터페이스로 작성한 다음, 개발자들에게 인터페이스를 구현하여 프로그램을 작성하도록 함으로써 보다 일관되고 정형화된 프로그램의 개발이 가능하다. 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6725" y="41449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3. </a:t>
            </a:r>
            <a:r>
              <a:rPr lang="ko-KR" altLang="ko-KR" sz="1800">
                <a:latin typeface="견명조" pitchFamily="18" charset="-127"/>
              </a:rPr>
              <a:t>서로 관계없는 클래스들에게 관계를 맺어 줄 수 있다.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827088" y="4530725"/>
            <a:ext cx="81359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ko-KR">
                <a:latin typeface="굴림" charset="-127"/>
                <a:ea typeface="굴림" charset="-127"/>
              </a:rPr>
              <a:t>서로 상속관계에 있지도 않고, 같은 조상클래스를 가지고 있지 않은 서로 아무런 관계도 없는 클래스들에게 하나의 인터페이스를 공통적으로 구현하도록 함으로써 관계를 맺어 줄 수 있다. 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6725" y="51562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4. </a:t>
            </a:r>
            <a:r>
              <a:rPr lang="ko-KR" altLang="ko-KR" sz="1800">
                <a:latin typeface="견명조" pitchFamily="18" charset="-127"/>
              </a:rPr>
              <a:t>독립적인 프로그래밍이 가능하다.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827088" y="5619750"/>
            <a:ext cx="8135937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ko-KR">
                <a:latin typeface="굴림" charset="-127"/>
                <a:ea typeface="굴림" charset="-127"/>
              </a:rPr>
              <a:t>인터페이스를 이용하면 클래스의 선언과 구현을 분리시킬 수 있기 때문에 실제구현에 독립적인 프로그램을 작성하는 것이 가능하다. </a:t>
            </a:r>
            <a:endParaRPr lang="ko-KR" altLang="en-US">
              <a:latin typeface="굴림" charset="-127"/>
              <a:ea typeface="굴림" charset="-127"/>
            </a:endParaRPr>
          </a:p>
          <a:p>
            <a:pPr algn="l" eaLnBrk="1" hangingPunct="1"/>
            <a:r>
              <a:rPr lang="ko-KR" altLang="ko-KR">
                <a:latin typeface="굴림" charset="-127"/>
                <a:ea typeface="굴림" charset="-127"/>
              </a:rPr>
              <a:t>클래스와 클래스간의 직접적인 관계를 인터페이스를 이용해서 간접적인 관계로 변경하면, 한 클래스의 변경이 관련된 다른 클래스에 영향을 미치지 않는 독립적인 프로그래밍이 가능하다.</a:t>
            </a: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729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8" name="Text Box 19"/>
          <p:cNvSpPr txBox="1">
            <a:spLocks noChangeArrowheads="1"/>
          </p:cNvSpPr>
          <p:nvPr/>
        </p:nvSpPr>
        <p:spPr bwMode="auto">
          <a:xfrm>
            <a:off x="358775" y="1038225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7.6 </a:t>
            </a:r>
            <a:r>
              <a:rPr lang="ko-KR" altLang="en-US" sz="2800">
                <a:latin typeface="견명조" pitchFamily="18" charset="-127"/>
              </a:rPr>
              <a:t>인터페이스의 장점 </a:t>
            </a:r>
            <a:r>
              <a:rPr lang="en-US" altLang="ko-KR" sz="2800">
                <a:latin typeface="Arial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</a:t>
            </a:r>
          </a:p>
        </p:txBody>
      </p:sp>
      <p:pic>
        <p:nvPicPr>
          <p:cNvPr id="8910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28775"/>
            <a:ext cx="2809875" cy="3619500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33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9108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88" y="1620838"/>
            <a:ext cx="4471987" cy="165258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9111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312988"/>
            <a:ext cx="3059113" cy="110013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9113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5373688"/>
            <a:ext cx="4175125" cy="1331912"/>
          </a:xfrm>
          <a:prstGeom prst="rect">
            <a:avLst/>
          </a:prstGeom>
          <a:noFill/>
          <a:ln w="12700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9114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500438"/>
            <a:ext cx="4808538" cy="2424112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09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7.7 </a:t>
            </a:r>
            <a:r>
              <a:rPr lang="ko-KR" altLang="en-US" sz="2800">
                <a:latin typeface="견명조" pitchFamily="18" charset="-127"/>
              </a:rPr>
              <a:t>인터페이스의 이해</a:t>
            </a:r>
            <a:r>
              <a:rPr lang="en-US" altLang="ko-KR" sz="2800">
                <a:latin typeface="견명조" pitchFamily="18" charset="-127"/>
              </a:rPr>
              <a:t>(1/3)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76263" y="1557338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8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인터페이스는</a:t>
            </a:r>
            <a:r>
              <a:rPr lang="en-US" altLang="ko-KR" sz="2000">
                <a:latin typeface="Arial"/>
              </a:rPr>
              <a:t>…</a:t>
            </a:r>
            <a:endParaRPr lang="en-US" altLang="ko-KR" sz="2000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611188" y="2312988"/>
            <a:ext cx="8029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선언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설계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와 구현을 분리시키는 것을 가능하게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611188" y="1952625"/>
            <a:ext cx="813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두 대상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객체</a:t>
            </a:r>
            <a:r>
              <a:rPr lang="en-US" altLang="ko-KR" sz="1800">
                <a:latin typeface="견명조" pitchFamily="18" charset="-127"/>
              </a:rPr>
              <a:t>) </a:t>
            </a:r>
            <a:r>
              <a:rPr lang="ko-KR" altLang="en-US" sz="1800">
                <a:latin typeface="견명조" pitchFamily="18" charset="-127"/>
              </a:rPr>
              <a:t>간의 </a:t>
            </a:r>
            <a:r>
              <a:rPr lang="en-US" altLang="ko-KR" sz="1800">
                <a:latin typeface="Arial"/>
              </a:rPr>
              <a:t>‘</a:t>
            </a:r>
            <a:r>
              <a:rPr lang="ko-KR" altLang="en-US" sz="1800">
                <a:latin typeface="견명조" pitchFamily="18" charset="-127"/>
              </a:rPr>
              <a:t>연결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대화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소통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을 돕는 </a:t>
            </a:r>
            <a:r>
              <a:rPr lang="en-US" altLang="ko-KR" sz="1800">
                <a:latin typeface="Arial"/>
              </a:rPr>
              <a:t>‘</a:t>
            </a:r>
            <a:r>
              <a:rPr lang="ko-KR" altLang="en-US" sz="1800">
                <a:latin typeface="견명조" pitchFamily="18" charset="-127"/>
              </a:rPr>
              <a:t>중간 역할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을 한다</a:t>
            </a:r>
            <a:r>
              <a:rPr lang="en-US" altLang="ko-KR" sz="1800">
                <a:latin typeface="견명조" pitchFamily="18" charset="-127"/>
              </a:rPr>
              <a:t>. 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576263" y="4329113"/>
            <a:ext cx="77041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8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인터페이스를 이해하려면 먼저 두 가지를 기억하자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611188" y="5084763"/>
            <a:ext cx="8532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메서드를 사용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호출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하는 쪽</a:t>
            </a:r>
            <a:r>
              <a:rPr lang="en-US" altLang="ko-KR" sz="1800">
                <a:latin typeface="견명조" pitchFamily="18" charset="-127"/>
              </a:rPr>
              <a:t>(User)</a:t>
            </a:r>
            <a:r>
              <a:rPr lang="ko-KR" altLang="en-US" sz="1800">
                <a:latin typeface="견명조" pitchFamily="18" charset="-127"/>
              </a:rPr>
              <a:t>에서는 사용하려는 메서드</a:t>
            </a:r>
            <a:r>
              <a:rPr lang="en-US" altLang="ko-KR" sz="1800">
                <a:latin typeface="견명조" pitchFamily="18" charset="-127"/>
              </a:rPr>
              <a:t>(Provider)</a:t>
            </a:r>
            <a:r>
              <a:rPr lang="ko-KR" altLang="en-US" sz="1800">
                <a:latin typeface="견명조" pitchFamily="18" charset="-127"/>
              </a:rPr>
              <a:t>의 선언부만 알면 된다</a:t>
            </a:r>
            <a:r>
              <a:rPr lang="en-US" altLang="ko-KR" sz="1800">
                <a:latin typeface="견명조" pitchFamily="18" charset="-127"/>
              </a:rPr>
              <a:t>.</a:t>
            </a:r>
            <a:endParaRPr lang="ko-KR" altLang="en-US" sz="1800">
              <a:latin typeface="견명조" pitchFamily="18" charset="-127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611188" y="4732338"/>
            <a:ext cx="838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클래스를 사용하는 쪽</a:t>
            </a:r>
            <a:r>
              <a:rPr lang="en-US" altLang="ko-KR" sz="1800">
                <a:latin typeface="견명조" pitchFamily="18" charset="-127"/>
              </a:rPr>
              <a:t>(User)</a:t>
            </a:r>
            <a:r>
              <a:rPr lang="ko-KR" altLang="en-US" sz="1800">
                <a:latin typeface="견명조" pitchFamily="18" charset="-127"/>
              </a:rPr>
              <a:t>과 클래스를 제공하는 쪽</a:t>
            </a:r>
            <a:r>
              <a:rPr lang="en-US" altLang="ko-KR" sz="1800">
                <a:latin typeface="견명조" pitchFamily="18" charset="-127"/>
              </a:rPr>
              <a:t>(Provider)</a:t>
            </a:r>
            <a:r>
              <a:rPr lang="ko-KR" altLang="en-US" sz="1800">
                <a:latin typeface="견명조" pitchFamily="18" charset="-127"/>
              </a:rPr>
              <a:t>이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82967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2744788"/>
            <a:ext cx="68675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2968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852738"/>
            <a:ext cx="7921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2969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2636838"/>
            <a:ext cx="1050925" cy="722312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2971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5768975"/>
            <a:ext cx="3887788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076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7.7 </a:t>
            </a:r>
            <a:r>
              <a:rPr lang="ko-KR" altLang="en-US" sz="2800">
                <a:latin typeface="견명조" pitchFamily="18" charset="-127"/>
              </a:rPr>
              <a:t>인터페이스의 이해</a:t>
            </a:r>
            <a:r>
              <a:rPr lang="en-US" altLang="ko-KR" sz="2800">
                <a:latin typeface="견명조" pitchFamily="18" charset="-127"/>
              </a:rPr>
              <a:t>(2/3)</a:t>
            </a:r>
          </a:p>
        </p:txBody>
      </p:sp>
      <p:grpSp>
        <p:nvGrpSpPr>
          <p:cNvPr id="93210" name="Group 26"/>
          <p:cNvGrpSpPr>
            <a:grpSpLocks/>
          </p:cNvGrpSpPr>
          <p:nvPr/>
        </p:nvGrpSpPr>
        <p:grpSpPr bwMode="auto">
          <a:xfrm>
            <a:off x="287338" y="2384425"/>
            <a:ext cx="4105275" cy="3108325"/>
            <a:chOff x="226" y="1525"/>
            <a:chExt cx="2858" cy="2139"/>
          </a:xfrm>
        </p:grpSpPr>
        <p:pic>
          <p:nvPicPr>
            <p:cNvPr id="93206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548"/>
              <a:ext cx="2790" cy="2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3207" name="Rectangle 23"/>
            <p:cNvSpPr>
              <a:spLocks noChangeArrowheads="1"/>
            </p:cNvSpPr>
            <p:nvPr/>
          </p:nvSpPr>
          <p:spPr bwMode="auto">
            <a:xfrm>
              <a:off x="227" y="2886"/>
              <a:ext cx="2857" cy="771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8" name="Rectangle 24"/>
            <p:cNvSpPr>
              <a:spLocks noChangeArrowheads="1"/>
            </p:cNvSpPr>
            <p:nvPr/>
          </p:nvSpPr>
          <p:spPr bwMode="auto">
            <a:xfrm>
              <a:off x="227" y="2205"/>
              <a:ext cx="2857" cy="63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93209" name="Rectangle 25"/>
            <p:cNvSpPr>
              <a:spLocks noChangeArrowheads="1"/>
            </p:cNvSpPr>
            <p:nvPr/>
          </p:nvSpPr>
          <p:spPr bwMode="auto">
            <a:xfrm>
              <a:off x="226" y="1525"/>
              <a:ext cx="2857" cy="63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9321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842000"/>
            <a:ext cx="3276600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-36513" y="1628775"/>
            <a:ext cx="4500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8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직접적인 관계의 두 클래스</a:t>
            </a:r>
            <a:r>
              <a:rPr lang="en-US" altLang="ko-KR" sz="2000">
                <a:latin typeface="견명조" pitchFamily="18" charset="-127"/>
              </a:rPr>
              <a:t>(A-B)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427538" y="1628775"/>
            <a:ext cx="4824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8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간접적인 관계의 두 클래스</a:t>
            </a:r>
            <a:r>
              <a:rPr lang="en-US" altLang="ko-KR" sz="2000">
                <a:latin typeface="견명조" pitchFamily="18" charset="-127"/>
              </a:rPr>
              <a:t>(A-I-B)</a:t>
            </a:r>
          </a:p>
        </p:txBody>
      </p:sp>
      <p:grpSp>
        <p:nvGrpSpPr>
          <p:cNvPr id="93223" name="Group 39"/>
          <p:cNvGrpSpPr>
            <a:grpSpLocks/>
          </p:cNvGrpSpPr>
          <p:nvPr/>
        </p:nvGrpSpPr>
        <p:grpSpPr bwMode="auto">
          <a:xfrm>
            <a:off x="4140200" y="3213100"/>
            <a:ext cx="4464050" cy="1227138"/>
            <a:chOff x="2608" y="2024"/>
            <a:chExt cx="2812" cy="773"/>
          </a:xfrm>
        </p:grpSpPr>
        <p:pic>
          <p:nvPicPr>
            <p:cNvPr id="93217" name="Picture 3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" y="2024"/>
              <a:ext cx="2449" cy="773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3215" name="Line 31"/>
            <p:cNvSpPr>
              <a:spLocks noChangeShapeType="1"/>
            </p:cNvSpPr>
            <p:nvPr/>
          </p:nvSpPr>
          <p:spPr bwMode="auto">
            <a:xfrm>
              <a:off x="2608" y="2432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93222" name="Group 38"/>
          <p:cNvGrpSpPr>
            <a:grpSpLocks/>
          </p:cNvGrpSpPr>
          <p:nvPr/>
        </p:nvGrpSpPr>
        <p:grpSpPr bwMode="auto">
          <a:xfrm>
            <a:off x="4140200" y="2205038"/>
            <a:ext cx="4464050" cy="922337"/>
            <a:chOff x="2608" y="1389"/>
            <a:chExt cx="2812" cy="581"/>
          </a:xfrm>
        </p:grpSpPr>
        <p:grpSp>
          <p:nvGrpSpPr>
            <p:cNvPr id="93220" name="Group 36"/>
            <p:cNvGrpSpPr>
              <a:grpSpLocks/>
            </p:cNvGrpSpPr>
            <p:nvPr/>
          </p:nvGrpSpPr>
          <p:grpSpPr bwMode="auto">
            <a:xfrm>
              <a:off x="2966" y="1389"/>
              <a:ext cx="2454" cy="581"/>
              <a:chOff x="2966" y="1389"/>
              <a:chExt cx="2454" cy="581"/>
            </a:xfrm>
          </p:grpSpPr>
          <p:pic>
            <p:nvPicPr>
              <p:cNvPr id="93218" name="Picture 3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" y="1412"/>
                <a:ext cx="1746" cy="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93219" name="Rectangle 35"/>
              <p:cNvSpPr>
                <a:spLocks noChangeArrowheads="1"/>
              </p:cNvSpPr>
              <p:nvPr/>
            </p:nvSpPr>
            <p:spPr bwMode="auto">
              <a:xfrm>
                <a:off x="2966" y="1389"/>
                <a:ext cx="2454" cy="567"/>
              </a:xfrm>
              <a:prstGeom prst="rect">
                <a:avLst/>
              </a:prstGeom>
              <a:noFill/>
              <a:ln w="127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93221" name="Line 37"/>
            <p:cNvSpPr>
              <a:spLocks noChangeShapeType="1"/>
            </p:cNvSpPr>
            <p:nvPr/>
          </p:nvSpPr>
          <p:spPr bwMode="auto">
            <a:xfrm>
              <a:off x="2608" y="1774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pic>
        <p:nvPicPr>
          <p:cNvPr id="93224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5445125"/>
            <a:ext cx="3492500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93225" name="Picture 4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64063"/>
            <a:ext cx="4340225" cy="881062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2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061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7.7 </a:t>
            </a:r>
            <a:r>
              <a:rPr lang="ko-KR" altLang="en-US" sz="2800">
                <a:latin typeface="견명조" pitchFamily="18" charset="-127"/>
              </a:rPr>
              <a:t>인터페이스의 이해</a:t>
            </a:r>
            <a:r>
              <a:rPr lang="en-US" altLang="ko-KR" sz="2800">
                <a:latin typeface="견명조" pitchFamily="18" charset="-127"/>
              </a:rPr>
              <a:t>(3/3)</a:t>
            </a:r>
          </a:p>
        </p:txBody>
      </p:sp>
      <p:pic>
        <p:nvPicPr>
          <p:cNvPr id="95259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700213"/>
            <a:ext cx="3492500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95465" name="Picture 2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628775"/>
            <a:ext cx="3492500" cy="194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95468" name="Picture 2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35338"/>
            <a:ext cx="3563938" cy="34417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95471" name="Group 239"/>
          <p:cNvGrpSpPr>
            <a:grpSpLocks/>
          </p:cNvGrpSpPr>
          <p:nvPr/>
        </p:nvGrpSpPr>
        <p:grpSpPr bwMode="auto">
          <a:xfrm>
            <a:off x="4284663" y="3824288"/>
            <a:ext cx="3924300" cy="1979612"/>
            <a:chOff x="2699" y="2409"/>
            <a:chExt cx="2472" cy="1247"/>
          </a:xfrm>
        </p:grpSpPr>
        <p:pic>
          <p:nvPicPr>
            <p:cNvPr id="95469" name="Picture 2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" y="2409"/>
              <a:ext cx="1951" cy="1247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5470" name="Line 238"/>
            <p:cNvSpPr>
              <a:spLocks noChangeShapeType="1"/>
            </p:cNvSpPr>
            <p:nvPr/>
          </p:nvSpPr>
          <p:spPr bwMode="auto">
            <a:xfrm>
              <a:off x="2699" y="3022"/>
              <a:ext cx="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296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86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11"/>
          <p:cNvSpPr txBox="1">
            <a:spLocks noChangeArrowheads="1"/>
          </p:cNvSpPr>
          <p:nvPr/>
        </p:nvSpPr>
        <p:spPr bwMode="auto">
          <a:xfrm>
            <a:off x="287338" y="1016000"/>
            <a:ext cx="583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예외처리</a:t>
            </a:r>
            <a:r>
              <a:rPr lang="en-US" altLang="ko-KR" sz="2400">
                <a:latin typeface="견명조" pitchFamily="18" charset="-127"/>
              </a:rPr>
              <a:t>(Exception handling)</a:t>
            </a:r>
          </a:p>
        </p:txBody>
      </p:sp>
      <p:sp>
        <p:nvSpPr>
          <p:cNvPr id="7177" name="Text Box 22"/>
          <p:cNvSpPr txBox="1">
            <a:spLocks noChangeArrowheads="1"/>
          </p:cNvSpPr>
          <p:nvPr/>
        </p:nvSpPr>
        <p:spPr bwMode="auto">
          <a:xfrm>
            <a:off x="863600" y="14843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1.1  </a:t>
            </a:r>
            <a:r>
              <a:rPr lang="ko-KR" altLang="en-US" sz="2400">
                <a:latin typeface="견명조" pitchFamily="18" charset="-127"/>
              </a:rPr>
              <a:t>프로그램 오류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7178" name="Text Box 23"/>
          <p:cNvSpPr txBox="1">
            <a:spLocks noChangeArrowheads="1"/>
          </p:cNvSpPr>
          <p:nvPr/>
        </p:nvSpPr>
        <p:spPr bwMode="auto">
          <a:xfrm>
            <a:off x="863600" y="18923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1.2  </a:t>
            </a:r>
            <a:r>
              <a:rPr lang="ko-KR" altLang="en-US" sz="2400">
                <a:latin typeface="견명조" pitchFamily="18" charset="-127"/>
              </a:rPr>
              <a:t>예외처리의 정의와 목적</a:t>
            </a:r>
          </a:p>
        </p:txBody>
      </p:sp>
      <p:sp>
        <p:nvSpPr>
          <p:cNvPr id="7179" name="Text Box 26"/>
          <p:cNvSpPr txBox="1">
            <a:spLocks noChangeArrowheads="1"/>
          </p:cNvSpPr>
          <p:nvPr/>
        </p:nvSpPr>
        <p:spPr bwMode="auto">
          <a:xfrm>
            <a:off x="863600" y="385762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1.7  </a:t>
            </a:r>
            <a:r>
              <a:rPr lang="ko-KR" altLang="en-US" sz="2400">
                <a:latin typeface="견명조" pitchFamily="18" charset="-127"/>
              </a:rPr>
              <a:t>예외의 발생과 </a:t>
            </a:r>
            <a:r>
              <a:rPr lang="en-US" altLang="ko-KR" sz="2400">
                <a:latin typeface="견명조" pitchFamily="18" charset="-127"/>
              </a:rPr>
              <a:t>catch</a:t>
            </a:r>
            <a:r>
              <a:rPr lang="ko-KR" altLang="en-US" sz="2400">
                <a:latin typeface="견명조" pitchFamily="18" charset="-127"/>
              </a:rPr>
              <a:t>블럭</a:t>
            </a:r>
          </a:p>
        </p:txBody>
      </p:sp>
      <p:sp>
        <p:nvSpPr>
          <p:cNvPr id="7180" name="Text Box 27"/>
          <p:cNvSpPr txBox="1">
            <a:spLocks noChangeArrowheads="1"/>
          </p:cNvSpPr>
          <p:nvPr/>
        </p:nvSpPr>
        <p:spPr bwMode="auto">
          <a:xfrm>
            <a:off x="863600" y="4267200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1.8  finally</a:t>
            </a:r>
            <a:r>
              <a:rPr lang="ko-KR" altLang="en-US" sz="2400">
                <a:latin typeface="견명조" pitchFamily="18" charset="-127"/>
              </a:rPr>
              <a:t>블럭</a:t>
            </a:r>
          </a:p>
        </p:txBody>
      </p:sp>
      <p:sp>
        <p:nvSpPr>
          <p:cNvPr id="7182" name="Text Box 23"/>
          <p:cNvSpPr txBox="1">
            <a:spLocks noChangeArrowheads="1"/>
          </p:cNvSpPr>
          <p:nvPr/>
        </p:nvSpPr>
        <p:spPr bwMode="auto">
          <a:xfrm>
            <a:off x="863600" y="22987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1.3  </a:t>
            </a:r>
            <a:r>
              <a:rPr lang="ko-KR" altLang="en-US" sz="2400">
                <a:latin typeface="견명조" pitchFamily="18" charset="-127"/>
              </a:rPr>
              <a:t>예외처리구문 </a:t>
            </a:r>
            <a:r>
              <a:rPr lang="en-US" altLang="ko-KR" sz="2400">
                <a:latin typeface="Arial"/>
              </a:rPr>
              <a:t>–</a:t>
            </a:r>
            <a:r>
              <a:rPr lang="en-US" altLang="ko-KR" sz="2400">
                <a:latin typeface="견명조" pitchFamily="18" charset="-127"/>
              </a:rPr>
              <a:t> try-catch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183" name="Text Box 23"/>
          <p:cNvSpPr txBox="1">
            <a:spLocks noChangeArrowheads="1"/>
          </p:cNvSpPr>
          <p:nvPr/>
        </p:nvSpPr>
        <p:spPr bwMode="auto">
          <a:xfrm>
            <a:off x="863600" y="2659063"/>
            <a:ext cx="6408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1.4  try-catch</a:t>
            </a:r>
            <a:r>
              <a:rPr lang="ko-KR" altLang="en-US" sz="2400">
                <a:latin typeface="견명조" pitchFamily="18" charset="-127"/>
              </a:rPr>
              <a:t>문에서의 흐름</a:t>
            </a:r>
          </a:p>
        </p:txBody>
      </p:sp>
      <p:sp>
        <p:nvSpPr>
          <p:cNvPr id="7184" name="Text Box 23"/>
          <p:cNvSpPr txBox="1">
            <a:spLocks noChangeArrowheads="1"/>
          </p:cNvSpPr>
          <p:nvPr/>
        </p:nvSpPr>
        <p:spPr bwMode="auto">
          <a:xfrm>
            <a:off x="863600" y="3065463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1.5  </a:t>
            </a:r>
            <a:r>
              <a:rPr lang="ko-KR" altLang="en-US" sz="2400">
                <a:latin typeface="견명조" pitchFamily="18" charset="-127"/>
              </a:rPr>
              <a:t>예외 발생시키기</a:t>
            </a:r>
          </a:p>
        </p:txBody>
      </p:sp>
      <p:sp>
        <p:nvSpPr>
          <p:cNvPr id="7188" name="Text Box 23"/>
          <p:cNvSpPr txBox="1">
            <a:spLocks noChangeArrowheads="1"/>
          </p:cNvSpPr>
          <p:nvPr/>
        </p:nvSpPr>
        <p:spPr bwMode="auto">
          <a:xfrm>
            <a:off x="863600" y="3449638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1.6  </a:t>
            </a:r>
            <a:r>
              <a:rPr lang="ko-KR" altLang="en-US" sz="2400">
                <a:latin typeface="견명조" pitchFamily="18" charset="-127"/>
              </a:rPr>
              <a:t>예외클래스의 계층구조</a:t>
            </a:r>
          </a:p>
        </p:txBody>
      </p:sp>
      <p:sp>
        <p:nvSpPr>
          <p:cNvPr id="7199" name="Text Box 27"/>
          <p:cNvSpPr txBox="1">
            <a:spLocks noChangeArrowheads="1"/>
          </p:cNvSpPr>
          <p:nvPr/>
        </p:nvSpPr>
        <p:spPr bwMode="auto">
          <a:xfrm>
            <a:off x="863600" y="466407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1.9  </a:t>
            </a:r>
            <a:r>
              <a:rPr lang="ko-KR" altLang="en-US" sz="2400">
                <a:latin typeface="견명조" pitchFamily="18" charset="-127"/>
              </a:rPr>
              <a:t>메서드에 예외 선언하기</a:t>
            </a:r>
          </a:p>
        </p:txBody>
      </p:sp>
      <p:sp>
        <p:nvSpPr>
          <p:cNvPr id="7200" name="Text Box 27"/>
          <p:cNvSpPr txBox="1">
            <a:spLocks noChangeArrowheads="1"/>
          </p:cNvSpPr>
          <p:nvPr/>
        </p:nvSpPr>
        <p:spPr bwMode="auto">
          <a:xfrm>
            <a:off x="863600" y="5059363"/>
            <a:ext cx="572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1.10 </a:t>
            </a:r>
            <a:r>
              <a:rPr lang="ko-KR" altLang="en-US" sz="2400">
                <a:latin typeface="견명조" pitchFamily="18" charset="-127"/>
              </a:rPr>
              <a:t>예외 되던지기</a:t>
            </a:r>
            <a:r>
              <a:rPr lang="en-US" altLang="ko-KR" sz="2400">
                <a:latin typeface="견명조" pitchFamily="18" charset="-127"/>
              </a:rPr>
              <a:t>(re-throwing)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201" name="Text Box 27"/>
          <p:cNvSpPr txBox="1">
            <a:spLocks noChangeArrowheads="1"/>
          </p:cNvSpPr>
          <p:nvPr/>
        </p:nvSpPr>
        <p:spPr bwMode="auto">
          <a:xfrm>
            <a:off x="863600" y="545623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1.11 </a:t>
            </a:r>
            <a:r>
              <a:rPr lang="ko-KR" altLang="en-US" sz="2400">
                <a:latin typeface="견명조" pitchFamily="18" charset="-127"/>
              </a:rPr>
              <a:t>사용자정의 예외 만들기</a:t>
            </a: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78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7851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Hello world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구조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684213" y="3617614"/>
            <a:ext cx="7515944" cy="29797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olidFill>
                  <a:srgbClr val="000000"/>
                </a:solidFill>
              </a:rPr>
              <a:t>public </a:t>
            </a:r>
            <a:r>
              <a:rPr lang="ko-KR" altLang="en-US" sz="1600" dirty="0">
                <a:solidFill>
                  <a:srgbClr val="000000"/>
                </a:solidFill>
              </a:rPr>
              <a:t>키워드</a:t>
            </a:r>
          </a:p>
          <a:p>
            <a:pPr lvl="1"/>
            <a:r>
              <a:rPr lang="ko-KR" altLang="en-US" sz="1600" dirty="0">
                <a:solidFill>
                  <a:srgbClr val="000000"/>
                </a:solidFill>
              </a:rPr>
              <a:t>접근 제한을 나타낸다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</a:rPr>
              <a:t>public</a:t>
            </a:r>
            <a:r>
              <a:rPr lang="ko-KR" altLang="en-US" sz="1600" dirty="0">
                <a:solidFill>
                  <a:srgbClr val="000000"/>
                </a:solidFill>
              </a:rPr>
              <a:t>으로 선언하면 클래스 내</a:t>
            </a:r>
            <a:r>
              <a:rPr lang="en-US" altLang="ko-KR" sz="1600" dirty="0">
                <a:solidFill>
                  <a:srgbClr val="000000"/>
                </a:solidFill>
              </a:rPr>
              <a:t>/</a:t>
            </a:r>
            <a:r>
              <a:rPr lang="ko-KR" altLang="en-US" sz="1600" dirty="0">
                <a:solidFill>
                  <a:srgbClr val="000000"/>
                </a:solidFill>
              </a:rPr>
              <a:t>외에서 접근하는데 제한이 </a:t>
            </a:r>
            <a:r>
              <a:rPr lang="ko-KR" altLang="en-US" sz="1600" dirty="0" smtClean="0">
                <a:solidFill>
                  <a:srgbClr val="000000"/>
                </a:solidFill>
              </a:rPr>
              <a:t>없다</a:t>
            </a:r>
            <a:endParaRPr lang="en-US" altLang="ko-KR" sz="1600" dirty="0" smtClean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static </a:t>
            </a:r>
            <a:r>
              <a:rPr lang="ko-KR" altLang="en-US" sz="1600" dirty="0">
                <a:solidFill>
                  <a:srgbClr val="000000"/>
                </a:solidFill>
              </a:rPr>
              <a:t>키워드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</a:rPr>
              <a:t>static</a:t>
            </a:r>
            <a:r>
              <a:rPr lang="ko-KR" altLang="en-US" sz="1600" dirty="0">
                <a:solidFill>
                  <a:srgbClr val="000000"/>
                </a:solidFill>
              </a:rPr>
              <a:t>은 공유의 의미를 </a:t>
            </a:r>
            <a:r>
              <a:rPr lang="ko-KR" altLang="en-US" sz="1600" dirty="0" err="1">
                <a:solidFill>
                  <a:srgbClr val="000000"/>
                </a:solidFill>
              </a:rPr>
              <a:t>갖음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</a:rPr>
              <a:t>모든 객체에서 공통으로 사용하는 </a:t>
            </a:r>
            <a:r>
              <a:rPr lang="ko-KR" altLang="en-US" sz="1600" dirty="0" smtClean="0">
                <a:solidFill>
                  <a:srgbClr val="000000"/>
                </a:solidFill>
              </a:rPr>
              <a:t>메모리</a:t>
            </a:r>
            <a:endParaRPr lang="ko-KR" altLang="en-US" sz="1600" dirty="0">
              <a:solidFill>
                <a:srgbClr val="000000"/>
              </a:solidFill>
            </a:endParaRPr>
          </a:p>
          <a:p>
            <a:r>
              <a:rPr lang="en-US" altLang="ko-KR" sz="1600" dirty="0">
                <a:solidFill>
                  <a:srgbClr val="000000"/>
                </a:solidFill>
              </a:rPr>
              <a:t>void </a:t>
            </a:r>
            <a:r>
              <a:rPr lang="ko-KR" altLang="en-US" sz="1600" dirty="0">
                <a:solidFill>
                  <a:srgbClr val="000000"/>
                </a:solidFill>
              </a:rPr>
              <a:t>키워드</a:t>
            </a:r>
          </a:p>
          <a:p>
            <a:pPr lvl="1"/>
            <a:r>
              <a:rPr lang="ko-KR" altLang="en-US" sz="1600" dirty="0">
                <a:solidFill>
                  <a:srgbClr val="000000"/>
                </a:solidFill>
              </a:rPr>
              <a:t>모든 </a:t>
            </a:r>
            <a:r>
              <a:rPr lang="ko-KR" altLang="en-US" sz="1600" dirty="0" err="1">
                <a:solidFill>
                  <a:srgbClr val="000000"/>
                </a:solidFill>
              </a:rPr>
              <a:t>메서드는</a:t>
            </a:r>
            <a:r>
              <a:rPr lang="ko-KR" altLang="en-US" sz="1600" dirty="0">
                <a:solidFill>
                  <a:srgbClr val="000000"/>
                </a:solidFill>
              </a:rPr>
              <a:t> 리턴 타입을 선언해야 한다</a:t>
            </a:r>
          </a:p>
          <a:p>
            <a:pPr lvl="1"/>
            <a:r>
              <a:rPr lang="en-US" altLang="ko-KR" sz="1600" dirty="0">
                <a:solidFill>
                  <a:srgbClr val="000000"/>
                </a:solidFill>
              </a:rPr>
              <a:t>void</a:t>
            </a:r>
            <a:r>
              <a:rPr lang="ko-KR" altLang="en-US" sz="1600" dirty="0">
                <a:solidFill>
                  <a:srgbClr val="000000"/>
                </a:solidFill>
              </a:rPr>
              <a:t>는 리턴 값이 없음을 나타낸다</a:t>
            </a:r>
          </a:p>
          <a:p>
            <a:pPr lvl="1"/>
            <a:endParaRPr lang="en-US" altLang="ko-KR" sz="1600" dirty="0" smtClean="0">
              <a:solidFill>
                <a:srgbClr val="000000"/>
              </a:solidFill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684213" y="764704"/>
            <a:ext cx="7559675" cy="2592388"/>
          </a:xfrm>
          <a:prstGeom prst="rect">
            <a:avLst/>
          </a:pr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// </a:t>
            </a:r>
            <a:r>
              <a:rPr lang="en-US" altLang="ko-KR" sz="1800" b="0" dirty="0" smtClean="0">
                <a:solidFill>
                  <a:srgbClr val="000000"/>
                </a:solidFill>
                <a:latin typeface="굴림" charset="-127"/>
              </a:rPr>
              <a:t>Hello.java</a:t>
            </a:r>
            <a:endParaRPr lang="en-US" altLang="ko-KR" sz="1800" b="0" dirty="0">
              <a:solidFill>
                <a:srgbClr val="000000"/>
              </a:solidFill>
              <a:latin typeface="굴림" charset="-127"/>
            </a:endParaRP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class </a:t>
            </a:r>
            <a:r>
              <a:rPr lang="en-US" altLang="ko-KR" sz="1800" b="0" dirty="0" smtClean="0">
                <a:solidFill>
                  <a:srgbClr val="000000"/>
                </a:solidFill>
                <a:latin typeface="굴림" charset="-127"/>
              </a:rPr>
              <a:t>Hello</a:t>
            </a:r>
            <a:endParaRPr lang="en-US" altLang="ko-KR" sz="1800" b="0" dirty="0">
              <a:solidFill>
                <a:srgbClr val="000000"/>
              </a:solidFill>
              <a:latin typeface="굴림" charset="-127"/>
            </a:endParaRP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{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public static void main(String[] </a:t>
            </a:r>
            <a:r>
              <a:rPr lang="en-US" altLang="ko-KR" sz="1800" b="0" dirty="0" err="1">
                <a:solidFill>
                  <a:srgbClr val="000000"/>
                </a:solidFill>
                <a:latin typeface="굴림" charset="-127"/>
              </a:rPr>
              <a:t>args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)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{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     </a:t>
            </a:r>
            <a:r>
              <a:rPr lang="en-US" altLang="ko-KR" sz="1800" b="0" dirty="0" err="1">
                <a:solidFill>
                  <a:srgbClr val="000000"/>
                </a:solidFill>
                <a:latin typeface="굴림" charset="-127"/>
              </a:rPr>
              <a:t>System.out.println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(</a:t>
            </a:r>
            <a:r>
              <a:rPr lang="en-US" altLang="ko-KR" sz="1800" b="0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altLang="ko-KR" sz="1800" b="0" dirty="0" err="1">
                <a:solidFill>
                  <a:srgbClr val="000000"/>
                </a:solidFill>
                <a:latin typeface="굴림" charset="-127"/>
              </a:rPr>
              <a:t>HelloWorld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!</a:t>
            </a:r>
            <a:r>
              <a:rPr lang="en-US" altLang="ko-KR" sz="1800" b="0" dirty="0">
                <a:solidFill>
                  <a:srgbClr val="000000"/>
                </a:solidFill>
                <a:latin typeface="Arial"/>
              </a:rPr>
              <a:t>”</a:t>
            </a:r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);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    }</a:t>
            </a:r>
          </a:p>
          <a:p>
            <a:r>
              <a:rPr lang="en-US" altLang="ko-KR" sz="1800" b="0" dirty="0">
                <a:solidFill>
                  <a:srgbClr val="000000"/>
                </a:solidFill>
                <a:latin typeface="굴림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9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1.1 </a:t>
            </a:r>
            <a:r>
              <a:rPr lang="ko-KR" altLang="en-US" sz="2800">
                <a:latin typeface="견명조" pitchFamily="18" charset="-127"/>
              </a:rPr>
              <a:t>프로그램 오류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23850" y="162877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▶ </a:t>
            </a:r>
            <a:r>
              <a:rPr lang="ko-KR" altLang="en-US" sz="1800">
                <a:latin typeface="견명조" pitchFamily="18" charset="-127"/>
              </a:rPr>
              <a:t>컴파일 에러</a:t>
            </a:r>
            <a:r>
              <a:rPr lang="en-US" altLang="ko-KR" sz="1800">
                <a:latin typeface="견명조" pitchFamily="18" charset="-127"/>
              </a:rPr>
              <a:t>(compile-time error)</a:t>
            </a:r>
            <a:r>
              <a:rPr lang="ko-KR" altLang="en-US" sz="1800">
                <a:latin typeface="견명조" pitchFamily="18" charset="-127"/>
              </a:rPr>
              <a:t>와 런타임 에러</a:t>
            </a:r>
            <a:r>
              <a:rPr lang="en-US" altLang="ko-KR" sz="1800">
                <a:latin typeface="견명조" pitchFamily="18" charset="-127"/>
              </a:rPr>
              <a:t>(runtime error)</a:t>
            </a:r>
            <a:endParaRPr lang="ko-KR" altLang="en-US" sz="1800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828675" y="2060575"/>
            <a:ext cx="6767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컴파일 에러 </a:t>
            </a:r>
            <a:r>
              <a:rPr lang="en-US" altLang="ko-KR" sz="1800">
                <a:latin typeface="Arial"/>
              </a:rPr>
              <a:t>–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컴파일할 때 발생하는 에러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828675" y="2457450"/>
            <a:ext cx="67675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런타임 에러 </a:t>
            </a:r>
            <a:r>
              <a:rPr lang="en-US" altLang="ko-KR" sz="1800">
                <a:latin typeface="Arial"/>
              </a:rPr>
              <a:t>–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실행할 때 발생하는 에러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23850" y="50292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▶ Java</a:t>
            </a:r>
            <a:r>
              <a:rPr lang="ko-KR" altLang="en-US" sz="1800">
                <a:latin typeface="견명조" pitchFamily="18" charset="-127"/>
              </a:rPr>
              <a:t>의 런타임 에러 </a:t>
            </a:r>
            <a:r>
              <a:rPr lang="en-US" altLang="ko-KR" sz="1800">
                <a:latin typeface="Arial"/>
              </a:rPr>
              <a:t>–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ko-KR" altLang="en-US" sz="1800">
                <a:latin typeface="견명조" pitchFamily="18" charset="-127"/>
              </a:rPr>
              <a:t>에러</a:t>
            </a:r>
            <a:r>
              <a:rPr lang="en-US" altLang="ko-KR" sz="1800">
                <a:latin typeface="견명조" pitchFamily="18" charset="-127"/>
              </a:rPr>
              <a:t>(error)</a:t>
            </a:r>
            <a:r>
              <a:rPr lang="ko-KR" altLang="en-US" sz="1800">
                <a:latin typeface="견명조" pitchFamily="18" charset="-127"/>
              </a:rPr>
              <a:t>와 예외</a:t>
            </a:r>
            <a:r>
              <a:rPr lang="en-US" altLang="ko-KR" sz="1800">
                <a:latin typeface="견명조" pitchFamily="18" charset="-127"/>
              </a:rPr>
              <a:t>(exception) </a:t>
            </a:r>
          </a:p>
        </p:txBody>
      </p:sp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395663"/>
            <a:ext cx="56864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097088"/>
            <a:ext cx="324802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5481638"/>
            <a:ext cx="7524750" cy="109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2630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1.2 </a:t>
            </a:r>
            <a:r>
              <a:rPr lang="ko-KR" altLang="en-US" sz="2800">
                <a:latin typeface="견명조" pitchFamily="18" charset="-127"/>
              </a:rPr>
              <a:t>예외처리의 정의와 목적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에러</a:t>
            </a:r>
            <a:r>
              <a:rPr lang="en-US" altLang="ko-KR" sz="1800">
                <a:latin typeface="견명조" pitchFamily="18" charset="-127"/>
              </a:rPr>
              <a:t>(error)</a:t>
            </a:r>
            <a:r>
              <a:rPr lang="ko-KR" altLang="en-US" sz="1800">
                <a:latin typeface="견명조" pitchFamily="18" charset="-127"/>
              </a:rPr>
              <a:t>는 어쩔 수 없지만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예외</a:t>
            </a:r>
            <a:r>
              <a:rPr lang="en-US" altLang="ko-KR" sz="1800">
                <a:latin typeface="견명조" pitchFamily="18" charset="-127"/>
              </a:rPr>
              <a:t>(exception)</a:t>
            </a:r>
            <a:r>
              <a:rPr lang="ko-KR" altLang="en-US" sz="1800">
                <a:latin typeface="견명조" pitchFamily="18" charset="-127"/>
              </a:rPr>
              <a:t>는 처리해야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0675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3990975"/>
            <a:ext cx="7053263" cy="152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35306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예외처리의 정의와 목적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70678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41538"/>
            <a:ext cx="68770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07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예외처리구문 </a:t>
            </a:r>
            <a:r>
              <a:rPr lang="en-US" altLang="ko-KR" sz="2800">
                <a:latin typeface="Arial"/>
              </a:rPr>
              <a:t>–</a:t>
            </a:r>
            <a:r>
              <a:rPr lang="en-US" altLang="ko-KR" sz="2800">
                <a:latin typeface="견명조" pitchFamily="18" charset="-127"/>
              </a:rPr>
              <a:t> try-catch</a:t>
            </a:r>
            <a:endParaRPr lang="ko-KR" altLang="en-US" sz="28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예외를 처리하려면 </a:t>
            </a:r>
            <a:r>
              <a:rPr lang="en-US" altLang="ko-KR" sz="1800">
                <a:latin typeface="견명조" pitchFamily="18" charset="-127"/>
              </a:rPr>
              <a:t>try-catch</a:t>
            </a:r>
            <a:r>
              <a:rPr lang="ko-KR" altLang="en-US" sz="1800">
                <a:latin typeface="견명조" pitchFamily="18" charset="-127"/>
              </a:rPr>
              <a:t>문을 사용해야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272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60575"/>
            <a:ext cx="6300788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272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4581525"/>
            <a:ext cx="4856163" cy="2103438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15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1.4 try-catch</a:t>
            </a:r>
            <a:r>
              <a:rPr lang="ko-KR" altLang="en-US" sz="2800">
                <a:latin typeface="견명조" pitchFamily="18" charset="-127"/>
              </a:rPr>
              <a:t>문에서의 흐름</a:t>
            </a:r>
          </a:p>
        </p:txBody>
      </p:sp>
      <p:pic>
        <p:nvPicPr>
          <p:cNvPr id="7476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92275"/>
            <a:ext cx="7129462" cy="202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477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933825"/>
            <a:ext cx="3636962" cy="25939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4771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3897313"/>
            <a:ext cx="3960813" cy="261143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4772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4005263"/>
            <a:ext cx="722313" cy="122713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4773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4041775"/>
            <a:ext cx="741363" cy="128905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155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1.5 </a:t>
            </a:r>
            <a:r>
              <a:rPr lang="ko-KR" altLang="en-US" sz="2800">
                <a:latin typeface="견명조" pitchFamily="18" charset="-127"/>
              </a:rPr>
              <a:t>예외 발생시키기</a:t>
            </a:r>
          </a:p>
        </p:txBody>
      </p:sp>
      <p:pic>
        <p:nvPicPr>
          <p:cNvPr id="7681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628775"/>
            <a:ext cx="6624637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681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357563"/>
            <a:ext cx="6337300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6821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5703888"/>
            <a:ext cx="3744912" cy="9652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040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1.6 </a:t>
            </a:r>
            <a:r>
              <a:rPr lang="ko-KR" altLang="en-US" sz="2800">
                <a:latin typeface="견명조" pitchFamily="18" charset="-127"/>
              </a:rPr>
              <a:t>예외 클래스의 계층구조</a:t>
            </a:r>
            <a:r>
              <a:rPr lang="en-US" altLang="ko-KR" sz="2800">
                <a:latin typeface="견명조" pitchFamily="18" charset="-127"/>
              </a:rPr>
              <a:t>(1/2)</a:t>
            </a:r>
          </a:p>
        </p:txBody>
      </p:sp>
      <p:pic>
        <p:nvPicPr>
          <p:cNvPr id="788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3843338"/>
            <a:ext cx="4537075" cy="221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636963"/>
            <a:ext cx="4200525" cy="288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7002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 클래스는 크게 두 그룹으로 나뉜다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886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738028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78864" name="Text Box 16"/>
          <p:cNvSpPr txBox="1">
            <a:spLocks noChangeArrowheads="1"/>
          </p:cNvSpPr>
          <p:nvPr/>
        </p:nvSpPr>
        <p:spPr bwMode="auto">
          <a:xfrm>
            <a:off x="5759450" y="2384425"/>
            <a:ext cx="1657350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66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>
                <a:cs typeface="Courier New" pitchFamily="49" charset="0"/>
              </a:rPr>
              <a:t>← </a:t>
            </a:r>
            <a:r>
              <a:rPr lang="ko-KR" altLang="en-US"/>
              <a:t>예외처리 필수</a:t>
            </a:r>
          </a:p>
        </p:txBody>
      </p:sp>
      <p:sp>
        <p:nvSpPr>
          <p:cNvPr id="78865" name="Text Box 17"/>
          <p:cNvSpPr txBox="1">
            <a:spLocks noChangeArrowheads="1"/>
          </p:cNvSpPr>
          <p:nvPr/>
        </p:nvSpPr>
        <p:spPr bwMode="auto">
          <a:xfrm>
            <a:off x="6767513" y="2681288"/>
            <a:ext cx="1836737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66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>
                <a:cs typeface="Courier New" pitchFamily="49" charset="0"/>
              </a:rPr>
              <a:t>← </a:t>
            </a:r>
            <a:r>
              <a:rPr lang="ko-KR" altLang="en-US"/>
              <a:t>예외처리 선택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033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8864" grpId="0"/>
      <p:bldP spid="78865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90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999038"/>
            <a:ext cx="5757862" cy="13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9587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852738"/>
            <a:ext cx="56515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0957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1.6 </a:t>
            </a:r>
            <a:r>
              <a:rPr lang="ko-KR" altLang="en-US" sz="2800">
                <a:latin typeface="견명조" pitchFamily="18" charset="-127"/>
              </a:rPr>
              <a:t>예외 클래스의 계층구조</a:t>
            </a:r>
            <a:r>
              <a:rPr lang="en-US" altLang="ko-KR" sz="2800">
                <a:latin typeface="견명조" pitchFamily="18" charset="-127"/>
              </a:rPr>
              <a:t>(2/2)</a:t>
            </a:r>
          </a:p>
        </p:txBody>
      </p:sp>
      <p:pic>
        <p:nvPicPr>
          <p:cNvPr id="10957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38028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5759450" y="1879600"/>
            <a:ext cx="1657350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66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>
                <a:cs typeface="Courier New" pitchFamily="49" charset="0"/>
              </a:rPr>
              <a:t>← </a:t>
            </a:r>
            <a:r>
              <a:rPr lang="ko-KR" altLang="en-US"/>
              <a:t>예외처리 필수</a:t>
            </a:r>
          </a:p>
        </p:txBody>
      </p:sp>
      <p:sp>
        <p:nvSpPr>
          <p:cNvPr id="109581" name="Text Box 13"/>
          <p:cNvSpPr txBox="1">
            <a:spLocks noChangeArrowheads="1"/>
          </p:cNvSpPr>
          <p:nvPr/>
        </p:nvSpPr>
        <p:spPr bwMode="auto">
          <a:xfrm>
            <a:off x="6767513" y="2176463"/>
            <a:ext cx="1836737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66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>
                <a:cs typeface="Courier New" pitchFamily="49" charset="0"/>
              </a:rPr>
              <a:t>← </a:t>
            </a:r>
            <a:r>
              <a:rPr lang="ko-KR" altLang="en-US"/>
              <a:t>예외처리 선택</a:t>
            </a:r>
          </a:p>
        </p:txBody>
      </p:sp>
      <p:pic>
        <p:nvPicPr>
          <p:cNvPr id="109588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457450"/>
            <a:ext cx="5256212" cy="117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9589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830638"/>
            <a:ext cx="4068762" cy="183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9591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913438"/>
            <a:ext cx="2952750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9592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734050"/>
            <a:ext cx="360045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744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0" grpId="0"/>
      <p:bldP spid="109581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1.7 </a:t>
            </a:r>
            <a:r>
              <a:rPr lang="ko-KR" altLang="en-US" sz="2800">
                <a:latin typeface="견명조" pitchFamily="18" charset="-127"/>
              </a:rPr>
              <a:t>예외의 발생과 </a:t>
            </a:r>
            <a:r>
              <a:rPr lang="en-US" altLang="ko-KR" sz="2800">
                <a:latin typeface="견명조" pitchFamily="18" charset="-127"/>
              </a:rPr>
              <a:t>catch</a:t>
            </a:r>
            <a:r>
              <a:rPr lang="ko-KR" altLang="en-US" sz="2800">
                <a:latin typeface="견명조" pitchFamily="18" charset="-127"/>
              </a:rPr>
              <a:t>블럭</a:t>
            </a:r>
            <a:r>
              <a:rPr lang="en-US" altLang="ko-KR" sz="2800">
                <a:latin typeface="견명조" pitchFamily="18" charset="-127"/>
              </a:rPr>
              <a:t>(1/2)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try</a:t>
            </a:r>
            <a:r>
              <a:rPr lang="ko-KR" altLang="en-US" sz="1800">
                <a:latin typeface="견명조" pitchFamily="18" charset="-127"/>
              </a:rPr>
              <a:t>블럭에서 예외가 발생하면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발생한 예외를 처리할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블럭을 찾는다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95288" y="198913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첫번째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블럭부터 순서대로 찾아 내려가며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일치하는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블럭이 없으면 예외는 처리되지 않는다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96875" y="263683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예외의 최고 조상인 </a:t>
            </a:r>
            <a:r>
              <a:rPr lang="en-US" altLang="ko-KR" sz="1800">
                <a:latin typeface="견명조" pitchFamily="18" charset="-127"/>
              </a:rPr>
              <a:t>Exception</a:t>
            </a:r>
            <a:r>
              <a:rPr lang="ko-KR" altLang="en-US" sz="1800">
                <a:latin typeface="견명조" pitchFamily="18" charset="-127"/>
              </a:rPr>
              <a:t>을 처리하는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블럭은 모든 종류의 예외를 처리할 수 있다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반드시 마지막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블럭이어야 한다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pic>
        <p:nvPicPr>
          <p:cNvPr id="8091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92488"/>
            <a:ext cx="6119813" cy="3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091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4905375"/>
            <a:ext cx="2479675" cy="146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8364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9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1.7 </a:t>
            </a:r>
            <a:r>
              <a:rPr lang="ko-KR" altLang="en-US" sz="2800">
                <a:latin typeface="견명조" pitchFamily="18" charset="-127"/>
              </a:rPr>
              <a:t>예외의 발생과 </a:t>
            </a:r>
            <a:r>
              <a:rPr lang="en-US" altLang="ko-KR" sz="2800">
                <a:latin typeface="견명조" pitchFamily="18" charset="-127"/>
              </a:rPr>
              <a:t>catch</a:t>
            </a:r>
            <a:r>
              <a:rPr lang="ko-KR" altLang="en-US" sz="2800">
                <a:latin typeface="견명조" pitchFamily="18" charset="-127"/>
              </a:rPr>
              <a:t>블럭</a:t>
            </a:r>
            <a:r>
              <a:rPr lang="en-US" altLang="ko-KR" sz="2800">
                <a:latin typeface="견명조" pitchFamily="18" charset="-127"/>
              </a:rPr>
              <a:t>(2/2)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발생한 예외 객체를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블럭의 참조변수로 접근할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9729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924175"/>
            <a:ext cx="6408738" cy="306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729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024063"/>
            <a:ext cx="6403975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729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5121275"/>
            <a:ext cx="3709987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507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1.8 finally</a:t>
            </a:r>
            <a:r>
              <a:rPr lang="ko-KR" altLang="en-US" sz="2800">
                <a:latin typeface="견명조" pitchFamily="18" charset="-127"/>
              </a:rPr>
              <a:t>블럭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예외의 발생여부와 관계없이 실행되어야 하는 코드를 넣는다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95288" y="194627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선택적으로 사용할 수 있으며</a:t>
            </a:r>
            <a:r>
              <a:rPr lang="en-US" altLang="ko-KR" sz="1800">
                <a:latin typeface="견명조" pitchFamily="18" charset="-127"/>
              </a:rPr>
              <a:t>, try-catch-finally</a:t>
            </a:r>
            <a:r>
              <a:rPr lang="ko-KR" altLang="en-US" sz="1800">
                <a:latin typeface="견명조" pitchFamily="18" charset="-127"/>
              </a:rPr>
              <a:t>의 순서로 구성된다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95288" y="2306638"/>
            <a:ext cx="860425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 발생시</a:t>
            </a:r>
            <a:r>
              <a:rPr lang="en-US" altLang="ko-KR" sz="1800">
                <a:latin typeface="견명조" pitchFamily="18" charset="-127"/>
              </a:rPr>
              <a:t>, try → catch → finally</a:t>
            </a:r>
            <a:r>
              <a:rPr lang="ko-KR" altLang="en-US" sz="1800">
                <a:latin typeface="견명조" pitchFamily="18" charset="-127"/>
              </a:rPr>
              <a:t>의 순서로 실행되고</a:t>
            </a:r>
          </a:p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 </a:t>
            </a:r>
            <a:r>
              <a:rPr lang="ko-KR" altLang="en-US" sz="1800">
                <a:latin typeface="견명조" pitchFamily="18" charset="-127"/>
              </a:rPr>
              <a:t>예외 미발생시</a:t>
            </a:r>
            <a:r>
              <a:rPr lang="en-US" altLang="ko-KR" sz="1800">
                <a:latin typeface="견명조" pitchFamily="18" charset="-127"/>
              </a:rPr>
              <a:t>, try → finally</a:t>
            </a:r>
            <a:r>
              <a:rPr lang="ko-KR" altLang="en-US" sz="1800">
                <a:latin typeface="견명조" pitchFamily="18" charset="-127"/>
              </a:rPr>
              <a:t>의 순서로 실행된다</a:t>
            </a:r>
            <a:r>
              <a:rPr lang="en-US" altLang="ko-KR" sz="1800">
                <a:latin typeface="견명조" pitchFamily="18" charset="-127"/>
              </a:rPr>
              <a:t>.</a:t>
            </a:r>
            <a:endParaRPr lang="en-US" altLang="en-US"/>
          </a:p>
        </p:txBody>
      </p:sp>
      <p:pic>
        <p:nvPicPr>
          <p:cNvPr id="9524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681413"/>
            <a:ext cx="7812087" cy="234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95288" y="30988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try</a:t>
            </a:r>
            <a:r>
              <a:rPr lang="ko-KR" altLang="en-US" sz="1800">
                <a:latin typeface="견명조" pitchFamily="18" charset="-127"/>
              </a:rPr>
              <a:t> 또는 </a:t>
            </a:r>
            <a:r>
              <a:rPr lang="en-US" altLang="ko-KR" sz="1800">
                <a:latin typeface="견명조" pitchFamily="18" charset="-127"/>
              </a:rPr>
              <a:t>catch</a:t>
            </a:r>
            <a:r>
              <a:rPr lang="ko-KR" altLang="en-US" sz="1800">
                <a:latin typeface="견명조" pitchFamily="18" charset="-127"/>
              </a:rPr>
              <a:t>블럭에서 </a:t>
            </a:r>
            <a:r>
              <a:rPr lang="en-US" altLang="ko-KR" sz="1800">
                <a:latin typeface="견명조" pitchFamily="18" charset="-127"/>
              </a:rPr>
              <a:t>return</a:t>
            </a:r>
            <a:r>
              <a:rPr lang="ko-KR" altLang="en-US" sz="1800">
                <a:latin typeface="견명조" pitchFamily="18" charset="-127"/>
              </a:rPr>
              <a:t>문을 만나도 </a:t>
            </a:r>
            <a:r>
              <a:rPr lang="en-US" altLang="ko-KR" sz="1800">
                <a:latin typeface="견명조" pitchFamily="18" charset="-127"/>
              </a:rPr>
              <a:t>finally</a:t>
            </a:r>
            <a:r>
              <a:rPr lang="ko-KR" altLang="en-US" sz="1800">
                <a:latin typeface="견명조" pitchFamily="18" charset="-127"/>
              </a:rPr>
              <a:t>블럭은 수행된다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705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과정 소개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60122" y="620688"/>
            <a:ext cx="7560840" cy="597666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강사 소개</a:t>
            </a:r>
            <a:endParaRPr lang="en-US" altLang="ko-KR" sz="1400" b="1" dirty="0"/>
          </a:p>
          <a:p>
            <a:pPr lvl="0">
              <a:spcBef>
                <a:spcPct val="20000"/>
              </a:spcBef>
              <a:defRPr/>
            </a:pPr>
            <a:r>
              <a:rPr lang="ko-KR" altLang="en-US" sz="1400" dirty="0" smtClean="0"/>
              <a:t>* 연세대 </a:t>
            </a:r>
            <a:r>
              <a:rPr lang="ko-KR" altLang="en-US" sz="1400" dirty="0"/>
              <a:t>전자공학과 </a:t>
            </a:r>
            <a:r>
              <a:rPr lang="en-US" altLang="ko-KR" sz="1400" dirty="0"/>
              <a:t>/ </a:t>
            </a:r>
            <a:r>
              <a:rPr lang="ko-KR" altLang="en-US" sz="1400" dirty="0"/>
              <a:t>연세대학원 전자공학과 컴퓨터네트워크 전공</a:t>
            </a:r>
            <a:br>
              <a:rPr lang="ko-KR" altLang="en-US" sz="1400" dirty="0"/>
            </a:br>
            <a:endParaRPr lang="en-US" altLang="ko-KR" sz="1400" dirty="0" smtClean="0"/>
          </a:p>
          <a:p>
            <a:pPr lvl="0">
              <a:spcBef>
                <a:spcPct val="20000"/>
              </a:spcBef>
              <a:defRPr/>
            </a:pPr>
            <a:r>
              <a:rPr lang="ko-KR" altLang="en-US" sz="1400" dirty="0" smtClean="0"/>
              <a:t>* </a:t>
            </a:r>
            <a:r>
              <a:rPr lang="en-US" altLang="ko-KR" sz="1400" dirty="0" smtClean="0"/>
              <a:t>KTF </a:t>
            </a:r>
            <a:r>
              <a:rPr lang="ko-KR" altLang="en-US" sz="1400" dirty="0"/>
              <a:t>선행연구소 근무</a:t>
            </a:r>
            <a:br>
              <a:rPr lang="ko-KR" altLang="en-US" sz="1400" dirty="0"/>
            </a:br>
            <a:r>
              <a:rPr lang="en-US" altLang="ko-KR" sz="1400" dirty="0"/>
              <a:t>-</a:t>
            </a:r>
            <a:r>
              <a:rPr lang="ko-KR" altLang="en-US" sz="1400" dirty="0"/>
              <a:t>멀티캐스트 프로토콜 연구 및 관련 특허 </a:t>
            </a:r>
            <a:r>
              <a:rPr lang="en-US" altLang="ko-KR" sz="1400" dirty="0"/>
              <a:t>3</a:t>
            </a:r>
            <a:r>
              <a:rPr lang="ko-KR" altLang="en-US" sz="1400" dirty="0"/>
              <a:t>건 국내 출원</a:t>
            </a:r>
            <a:r>
              <a:rPr lang="en-US" altLang="ko-KR" sz="1400" dirty="0"/>
              <a:t>/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해외출원</a:t>
            </a:r>
            <a:r>
              <a:rPr lang="en-US" altLang="ko-KR" sz="1400" dirty="0"/>
              <a:t>/</a:t>
            </a:r>
            <a:r>
              <a:rPr lang="ko-KR" altLang="en-US" sz="1400" dirty="0"/>
              <a:t>등록 </a:t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'</a:t>
            </a:r>
            <a:r>
              <a:rPr lang="ko-KR" altLang="en-US" sz="1400" dirty="0"/>
              <a:t>무선 이동 통신망에서 멀티캐스트 구현을 위한 </a:t>
            </a:r>
            <a:r>
              <a:rPr lang="ko-KR" altLang="en-US" sz="1400" dirty="0" err="1"/>
              <a:t>아이지엠피</a:t>
            </a:r>
            <a:r>
              <a:rPr lang="ko-KR" altLang="en-US" sz="1400" dirty="0"/>
              <a:t> 메시지 처리 방법 및 장치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'</a:t>
            </a:r>
            <a:r>
              <a:rPr lang="ko-KR" altLang="en-US" sz="1400" dirty="0"/>
              <a:t>이동통신망에서 고효율의 데이터 전송을 위한 멀티캐스트 </a:t>
            </a:r>
            <a:r>
              <a:rPr lang="ko-KR" altLang="en-US" sz="1400" dirty="0" err="1"/>
              <a:t>라우팅</a:t>
            </a:r>
            <a:r>
              <a:rPr lang="ko-KR" altLang="en-US" sz="1400" dirty="0"/>
              <a:t> 방법 및 시스템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'</a:t>
            </a:r>
            <a:r>
              <a:rPr lang="ko-KR" altLang="en-US" sz="1400" dirty="0"/>
              <a:t>이동통신망에서 </a:t>
            </a:r>
            <a:r>
              <a:rPr lang="ko-KR" altLang="en-US" sz="1400" dirty="0" err="1"/>
              <a:t>리다이렉션</a:t>
            </a:r>
            <a:r>
              <a:rPr lang="ko-KR" altLang="en-US" sz="1400" dirty="0"/>
              <a:t> 페이지 개선을 통한 성능 향상 방법 및 장치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* </a:t>
            </a:r>
            <a:r>
              <a:rPr lang="en-US" altLang="ko-KR" sz="1400" dirty="0"/>
              <a:t>KT</a:t>
            </a:r>
            <a:r>
              <a:rPr lang="ko-KR" altLang="en-US" sz="1400" dirty="0" err="1"/>
              <a:t>엠하우스</a:t>
            </a:r>
            <a:r>
              <a:rPr lang="ko-KR" altLang="en-US" sz="1400" dirty="0"/>
              <a:t> 개발본부 근무</a:t>
            </a:r>
            <a:br>
              <a:rPr lang="ko-KR" altLang="en-US" sz="1400" dirty="0"/>
            </a:br>
            <a:r>
              <a:rPr lang="en-US" altLang="ko-KR" sz="1400" dirty="0"/>
              <a:t>-114 </a:t>
            </a:r>
            <a:r>
              <a:rPr lang="ko-KR" altLang="en-US" sz="1400" dirty="0"/>
              <a:t>지역 검색 서비스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-MMS </a:t>
            </a:r>
            <a:r>
              <a:rPr lang="ko-KR" altLang="en-US" sz="1400" dirty="0"/>
              <a:t>광고 플랫폼 구축 </a:t>
            </a:r>
            <a:r>
              <a:rPr lang="ko-KR" altLang="en-US" sz="1400" dirty="0" smtClean="0"/>
              <a:t>프로젝트</a:t>
            </a:r>
            <a:endParaRPr lang="en-US" altLang="ko-KR" sz="1400" dirty="0" smtClean="0"/>
          </a:p>
          <a:p>
            <a:pPr lvl="0">
              <a:spcBef>
                <a:spcPct val="20000"/>
              </a:spcBef>
              <a:defRPr/>
            </a:pPr>
            <a:r>
              <a:rPr lang="ko-KR" altLang="en-US" sz="1400" dirty="0"/>
              <a:t> </a:t>
            </a:r>
            <a:r>
              <a:rPr lang="en-US" altLang="ko-KR" sz="1400" dirty="0"/>
              <a:t>MMS</a:t>
            </a:r>
            <a:r>
              <a:rPr lang="ko-KR" altLang="en-US" sz="1400" dirty="0"/>
              <a:t>관련 국내 특허 </a:t>
            </a:r>
            <a:r>
              <a:rPr lang="en-US" altLang="ko-KR" sz="1400" dirty="0"/>
              <a:t>3</a:t>
            </a:r>
            <a:r>
              <a:rPr lang="ko-KR" altLang="en-US" sz="1400" dirty="0"/>
              <a:t>건 출원 및 등록</a:t>
            </a:r>
            <a:br>
              <a:rPr lang="ko-KR" altLang="en-US" sz="1400" dirty="0"/>
            </a:br>
            <a:r>
              <a:rPr lang="en-US" altLang="ko-KR" sz="1400" dirty="0"/>
              <a:t>-KTF </a:t>
            </a:r>
            <a:r>
              <a:rPr lang="ko-KR" altLang="en-US" sz="1400" dirty="0"/>
              <a:t>종합광고서비스 플랫폼 구축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</a:t>
            </a:r>
            <a:r>
              <a:rPr lang="ko-KR" altLang="en-US" sz="1400" dirty="0" err="1"/>
              <a:t>기프티쇼</a:t>
            </a:r>
            <a:r>
              <a:rPr lang="ko-KR" altLang="en-US" sz="1400" dirty="0"/>
              <a:t> 서비스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* 파스텔커뮤니케이션 개발이사 근무</a:t>
            </a:r>
            <a:br>
              <a:rPr lang="ko-KR" altLang="en-US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다수 </a:t>
            </a:r>
            <a:r>
              <a:rPr lang="ko-KR" altLang="en-US" sz="1400" dirty="0" err="1"/>
              <a:t>안드로이드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앱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개발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-</a:t>
            </a:r>
            <a:r>
              <a:rPr lang="ko-KR" altLang="en-US" sz="1400" dirty="0"/>
              <a:t> </a:t>
            </a:r>
            <a:r>
              <a:rPr lang="en-US" altLang="ko-KR" sz="1400" dirty="0"/>
              <a:t>'LG</a:t>
            </a:r>
            <a:r>
              <a:rPr lang="ko-KR" altLang="en-US" sz="1400" dirty="0"/>
              <a:t>전자 </a:t>
            </a:r>
            <a:r>
              <a:rPr lang="ko-KR" altLang="en-US" sz="1400" dirty="0" err="1"/>
              <a:t>클라우드</a:t>
            </a:r>
            <a:r>
              <a:rPr lang="ko-KR" altLang="en-US" sz="1400" dirty="0"/>
              <a:t> 포토다이어리 프로젝트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* </a:t>
            </a:r>
            <a:r>
              <a:rPr lang="ko-KR" altLang="en-US" sz="1400" dirty="0" smtClean="0"/>
              <a:t>프리랜서 </a:t>
            </a:r>
            <a:r>
              <a:rPr lang="en-US" altLang="ko-KR" sz="1400" dirty="0" smtClean="0"/>
              <a:t>( ~ </a:t>
            </a:r>
            <a:r>
              <a:rPr lang="ko-KR" altLang="en-US" sz="1400" dirty="0" smtClean="0"/>
              <a:t>현재</a:t>
            </a:r>
            <a:r>
              <a:rPr lang="en-US" altLang="ko-KR" sz="1400" dirty="0" smtClean="0"/>
              <a:t>)</a:t>
            </a:r>
          </a:p>
          <a:p>
            <a:pPr lvl="0">
              <a:spcBef>
                <a:spcPct val="20000"/>
              </a:spcBef>
              <a:defRPr/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안드로이드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</a:t>
            </a:r>
            <a:r>
              <a:rPr lang="ko-KR" altLang="en-US" sz="1400" dirty="0" smtClean="0"/>
              <a:t> 및 게임 개발 다수</a:t>
            </a:r>
            <a:endParaRPr lang="en-US" altLang="ko-KR" sz="1400" dirty="0" smtClean="0"/>
          </a:p>
          <a:p>
            <a:pPr lvl="0">
              <a:spcBef>
                <a:spcPct val="20000"/>
              </a:spcBef>
              <a:defRPr/>
            </a:pPr>
            <a:r>
              <a:rPr lang="en-US" altLang="ko-KR" sz="1400" dirty="0" smtClean="0"/>
              <a:t>- LG</a:t>
            </a:r>
            <a:r>
              <a:rPr lang="ko-KR" altLang="en-US" sz="1400" dirty="0" smtClean="0"/>
              <a:t>전자 </a:t>
            </a:r>
            <a:r>
              <a:rPr lang="ko-KR" altLang="en-US" sz="1400" dirty="0" err="1" smtClean="0"/>
              <a:t>뷰톡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안드로이드</a:t>
            </a:r>
            <a:r>
              <a:rPr lang="ko-KR" altLang="en-US" sz="1400" dirty="0" smtClean="0"/>
              <a:t> 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- LG CNS IOT </a:t>
            </a:r>
            <a:r>
              <a:rPr lang="ko-KR" altLang="en-US" sz="1400" dirty="0" err="1" smtClean="0"/>
              <a:t>스마트홈</a:t>
            </a:r>
            <a:r>
              <a:rPr lang="ko-KR" altLang="en-US" sz="1400" dirty="0" smtClean="0"/>
              <a:t> 프로젝트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 LG U+ oneM2M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IOT </a:t>
            </a:r>
            <a:r>
              <a:rPr kumimoji="0" lang="ko-KR" alt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프로토콜 개발</a:t>
            </a:r>
            <a:endParaRPr kumimoji="0" lang="en-US" altLang="ko-KR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- </a:t>
            </a:r>
            <a:r>
              <a:rPr lang="ko-KR" altLang="en-US" sz="1400" dirty="0" smtClean="0"/>
              <a:t>건강지킴이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한국 요식업센터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 다수 </a:t>
            </a:r>
            <a:r>
              <a:rPr lang="en-US" altLang="ko-KR" sz="1400" dirty="0" smtClean="0"/>
              <a:t>full stack </a:t>
            </a:r>
            <a:r>
              <a:rPr lang="ko-KR" altLang="en-US" sz="1400" dirty="0" smtClean="0"/>
              <a:t>개발</a:t>
            </a:r>
            <a:endParaRPr lang="en-US" altLang="ko-KR" sz="1400" dirty="0" smtClean="0"/>
          </a:p>
          <a:p>
            <a:pPr lvl="0">
              <a:spcBef>
                <a:spcPct val="20000"/>
              </a:spcBef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770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707" name="Rectangle 3"/>
          <p:cNvSpPr>
            <a:spLocks noGrp="1" noChangeArrowheads="1"/>
          </p:cNvSpPr>
          <p:nvPr>
            <p:ph idx="1"/>
          </p:nvPr>
        </p:nvSpPr>
        <p:spPr>
          <a:xfrm>
            <a:off x="433195" y="908720"/>
            <a:ext cx="8372475" cy="5219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000" dirty="0"/>
              <a:t>데이터 타입 이란</a:t>
            </a:r>
            <a:r>
              <a:rPr lang="en-US" altLang="ko-KR" sz="2000" dirty="0"/>
              <a:t>?  </a:t>
            </a:r>
            <a:r>
              <a:rPr lang="ko-KR" altLang="en-US" sz="2000" dirty="0"/>
              <a:t>프로그래머가 메모리를 얻어올 때 그 </a:t>
            </a:r>
            <a:r>
              <a:rPr lang="ko-KR" altLang="en-US" sz="2000" b="1" dirty="0"/>
              <a:t>크기</a:t>
            </a:r>
            <a:r>
              <a:rPr lang="ko-KR" altLang="en-US" sz="2000" dirty="0"/>
              <a:t>를 지정한다는 의미</a:t>
            </a:r>
          </a:p>
          <a:p>
            <a:pPr>
              <a:lnSpc>
                <a:spcPct val="90000"/>
              </a:lnSpc>
            </a:pPr>
            <a:endParaRPr lang="ko-KR" altLang="en-US" sz="2000" dirty="0"/>
          </a:p>
          <a:p>
            <a:pPr>
              <a:lnSpc>
                <a:spcPct val="90000"/>
              </a:lnSpc>
            </a:pPr>
            <a:r>
              <a:rPr lang="ko-KR" altLang="en-US" sz="2000" dirty="0"/>
              <a:t>메모리를 얻고 사용하는 절차</a:t>
            </a:r>
          </a:p>
          <a:p>
            <a:pPr lvl="1">
              <a:lnSpc>
                <a:spcPct val="90000"/>
              </a:lnSpc>
            </a:pPr>
            <a:r>
              <a:rPr lang="ko-KR" altLang="en-US" sz="2000" dirty="0"/>
              <a:t>필요한 메모리의 크기를 정한다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ko-KR" altLang="en-US" sz="2000" dirty="0"/>
              <a:t>크기에 해당하는 만큼의 메모리를 얻는다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ko-KR" altLang="en-US" sz="2000" dirty="0"/>
              <a:t>메모리에 데이터를 집어 넣는다</a:t>
            </a:r>
            <a:r>
              <a:rPr lang="en-US" altLang="ko-KR" sz="2000" dirty="0"/>
              <a:t>.</a:t>
            </a:r>
          </a:p>
          <a:p>
            <a:pPr>
              <a:lnSpc>
                <a:spcPct val="90000"/>
              </a:lnSpc>
            </a:pP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ko-KR" altLang="en-US" sz="2000" dirty="0"/>
              <a:t>만약 </a:t>
            </a:r>
            <a:r>
              <a:rPr lang="en-US" altLang="ko-KR" sz="2000" dirty="0"/>
              <a:t>4</a:t>
            </a:r>
            <a:r>
              <a:rPr lang="ko-KR" altLang="en-US" sz="2000" dirty="0"/>
              <a:t>바이트의 메모리를 프로그래머가 얻어낸다는 것은 어렵기 때문에 메모리의 크기를 미리 지정해 두었는데 그것이 데이터 타입이다</a:t>
            </a:r>
            <a:r>
              <a:rPr lang="en-US" altLang="ko-KR" sz="2000" dirty="0"/>
              <a:t>.</a:t>
            </a:r>
          </a:p>
          <a:p>
            <a:pPr>
              <a:lnSpc>
                <a:spcPct val="90000"/>
              </a:lnSpc>
            </a:pPr>
            <a:endParaRPr lang="en-US" altLang="ko-KR" sz="2000" dirty="0"/>
          </a:p>
          <a:p>
            <a:pPr>
              <a:lnSpc>
                <a:spcPct val="90000"/>
              </a:lnSpc>
            </a:pPr>
            <a:r>
              <a:rPr lang="ko-KR" altLang="en-US" sz="2000" dirty="0"/>
              <a:t>데이터 타입을 이용하면 효과적인 메모리 활용이 가능하다</a:t>
            </a:r>
            <a:r>
              <a:rPr lang="en-US" altLang="ko-KR" sz="2000" dirty="0"/>
              <a:t>.</a:t>
            </a:r>
          </a:p>
          <a:p>
            <a:pPr>
              <a:lnSpc>
                <a:spcPct val="90000"/>
              </a:lnSpc>
            </a:pPr>
            <a:endParaRPr lang="en-US" altLang="ko-KR" sz="2000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 타입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4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1.8 finally</a:t>
            </a:r>
            <a:r>
              <a:rPr lang="ko-KR" altLang="en-US" sz="2800">
                <a:latin typeface="견명조" pitchFamily="18" charset="-127"/>
              </a:rPr>
              <a:t>블럭 </a:t>
            </a:r>
            <a:r>
              <a:rPr lang="en-US" altLang="ko-KR" sz="2800">
                <a:latin typeface="견명조" pitchFamily="18" charset="-127"/>
              </a:rPr>
              <a:t>- </a:t>
            </a:r>
            <a:r>
              <a:rPr lang="ko-KR" altLang="en-US" sz="2800">
                <a:latin typeface="견명조" pitchFamily="18" charset="-127"/>
              </a:rPr>
              <a:t>예제</a:t>
            </a:r>
          </a:p>
        </p:txBody>
      </p:sp>
      <p:pic>
        <p:nvPicPr>
          <p:cNvPr id="9934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773238"/>
            <a:ext cx="7669212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9345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3363913"/>
            <a:ext cx="2268538" cy="16129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8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1.9 </a:t>
            </a:r>
            <a:r>
              <a:rPr lang="ko-KR" altLang="en-US" sz="2800">
                <a:latin typeface="견명조" pitchFamily="18" charset="-127"/>
              </a:rPr>
              <a:t>메서드에 예외 선언하기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5922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예외를 처리하는 또 다른 방법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95288" y="194627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사실은 예외를 처리하는 것이 아니라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호출한 메서드로 전달해주는 것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96875" y="23066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호출한 메서드에서 예외처리를 해야만 할 때 사용</a:t>
            </a:r>
          </a:p>
        </p:txBody>
      </p:sp>
      <p:graphicFrame>
        <p:nvGraphicFramePr>
          <p:cNvPr id="85009" name="Object 17"/>
          <p:cNvGraphicFramePr>
            <a:graphicFrameLocks noChangeAspect="1"/>
          </p:cNvGraphicFramePr>
          <p:nvPr/>
        </p:nvGraphicFramePr>
        <p:xfrm>
          <a:off x="893763" y="4113213"/>
          <a:ext cx="7134225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0" name="Image" r:id="rId4" imgW="9511111" imgH="3466667" progId="Photoshop.Image.7">
                  <p:embed/>
                </p:oleObj>
              </mc:Choice>
              <mc:Fallback>
                <p:oleObj name="Image" r:id="rId4" imgW="9511111" imgH="3466667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4113213"/>
                        <a:ext cx="7134225" cy="2600325"/>
                      </a:xfrm>
                      <a:prstGeom prst="rect">
                        <a:avLst/>
                      </a:prstGeom>
                      <a:noFill/>
                      <a:ln w="12700" algn="ctr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FF0000">
                                  <a:gamma/>
                                  <a:shade val="60000"/>
                                  <a:invGamma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1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95575"/>
            <a:ext cx="6664325" cy="13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5011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005263"/>
            <a:ext cx="3519488" cy="136048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5012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5553075"/>
            <a:ext cx="2879725" cy="12223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966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1.9 </a:t>
            </a:r>
            <a:r>
              <a:rPr lang="ko-KR" altLang="en-US" sz="2800">
                <a:latin typeface="견명조" pitchFamily="18" charset="-127"/>
              </a:rPr>
              <a:t>메서드에 예외 선언하기 </a:t>
            </a:r>
            <a:r>
              <a:rPr lang="en-US" altLang="ko-KR" sz="2800">
                <a:latin typeface="Arial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</a:t>
            </a:r>
            <a:r>
              <a:rPr lang="en-US" altLang="ko-KR" sz="2800">
                <a:latin typeface="견명조" pitchFamily="18" charset="-127"/>
              </a:rPr>
              <a:t>1</a:t>
            </a:r>
          </a:p>
        </p:txBody>
      </p:sp>
      <p:pic>
        <p:nvPicPr>
          <p:cNvPr id="10138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92263"/>
            <a:ext cx="5832475" cy="241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138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2498725"/>
            <a:ext cx="424815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139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4184650"/>
            <a:ext cx="86042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139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5913438"/>
            <a:ext cx="6192837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9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1.9 </a:t>
            </a:r>
            <a:r>
              <a:rPr lang="ko-KR" altLang="en-US" sz="2800">
                <a:latin typeface="견명조" pitchFamily="18" charset="-127"/>
              </a:rPr>
              <a:t>메서드에 예외 선언하기 </a:t>
            </a:r>
            <a:r>
              <a:rPr lang="en-US" altLang="ko-KR" sz="2800">
                <a:latin typeface="Arial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</a:t>
            </a:r>
            <a:r>
              <a:rPr lang="en-US" altLang="ko-KR" sz="2800">
                <a:latin typeface="견명조" pitchFamily="18" charset="-127"/>
              </a:rPr>
              <a:t>2</a:t>
            </a:r>
          </a:p>
        </p:txBody>
      </p:sp>
      <p:pic>
        <p:nvPicPr>
          <p:cNvPr id="10344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5146675"/>
            <a:ext cx="5148262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344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92263"/>
            <a:ext cx="6048375" cy="272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3444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3608388"/>
            <a:ext cx="3930650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982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1.9 </a:t>
            </a:r>
            <a:r>
              <a:rPr lang="ko-KR" altLang="en-US" sz="2800">
                <a:latin typeface="견명조" pitchFamily="18" charset="-127"/>
              </a:rPr>
              <a:t>메서드에 예외 선언하기 </a:t>
            </a:r>
            <a:r>
              <a:rPr lang="en-US" altLang="ko-KR" sz="2800">
                <a:latin typeface="Arial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</a:t>
            </a:r>
            <a:r>
              <a:rPr lang="en-US" altLang="ko-KR" sz="2800">
                <a:latin typeface="견명조" pitchFamily="18" charset="-127"/>
              </a:rPr>
              <a:t>3</a:t>
            </a:r>
          </a:p>
        </p:txBody>
      </p:sp>
      <p:pic>
        <p:nvPicPr>
          <p:cNvPr id="10548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54163"/>
            <a:ext cx="6119813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548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973263"/>
            <a:ext cx="3270250" cy="24638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839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1.9 </a:t>
            </a:r>
            <a:r>
              <a:rPr lang="ko-KR" altLang="en-US" sz="2800">
                <a:latin typeface="견명조" pitchFamily="18" charset="-127"/>
              </a:rPr>
              <a:t>메서드에 예외 선언하기 </a:t>
            </a:r>
            <a:r>
              <a:rPr lang="en-US" altLang="ko-KR" sz="2800">
                <a:latin typeface="Arial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예제</a:t>
            </a:r>
            <a:r>
              <a:rPr lang="en-US" altLang="ko-KR" sz="2800">
                <a:latin typeface="견명조" pitchFamily="18" charset="-127"/>
              </a:rPr>
              <a:t>4</a:t>
            </a:r>
          </a:p>
        </p:txBody>
      </p:sp>
      <p:pic>
        <p:nvPicPr>
          <p:cNvPr id="10753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63688"/>
            <a:ext cx="6084887" cy="409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753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2600325"/>
            <a:ext cx="3967162" cy="1157288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853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1.10 </a:t>
            </a:r>
            <a:r>
              <a:rPr lang="ko-KR" altLang="en-US" sz="2800">
                <a:latin typeface="견명조" pitchFamily="18" charset="-127"/>
              </a:rPr>
              <a:t>예외 되던지기</a:t>
            </a:r>
            <a:r>
              <a:rPr lang="en-US" altLang="ko-KR" sz="2800">
                <a:latin typeface="견명조" pitchFamily="18" charset="-127"/>
              </a:rPr>
              <a:t>(re-throwing)</a:t>
            </a:r>
            <a:endParaRPr lang="ko-KR" altLang="en-US" sz="28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6573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예외를 처리한 후에 다시 예외를 생성해서 호출한 메서드로 전달하는 것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95288" y="2054225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예외가 발생한 메서드와 호출한 메서드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양쪽에서 예외를 처리해야 하는 경우에 사용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9115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763838"/>
            <a:ext cx="6264275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115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5661025"/>
            <a:ext cx="3348038" cy="104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72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1.11 </a:t>
            </a:r>
            <a:r>
              <a:rPr lang="ko-KR" altLang="en-US" sz="2800">
                <a:latin typeface="견명조" pitchFamily="18" charset="-127"/>
              </a:rPr>
              <a:t>사용자정의 예외 만들기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95288" y="17002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기존의 예외 클래스를 상속받아서 새로운 예외 클래스를 정의할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58775" y="3213100"/>
            <a:ext cx="8748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에러코드를 저장할 수 있게 </a:t>
            </a:r>
            <a:r>
              <a:rPr lang="en-US" altLang="ko-KR" sz="1800">
                <a:latin typeface="견명조" pitchFamily="18" charset="-127"/>
              </a:rPr>
              <a:t>ERR_CODE</a:t>
            </a:r>
            <a:r>
              <a:rPr lang="ko-KR" altLang="en-US" sz="1800">
                <a:latin typeface="견명조" pitchFamily="18" charset="-127"/>
              </a:rPr>
              <a:t>와 </a:t>
            </a:r>
            <a:r>
              <a:rPr lang="en-US" altLang="ko-KR" sz="1800">
                <a:latin typeface="견명조" pitchFamily="18" charset="-127"/>
              </a:rPr>
              <a:t>getErrCode()</a:t>
            </a:r>
            <a:r>
              <a:rPr lang="ko-KR" altLang="en-US" sz="1800">
                <a:latin typeface="견명조" pitchFamily="18" charset="-127"/>
              </a:rPr>
              <a:t>를 멤버로 추가 </a:t>
            </a:r>
          </a:p>
        </p:txBody>
      </p:sp>
      <p:pic>
        <p:nvPicPr>
          <p:cNvPr id="93202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097088"/>
            <a:ext cx="622776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320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636963"/>
            <a:ext cx="622776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예외처리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170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11"/>
          <p:cNvSpPr txBox="1">
            <a:spLocks noChangeArrowheads="1"/>
          </p:cNvSpPr>
          <p:nvPr/>
        </p:nvSpPr>
        <p:spPr bwMode="auto">
          <a:xfrm>
            <a:off x="454158" y="875835"/>
            <a:ext cx="486092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 smtClean="0">
                <a:latin typeface="+mj-ea"/>
                <a:ea typeface="+mj-ea"/>
              </a:rPr>
              <a:t>1. </a:t>
            </a:r>
            <a:r>
              <a:rPr lang="en-US" altLang="ko-KR" sz="2400" dirty="0" err="1" smtClean="0">
                <a:latin typeface="+mj-ea"/>
                <a:ea typeface="+mj-ea"/>
              </a:rPr>
              <a:t>java.lang</a:t>
            </a:r>
            <a:r>
              <a:rPr lang="en-US" altLang="ko-KR" sz="2400" dirty="0" smtClean="0">
                <a:latin typeface="+mj-ea"/>
                <a:ea typeface="+mj-ea"/>
              </a:rPr>
              <a:t> </a:t>
            </a:r>
            <a:r>
              <a:rPr lang="ko-KR" altLang="en-US" sz="2400" dirty="0" smtClean="0">
                <a:latin typeface="+mj-ea"/>
                <a:ea typeface="+mj-ea"/>
              </a:rPr>
              <a:t>클래스</a:t>
            </a:r>
            <a:endParaRPr lang="en-US" altLang="ko-KR" sz="24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400" dirty="0" smtClean="0">
                <a:latin typeface="+mj-ea"/>
                <a:ea typeface="+mj-ea"/>
              </a:rPr>
              <a:t>   - String </a:t>
            </a:r>
          </a:p>
          <a:p>
            <a:pPr algn="l" eaLnBrk="1" hangingPunct="1"/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  - </a:t>
            </a:r>
            <a:r>
              <a:rPr lang="en-US" altLang="ko-KR" sz="2400" dirty="0" err="1" smtClean="0">
                <a:latin typeface="+mj-ea"/>
                <a:ea typeface="+mj-ea"/>
              </a:rPr>
              <a:t>StringBuffer</a:t>
            </a:r>
            <a:endParaRPr lang="en-US" altLang="ko-KR" sz="2400" dirty="0" smtClean="0">
              <a:latin typeface="+mj-ea"/>
              <a:ea typeface="+mj-ea"/>
            </a:endParaRPr>
          </a:p>
          <a:p>
            <a:pPr algn="l" eaLnBrk="1" hangingPunct="1"/>
            <a:endParaRPr lang="en-US" altLang="ko-KR" sz="24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400" dirty="0" smtClean="0">
                <a:latin typeface="+mj-ea"/>
                <a:ea typeface="+mj-ea"/>
              </a:rPr>
              <a:t>2. Wrapper </a:t>
            </a:r>
            <a:r>
              <a:rPr lang="ko-KR" altLang="en-US" sz="2400" dirty="0" smtClean="0">
                <a:latin typeface="+mj-ea"/>
                <a:ea typeface="+mj-ea"/>
              </a:rPr>
              <a:t>클래스</a:t>
            </a:r>
            <a:endParaRPr lang="en-US" altLang="ko-KR" sz="2400" dirty="0">
              <a:latin typeface="+mj-ea"/>
              <a:ea typeface="+mj-ea"/>
            </a:endParaRPr>
          </a:p>
          <a:p>
            <a:pPr algn="l" eaLnBrk="1" hangingPunct="1"/>
            <a:endParaRPr lang="en-US" altLang="ko-KR" sz="24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400" dirty="0" smtClean="0">
                <a:latin typeface="+mj-ea"/>
                <a:ea typeface="+mj-ea"/>
              </a:rPr>
              <a:t>3. Date </a:t>
            </a:r>
            <a:r>
              <a:rPr lang="ko-KR" altLang="en-US" sz="2400" dirty="0" smtClean="0">
                <a:latin typeface="+mj-ea"/>
                <a:ea typeface="+mj-ea"/>
              </a:rPr>
              <a:t>클래스</a:t>
            </a:r>
            <a:endParaRPr lang="en-US" altLang="ko-KR" sz="2400" dirty="0" smtClean="0">
              <a:latin typeface="+mj-ea"/>
              <a:ea typeface="+mj-ea"/>
            </a:endParaRPr>
          </a:p>
          <a:p>
            <a:pPr algn="l" eaLnBrk="1" hangingPunct="1"/>
            <a:endParaRPr lang="en-US" altLang="ko-KR" sz="24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400" dirty="0" smtClean="0">
                <a:latin typeface="+mj-ea"/>
                <a:ea typeface="+mj-ea"/>
              </a:rPr>
              <a:t>4. Formatting </a:t>
            </a:r>
            <a:r>
              <a:rPr lang="ko-KR" altLang="en-US" sz="2400" dirty="0" smtClean="0">
                <a:latin typeface="+mj-ea"/>
                <a:ea typeface="+mj-ea"/>
              </a:rPr>
              <a:t>클래스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유용한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844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11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 String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문자열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문자열은 문자상수의 집합이다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자바에서 문자열은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클래스의 객체이다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문자열을 생성하는 방법 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str1 = "Hello World!";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str2 = "Hello World!";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문자열 생성하는 방법 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II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ntr1 = new String("Hello World!");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ntr2 = new String("Hello World!");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문자열 결합하기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ntr3 = "Hello" + " " +  "World!";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문자열 내에 에스케이프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(Escape) 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문자의 사용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myString = "c:\\javasrc\\chap07";</a:t>
            </a:r>
          </a:p>
        </p:txBody>
      </p:sp>
      <p:sp>
        <p:nvSpPr>
          <p:cNvPr id="28" name="Freeform 4"/>
          <p:cNvSpPr>
            <a:spLocks/>
          </p:cNvSpPr>
          <p:nvPr/>
        </p:nvSpPr>
        <p:spPr bwMode="auto">
          <a:xfrm>
            <a:off x="6327775" y="699914"/>
            <a:ext cx="2708721" cy="1306512"/>
          </a:xfrm>
          <a:custGeom>
            <a:avLst/>
            <a:gdLst>
              <a:gd name="T0" fmla="*/ 1756 w 1757"/>
              <a:gd name="T1" fmla="*/ 1732 h 1739"/>
              <a:gd name="T2" fmla="*/ 1539 w 1757"/>
              <a:gd name="T3" fmla="*/ 1739 h 1739"/>
              <a:gd name="T4" fmla="*/ 1190 w 1757"/>
              <a:gd name="T5" fmla="*/ 1672 h 1739"/>
              <a:gd name="T6" fmla="*/ 765 w 1757"/>
              <a:gd name="T7" fmla="*/ 1531 h 1739"/>
              <a:gd name="T8" fmla="*/ 340 w 1757"/>
              <a:gd name="T9" fmla="*/ 1247 h 1739"/>
              <a:gd name="T10" fmla="*/ 56 w 1757"/>
              <a:gd name="T11" fmla="*/ 879 h 1739"/>
              <a:gd name="T12" fmla="*/ 0 w 1757"/>
              <a:gd name="T13" fmla="*/ 567 h 1739"/>
              <a:gd name="T14" fmla="*/ 0 w 1757"/>
              <a:gd name="T15" fmla="*/ 113 h 1739"/>
              <a:gd name="T16" fmla="*/ 28 w 1757"/>
              <a:gd name="T17" fmla="*/ 0 h 1739"/>
              <a:gd name="T18" fmla="*/ 1757 w 1757"/>
              <a:gd name="T19" fmla="*/ 0 h 1739"/>
              <a:gd name="T20" fmla="*/ 1757 w 1757"/>
              <a:gd name="T21" fmla="*/ 1729 h 17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57"/>
              <a:gd name="T34" fmla="*/ 0 h 1739"/>
              <a:gd name="T35" fmla="*/ 1757 w 1757"/>
              <a:gd name="T36" fmla="*/ 1739 h 173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57" h="1739">
                <a:moveTo>
                  <a:pt x="1756" y="1732"/>
                </a:moveTo>
                <a:lnTo>
                  <a:pt x="1539" y="1739"/>
                </a:lnTo>
                <a:lnTo>
                  <a:pt x="1190" y="1672"/>
                </a:lnTo>
                <a:lnTo>
                  <a:pt x="765" y="1531"/>
                </a:lnTo>
                <a:lnTo>
                  <a:pt x="340" y="1247"/>
                </a:lnTo>
                <a:lnTo>
                  <a:pt x="56" y="879"/>
                </a:lnTo>
                <a:lnTo>
                  <a:pt x="0" y="567"/>
                </a:lnTo>
                <a:lnTo>
                  <a:pt x="0" y="113"/>
                </a:lnTo>
                <a:lnTo>
                  <a:pt x="28" y="0"/>
                </a:lnTo>
                <a:lnTo>
                  <a:pt x="1757" y="0"/>
                </a:lnTo>
                <a:lnTo>
                  <a:pt x="1757" y="1729"/>
                </a:lnTo>
              </a:path>
            </a:pathLst>
          </a:custGeom>
          <a:solidFill>
            <a:srgbClr val="CCCCFF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7497763" y="880889"/>
            <a:ext cx="1420812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"Hello World!"</a:t>
            </a: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4797425" y="2303463"/>
            <a:ext cx="900113" cy="314325"/>
          </a:xfrm>
          <a:prstGeom prst="rect">
            <a:avLst/>
          </a:prstGeom>
          <a:solidFill>
            <a:srgbClr val="00CC99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str1</a:t>
            </a:r>
          </a:p>
        </p:txBody>
      </p:sp>
      <p:cxnSp>
        <p:nvCxnSpPr>
          <p:cNvPr id="31" name="AutoShape 7"/>
          <p:cNvCxnSpPr>
            <a:cxnSpLocks noChangeShapeType="1"/>
            <a:stCxn id="30" idx="3"/>
            <a:endCxn id="29" idx="1"/>
          </p:cNvCxnSpPr>
          <p:nvPr/>
        </p:nvCxnSpPr>
        <p:spPr bwMode="auto">
          <a:xfrm flipV="1">
            <a:off x="5697538" y="1049164"/>
            <a:ext cx="1800225" cy="1411462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4886325" y="2889250"/>
            <a:ext cx="900113" cy="314325"/>
          </a:xfrm>
          <a:prstGeom prst="rect">
            <a:avLst/>
          </a:prstGeom>
          <a:solidFill>
            <a:srgbClr val="00CC99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str2</a:t>
            </a:r>
          </a:p>
        </p:txBody>
      </p:sp>
      <p:cxnSp>
        <p:nvCxnSpPr>
          <p:cNvPr id="33" name="AutoShape 9"/>
          <p:cNvCxnSpPr>
            <a:cxnSpLocks noChangeShapeType="1"/>
            <a:stCxn id="32" idx="3"/>
            <a:endCxn id="29" idx="1"/>
          </p:cNvCxnSpPr>
          <p:nvPr/>
        </p:nvCxnSpPr>
        <p:spPr bwMode="auto">
          <a:xfrm flipV="1">
            <a:off x="5786438" y="1049164"/>
            <a:ext cx="1711325" cy="1997249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6012160" y="4598988"/>
            <a:ext cx="3024336" cy="1800225"/>
          </a:xfrm>
          <a:prstGeom prst="rect">
            <a:avLst/>
          </a:prstGeom>
          <a:solidFill>
            <a:srgbClr val="FFCC66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7270750" y="4914900"/>
            <a:ext cx="1423988" cy="33972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"Hello World!"</a:t>
            </a: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5472113" y="3519488"/>
            <a:ext cx="900112" cy="314325"/>
          </a:xfrm>
          <a:prstGeom prst="rect">
            <a:avLst/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ntr1</a:t>
            </a:r>
          </a:p>
        </p:txBody>
      </p:sp>
      <p:cxnSp>
        <p:nvCxnSpPr>
          <p:cNvPr id="37" name="AutoShape 13"/>
          <p:cNvCxnSpPr>
            <a:cxnSpLocks noChangeShapeType="1"/>
            <a:stCxn id="36" idx="3"/>
            <a:endCxn id="35" idx="1"/>
          </p:cNvCxnSpPr>
          <p:nvPr/>
        </p:nvCxnSpPr>
        <p:spPr bwMode="auto">
          <a:xfrm>
            <a:off x="6372225" y="3676650"/>
            <a:ext cx="898525" cy="1408113"/>
          </a:xfrm>
          <a:prstGeom prst="curvedConnector3">
            <a:avLst>
              <a:gd name="adj1" fmla="val 49824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5337175" y="3968750"/>
            <a:ext cx="900113" cy="314325"/>
          </a:xfrm>
          <a:prstGeom prst="rect">
            <a:avLst/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ntr2</a:t>
            </a:r>
          </a:p>
        </p:txBody>
      </p:sp>
      <p:cxnSp>
        <p:nvCxnSpPr>
          <p:cNvPr id="39" name="AutoShape 15"/>
          <p:cNvCxnSpPr>
            <a:cxnSpLocks noChangeShapeType="1"/>
            <a:stCxn id="38" idx="3"/>
            <a:endCxn id="40" idx="1"/>
          </p:cNvCxnSpPr>
          <p:nvPr/>
        </p:nvCxnSpPr>
        <p:spPr bwMode="auto">
          <a:xfrm>
            <a:off x="6237288" y="4125913"/>
            <a:ext cx="898525" cy="1858962"/>
          </a:xfrm>
          <a:prstGeom prst="curvedConnector3">
            <a:avLst>
              <a:gd name="adj1" fmla="val 49824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7135813" y="5815013"/>
            <a:ext cx="1423987" cy="33972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"Hello World!"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6835775" y="6380163"/>
            <a:ext cx="1427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Heap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영역의 메모리 공간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7542213" y="1960389"/>
            <a:ext cx="7445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상수 풀 영역</a:t>
            </a:r>
          </a:p>
        </p:txBody>
      </p:sp>
      <p:sp>
        <p:nvSpPr>
          <p:cNvPr id="43" name="Rectangle 19"/>
          <p:cNvSpPr>
            <a:spLocks noChangeArrowheads="1"/>
          </p:cNvSpPr>
          <p:nvPr/>
        </p:nvSpPr>
        <p:spPr bwMode="auto">
          <a:xfrm>
            <a:off x="7251700" y="4733925"/>
            <a:ext cx="12096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new String("Hello World!");</a:t>
            </a:r>
          </a:p>
        </p:txBody>
      </p:sp>
      <p:sp>
        <p:nvSpPr>
          <p:cNvPr id="44" name="Rectangle 20"/>
          <p:cNvSpPr>
            <a:spLocks noChangeArrowheads="1"/>
          </p:cNvSpPr>
          <p:nvPr/>
        </p:nvSpPr>
        <p:spPr bwMode="auto">
          <a:xfrm>
            <a:off x="7137400" y="5589588"/>
            <a:ext cx="12096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new String("Hello World!");</a:t>
            </a:r>
          </a:p>
        </p:txBody>
      </p:sp>
    </p:spTree>
    <p:extLst>
      <p:ext uri="{BB962C8B-B14F-4D97-AF65-F5344CB8AC3E}">
        <p14:creationId xmlns:p14="http://schemas.microsoft.com/office/powerpoint/2010/main" val="394949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메모리를 얻는 방법</a:t>
            </a:r>
          </a:p>
          <a:p>
            <a:pPr lvl="1"/>
            <a:r>
              <a:rPr lang="en-US" altLang="ko-KR" sz="2000" dirty="0" err="1"/>
              <a:t>int</a:t>
            </a:r>
            <a:r>
              <a:rPr lang="en-US" altLang="ko-KR" sz="2000" dirty="0"/>
              <a:t> a;</a:t>
            </a:r>
          </a:p>
          <a:p>
            <a:pPr lvl="2"/>
            <a:r>
              <a:rPr lang="en-US" altLang="ko-KR" sz="2000" dirty="0"/>
              <a:t>4</a:t>
            </a:r>
            <a:r>
              <a:rPr lang="ko-KR" altLang="en-US" sz="2000" dirty="0"/>
              <a:t>바이트 메모리를 얻는다</a:t>
            </a:r>
          </a:p>
          <a:p>
            <a:pPr lvl="2"/>
            <a:r>
              <a:rPr lang="ko-KR" altLang="en-US" sz="2000" dirty="0"/>
              <a:t>얻은 메모리의 주소</a:t>
            </a:r>
            <a:r>
              <a:rPr lang="en-US" altLang="ko-KR" sz="2000" dirty="0"/>
              <a:t>(</a:t>
            </a:r>
            <a:r>
              <a:rPr lang="ko-KR" altLang="en-US" sz="2000" dirty="0"/>
              <a:t>위치</a:t>
            </a:r>
            <a:r>
              <a:rPr lang="en-US" altLang="ko-KR" sz="2000" dirty="0"/>
              <a:t>)</a:t>
            </a:r>
            <a:r>
              <a:rPr lang="ko-KR" altLang="en-US" sz="2000" dirty="0"/>
              <a:t>를 받아낸다</a:t>
            </a:r>
          </a:p>
          <a:p>
            <a:pPr lvl="2"/>
            <a:r>
              <a:rPr lang="ko-KR" altLang="en-US" sz="2000" dirty="0"/>
              <a:t>메모리 위치를 </a:t>
            </a:r>
            <a:r>
              <a:rPr lang="en-US" altLang="ko-KR" sz="2000" dirty="0"/>
              <a:t>a</a:t>
            </a:r>
            <a:r>
              <a:rPr lang="ko-KR" altLang="en-US" sz="2000" dirty="0"/>
              <a:t>라는 이름과 연결시켜 준다</a:t>
            </a:r>
          </a:p>
          <a:p>
            <a:endParaRPr lang="ko-KR" altLang="en-US" sz="2000" dirty="0"/>
          </a:p>
          <a:p>
            <a:r>
              <a:rPr lang="ko-KR" altLang="en-US" sz="2000" dirty="0"/>
              <a:t>데이터 타입은 메모리를 얻기 위한 하나의 수단으로 활용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데이터 타입은 </a:t>
            </a:r>
            <a:r>
              <a:rPr lang="en-US" altLang="ko-KR" sz="2000" dirty="0"/>
              <a:t>(</a:t>
            </a:r>
            <a:r>
              <a:rPr lang="ko-KR" altLang="en-US" sz="2000" dirty="0"/>
              <a:t>메모리의</a:t>
            </a:r>
            <a:r>
              <a:rPr lang="en-US" altLang="ko-KR" sz="2000" dirty="0"/>
              <a:t>)</a:t>
            </a:r>
            <a:r>
              <a:rPr lang="ko-KR" altLang="en-US" sz="2000" dirty="0"/>
              <a:t>크기</a:t>
            </a:r>
            <a:r>
              <a:rPr lang="en-US" altLang="ko-KR" sz="2000" dirty="0"/>
              <a:t>(size)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ko-KR" sz="2000" dirty="0"/>
              <a:t>	(VM</a:t>
            </a:r>
            <a:r>
              <a:rPr lang="ko-KR" altLang="en-US" sz="2000" dirty="0"/>
              <a:t>이 미리 정해 놓은</a:t>
            </a:r>
            <a:r>
              <a:rPr lang="en-US" altLang="ko-KR" sz="2000" dirty="0"/>
              <a:t>)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 타입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2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113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 String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268760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문자형 배열</a:t>
            </a:r>
            <a:r>
              <a:rPr lang="en-US" altLang="ko-KR" sz="1800">
                <a:latin typeface="견명조" pitchFamily="18" charset="-127"/>
              </a:rPr>
              <a:t>(char[])</a:t>
            </a:r>
            <a:r>
              <a:rPr lang="ko-KR" altLang="en-US" sz="1800">
                <a:latin typeface="견명조" pitchFamily="18" charset="-127"/>
              </a:rPr>
              <a:t>과 그에 관련된 메서드들이 정의되어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8313" y="2813397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String</a:t>
            </a:r>
            <a:r>
              <a:rPr lang="ko-KR" altLang="en-US" sz="1800">
                <a:latin typeface="견명조" pitchFamily="18" charset="-127"/>
              </a:rPr>
              <a:t>인스턴스의 내용은 바꿀 수 없다</a:t>
            </a:r>
            <a:r>
              <a:rPr lang="en-US" altLang="ko-KR" sz="1800">
                <a:latin typeface="견명조" pitchFamily="18" charset="-127"/>
              </a:rPr>
              <a:t>.(immutable)</a:t>
            </a:r>
          </a:p>
        </p:txBody>
      </p:sp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37072"/>
            <a:ext cx="6973887" cy="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3432522"/>
            <a:ext cx="1727200" cy="68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3227735"/>
            <a:ext cx="345757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3249960"/>
            <a:ext cx="3556000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8313" y="4292947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String abc = </a:t>
            </a:r>
            <a:r>
              <a:rPr lang="en-US" altLang="ko-KR" sz="1800">
                <a:latin typeface="Arial"/>
              </a:rPr>
              <a:t>“”</a:t>
            </a:r>
            <a:r>
              <a:rPr lang="en-US" altLang="ko-KR" sz="1800">
                <a:latin typeface="견명조" pitchFamily="18" charset="-127"/>
              </a:rPr>
              <a:t>;</a:t>
            </a:r>
            <a:r>
              <a:rPr lang="ko-KR" altLang="en-US" sz="1800">
                <a:latin typeface="견명조" pitchFamily="18" charset="-127"/>
              </a:rPr>
              <a:t>과 </a:t>
            </a:r>
            <a:r>
              <a:rPr lang="en-US" altLang="ko-KR" sz="1800">
                <a:latin typeface="견명조" pitchFamily="18" charset="-127"/>
              </a:rPr>
              <a:t>String abc = new String(</a:t>
            </a:r>
            <a:r>
              <a:rPr lang="en-US" altLang="ko-KR" sz="1800">
                <a:latin typeface="Arial"/>
              </a:rPr>
              <a:t>“</a:t>
            </a:r>
            <a:r>
              <a:rPr lang="en-US" altLang="ko-KR" sz="1800">
                <a:latin typeface="견명조" pitchFamily="18" charset="-127"/>
              </a:rPr>
              <a:t>abc</a:t>
            </a:r>
            <a:r>
              <a:rPr lang="en-US" altLang="ko-KR" sz="1800">
                <a:latin typeface="Arial"/>
              </a:rPr>
              <a:t>”</a:t>
            </a:r>
            <a:r>
              <a:rPr lang="en-US" altLang="ko-KR" sz="1800">
                <a:latin typeface="견명조" pitchFamily="18" charset="-127"/>
              </a:rPr>
              <a:t>);</a:t>
            </a:r>
            <a:r>
              <a:rPr lang="ko-KR" altLang="en-US" sz="1800">
                <a:latin typeface="견명조" pitchFamily="18" charset="-127"/>
              </a:rPr>
              <a:t>의 비교</a:t>
            </a:r>
          </a:p>
        </p:txBody>
      </p:sp>
      <p:pic>
        <p:nvPicPr>
          <p:cNvPr id="12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658072"/>
            <a:ext cx="4897437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4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12047"/>
            <a:ext cx="3589337" cy="166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45346" y="764704"/>
            <a:ext cx="17817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smtClean="0">
                <a:latin typeface="맑은 고딕" pitchFamily="50" charset="-127"/>
                <a:ea typeface="맑은 고딕" pitchFamily="50" charset="-127"/>
              </a:rPr>
              <a:t>String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kumimoji="0"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515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6569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 String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import static java.lang.System.out;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StringMethodMain{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main(String[] args){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 str1 = new String("www.jabook.org");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 str2 = new String("www.jabook.org");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("str1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길이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:" +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str1.length()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("str2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길이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str1.length()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("str1.equals(str2):"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str1.equals(str2)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("str1.compareTo(str2):"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str1.compareTo(str2)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  "str1.concat(str2):"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str1.concat(str2)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  "str1+str2:" +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str1+str2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  "str1.indexOf(\"jabook\"):"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str1.indexOf("jabook")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  "str1.indexOf(\"jabook\"):"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str1.lastIndexOf("o")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  "str1.substring(4,10):"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str1.substring(4,10)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  "str1.replace(\"o\", \"t\"):" +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str1.replace("o", "t")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739775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85763" y="1042988"/>
            <a:ext cx="3600450" cy="406400"/>
          </a:xfrm>
          <a:prstGeom prst="rect">
            <a:avLst/>
          </a:prstGeom>
          <a:noFill/>
          <a:ln w="76200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1827213" y="3698875"/>
            <a:ext cx="1169987" cy="170973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5" name="AutoShape 6"/>
          <p:cNvCxnSpPr>
            <a:cxnSpLocks noChangeShapeType="1"/>
            <a:stCxn id="23" idx="1"/>
            <a:endCxn id="24" idx="1"/>
          </p:cNvCxnSpPr>
          <p:nvPr/>
        </p:nvCxnSpPr>
        <p:spPr bwMode="auto">
          <a:xfrm rot="10800000" flipH="1" flipV="1">
            <a:off x="347663" y="1246188"/>
            <a:ext cx="1479550" cy="3308350"/>
          </a:xfrm>
          <a:prstGeom prst="curvedConnector3">
            <a:avLst>
              <a:gd name="adj1" fmla="val -12875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997325" y="1089025"/>
            <a:ext cx="2819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자바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5.0 static import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기능 사용</a:t>
            </a:r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auto">
          <a:xfrm rot="18644770">
            <a:off x="94457" y="10675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auto">
          <a:xfrm rot="18644770">
            <a:off x="1534319" y="36758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812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793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StringBuffer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클래스는 수정이 불가능한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(Immutable)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클래스이다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str1 = "www.";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str2 = "jabook.";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str3 = "org";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str4 = str1 + str2 + str3;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새로운 문자열을 만들어서 리턴한다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StringBuffer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클래스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문자열의 수정이 가능한 클래스 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StringBuffer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클래스를 이용해 생성한 객체는 문자열의 추가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삭제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수정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검색 등의 기능을 가지고 있다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StringBuffer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클래스는 수정이 가능한 클래스이다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StringBuffer sb = new StringBuffer();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sb.append("www.");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sb.append("jabook.");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sb.append("org");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sb.replace(11, 14, "net");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 = sb.toString();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System.out.println(str);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 rot="18644770">
            <a:off x="589757" y="475694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 rot="18644770">
            <a:off x="589757" y="21010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7438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793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StringBuffer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속도 측정 변수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long startTime = 0L;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long elapsedTime = 0L;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으로 문자열 만들기의 속도 측정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str1 = "";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startTime = System.currentTimeMillis();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for(int i=0; i&lt;50000; i++){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str1 += "H";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새로운 문자열 생성하기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elapsedTime = System.currentTimeMillis() - startTime;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StringBuffer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로 문자열 만들기의 속도 측정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StringBuffer sb = new StringBuffer();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startTime = System.currentTimeMillis();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for(int i=0; i&lt;50000; i++){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sb.append("H");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새로운 문자열 추가하기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elapsedTime = System.currentTimeMillis() - startTime;</a:t>
            </a: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4662488" y="4749800"/>
            <a:ext cx="2744787" cy="981075"/>
          </a:xfrm>
          <a:custGeom>
            <a:avLst/>
            <a:gdLst>
              <a:gd name="T0" fmla="*/ 0 w 1729"/>
              <a:gd name="T1" fmla="*/ 0 h 618"/>
              <a:gd name="T2" fmla="*/ 1729 w 1729"/>
              <a:gd name="T3" fmla="*/ 0 h 618"/>
              <a:gd name="T4" fmla="*/ 1729 w 1729"/>
              <a:gd name="T5" fmla="*/ 614 h 618"/>
              <a:gd name="T6" fmla="*/ 771 w 1729"/>
              <a:gd name="T7" fmla="*/ 618 h 618"/>
              <a:gd name="T8" fmla="*/ 0 60000 65536"/>
              <a:gd name="T9" fmla="*/ 0 60000 65536"/>
              <a:gd name="T10" fmla="*/ 0 60000 65536"/>
              <a:gd name="T11" fmla="*/ 0 60000 65536"/>
              <a:gd name="T12" fmla="*/ 0 w 1729"/>
              <a:gd name="T13" fmla="*/ 0 h 618"/>
              <a:gd name="T14" fmla="*/ 1729 w 1729"/>
              <a:gd name="T15" fmla="*/ 618 h 6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9" h="618">
                <a:moveTo>
                  <a:pt x="0" y="0"/>
                </a:moveTo>
                <a:lnTo>
                  <a:pt x="1729" y="0"/>
                </a:lnTo>
                <a:lnTo>
                  <a:pt x="1729" y="614"/>
                </a:lnTo>
                <a:lnTo>
                  <a:pt x="771" y="618"/>
                </a:lnTo>
              </a:path>
            </a:pathLst>
          </a:custGeom>
          <a:noFill/>
          <a:ln w="31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662488" y="2754313"/>
            <a:ext cx="2744787" cy="974725"/>
          </a:xfrm>
          <a:custGeom>
            <a:avLst/>
            <a:gdLst>
              <a:gd name="T0" fmla="*/ 0 w 1729"/>
              <a:gd name="T1" fmla="*/ 0 h 614"/>
              <a:gd name="T2" fmla="*/ 1729 w 1729"/>
              <a:gd name="T3" fmla="*/ 0 h 614"/>
              <a:gd name="T4" fmla="*/ 1729 w 1729"/>
              <a:gd name="T5" fmla="*/ 614 h 614"/>
              <a:gd name="T6" fmla="*/ 753 w 1729"/>
              <a:gd name="T7" fmla="*/ 614 h 614"/>
              <a:gd name="T8" fmla="*/ 0 60000 65536"/>
              <a:gd name="T9" fmla="*/ 0 60000 65536"/>
              <a:gd name="T10" fmla="*/ 0 60000 65536"/>
              <a:gd name="T11" fmla="*/ 0 60000 65536"/>
              <a:gd name="T12" fmla="*/ 0 w 1729"/>
              <a:gd name="T13" fmla="*/ 0 h 614"/>
              <a:gd name="T14" fmla="*/ 1729 w 1729"/>
              <a:gd name="T15" fmla="*/ 614 h 6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9" h="614">
                <a:moveTo>
                  <a:pt x="0" y="0"/>
                </a:moveTo>
                <a:lnTo>
                  <a:pt x="1729" y="0"/>
                </a:lnTo>
                <a:lnTo>
                  <a:pt x="1729" y="614"/>
                </a:lnTo>
                <a:lnTo>
                  <a:pt x="753" y="614"/>
                </a:lnTo>
              </a:path>
            </a:pathLst>
          </a:custGeom>
          <a:noFill/>
          <a:ln w="31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448425" y="5114925"/>
            <a:ext cx="18796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StringBuffer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의 속도측정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677025" y="3035300"/>
            <a:ext cx="1495425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String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의 속도측정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rot="18644770">
            <a:off x="589757" y="232648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8644770">
            <a:off x="589757" y="43060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455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2190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 Wrapper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8313" y="1125513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기본형을 클래스로 정의한 것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기본형 값도 객체로 다뤄져야 할 때가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520801"/>
            <a:ext cx="4752975" cy="252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4078263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내부적으로 기본형</a:t>
            </a:r>
            <a:r>
              <a:rPr lang="en-US" altLang="ko-KR" sz="1800">
                <a:latin typeface="견명조" pitchFamily="18" charset="-127"/>
              </a:rPr>
              <a:t>(primitive type) </a:t>
            </a:r>
            <a:r>
              <a:rPr lang="ko-KR" altLang="en-US" sz="1800">
                <a:latin typeface="견명조" pitchFamily="18" charset="-127"/>
              </a:rPr>
              <a:t>변수를 가지고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5213326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값을 비교하도록 </a:t>
            </a:r>
            <a:r>
              <a:rPr lang="en-US" altLang="ko-KR" sz="1800">
                <a:latin typeface="견명조" pitchFamily="18" charset="-127"/>
              </a:rPr>
              <a:t>equals()</a:t>
            </a:r>
            <a:r>
              <a:rPr lang="ko-KR" altLang="en-US" sz="1800">
                <a:latin typeface="견명조" pitchFamily="18" charset="-127"/>
              </a:rPr>
              <a:t>가 오버라이딩되어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4473551"/>
            <a:ext cx="6156325" cy="66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5610201"/>
            <a:ext cx="5940425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923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9707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3. Date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790575"/>
            <a:ext cx="8802688" cy="11262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>
                <a:solidFill>
                  <a:srgbClr val="000000"/>
                </a:solidFill>
              </a:rPr>
              <a:t>java.util.Date</a:t>
            </a:r>
            <a:r>
              <a:rPr lang="ko-KR" altLang="en-US" sz="2000" smtClean="0">
                <a:solidFill>
                  <a:srgbClr val="000000"/>
                </a:solidFill>
              </a:rPr>
              <a:t>는 날짜와 관련된 기능을 제공하지만 요즘은 거의 사용되지 않는다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</a:p>
          <a:p>
            <a:r>
              <a:rPr lang="ko-KR" altLang="en-US" sz="2000" smtClean="0">
                <a:solidFill>
                  <a:srgbClr val="000000"/>
                </a:solidFill>
              </a:rPr>
              <a:t>대신</a:t>
            </a:r>
            <a:r>
              <a:rPr lang="en-US" altLang="ko-KR" sz="2000" smtClean="0">
                <a:solidFill>
                  <a:srgbClr val="000000"/>
                </a:solidFill>
              </a:rPr>
              <a:t>, java.util.Calender</a:t>
            </a:r>
            <a:r>
              <a:rPr lang="ko-KR" altLang="en-US" sz="2000" smtClean="0">
                <a:solidFill>
                  <a:srgbClr val="000000"/>
                </a:solidFill>
              </a:rPr>
              <a:t>를 사용한다</a:t>
            </a:r>
            <a:r>
              <a:rPr lang="en-US" altLang="ko-KR" sz="2000" smtClean="0">
                <a:solidFill>
                  <a:srgbClr val="000000"/>
                </a:solidFill>
              </a:rPr>
              <a:t>.</a:t>
            </a:r>
            <a:endParaRPr lang="en-US" altLang="ko-K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23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9707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3. Date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88640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692696"/>
            <a:ext cx="8802688" cy="606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6800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buChar char="n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45000"/>
              <a:buFont typeface="Wingdings" pitchFamily="2" charset="2"/>
              <a:buChar char="l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import </a:t>
            </a:r>
            <a:r>
              <a:rPr lang="en-US" altLang="ko-KR" sz="1300" dirty="0" err="1" smtClean="0">
                <a:latin typeface="Lucida Console" pitchFamily="49" charset="0"/>
              </a:rPr>
              <a:t>java.util.Date</a:t>
            </a:r>
            <a:r>
              <a:rPr lang="en-US" altLang="ko-KR" sz="1300" dirty="0" smtClean="0">
                <a:latin typeface="Lucida Console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import </a:t>
            </a:r>
            <a:r>
              <a:rPr lang="en-US" altLang="ko-KR" sz="1300" dirty="0" err="1" smtClean="0">
                <a:latin typeface="Lucida Console" pitchFamily="49" charset="0"/>
              </a:rPr>
              <a:t>java.util.Calendar</a:t>
            </a:r>
            <a:r>
              <a:rPr lang="en-US" altLang="ko-KR" sz="1300" dirty="0" smtClean="0">
                <a:latin typeface="Lucida Console" pitchFamily="49" charset="0"/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public class </a:t>
            </a:r>
            <a:r>
              <a:rPr lang="en-US" altLang="ko-KR" sz="1300" dirty="0" err="1" smtClean="0">
                <a:latin typeface="Lucida Console" pitchFamily="49" charset="0"/>
              </a:rPr>
              <a:t>CalendarAndDate</a:t>
            </a:r>
            <a:r>
              <a:rPr lang="en-US" altLang="ko-KR" sz="1300" dirty="0" smtClean="0">
                <a:latin typeface="Lucida Console" pitchFamily="49" charset="0"/>
              </a:rPr>
              <a:t>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public static void main(String[] </a:t>
            </a:r>
            <a:r>
              <a:rPr lang="en-US" altLang="ko-KR" sz="1300" dirty="0" err="1" smtClean="0">
                <a:latin typeface="Lucida Console" pitchFamily="49" charset="0"/>
              </a:rPr>
              <a:t>args</a:t>
            </a:r>
            <a:r>
              <a:rPr lang="en-US" altLang="ko-KR" sz="1300" dirty="0" smtClean="0">
                <a:latin typeface="Lucida Console" pitchFamily="49" charset="0"/>
              </a:rPr>
              <a:t>)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Date d1=new Date();//</a:t>
            </a:r>
            <a:r>
              <a:rPr lang="ko-KR" altLang="en-US" sz="1300" dirty="0" smtClean="0">
                <a:latin typeface="Lucida Console" pitchFamily="49" charset="0"/>
              </a:rPr>
              <a:t>오늘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(d1.toString());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Date d2=new Date(</a:t>
            </a:r>
            <a:r>
              <a:rPr lang="en-US" altLang="ko-KR" sz="1300" dirty="0" err="1" smtClean="0">
                <a:latin typeface="Lucida Console" pitchFamily="49" charset="0"/>
              </a:rPr>
              <a:t>System.currentTimeMillis</a:t>
            </a:r>
            <a:r>
              <a:rPr lang="en-US" altLang="ko-KR" sz="1300" dirty="0" smtClean="0">
                <a:latin typeface="Lucida Console" pitchFamily="49" charset="0"/>
              </a:rPr>
              <a:t>());//</a:t>
            </a:r>
            <a:r>
              <a:rPr lang="ko-KR" altLang="en-US" sz="1300" dirty="0" smtClean="0">
                <a:latin typeface="Lucida Console" pitchFamily="49" charset="0"/>
              </a:rPr>
              <a:t>오늘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(d2.toString());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(d1.compareTo(d2));//d1</a:t>
            </a:r>
            <a:r>
              <a:rPr lang="ko-KR" altLang="en-US" sz="1300" dirty="0" smtClean="0">
                <a:latin typeface="Lucida Console" pitchFamily="49" charset="0"/>
              </a:rPr>
              <a:t>과 </a:t>
            </a:r>
            <a:r>
              <a:rPr lang="en-US" altLang="ko-KR" sz="1300" dirty="0" smtClean="0">
                <a:latin typeface="Lucida Console" pitchFamily="49" charset="0"/>
              </a:rPr>
              <a:t>d2 </a:t>
            </a:r>
            <a:r>
              <a:rPr lang="ko-KR" altLang="en-US" sz="1300" dirty="0" smtClean="0">
                <a:latin typeface="Lucida Console" pitchFamily="49" charset="0"/>
              </a:rPr>
              <a:t>비교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(d1.after(d2));// is d1 </a:t>
            </a:r>
            <a:r>
              <a:rPr lang="en-US" altLang="ko-KR" sz="1300" dirty="0" err="1" smtClean="0">
                <a:latin typeface="Lucida Console" pitchFamily="49" charset="0"/>
              </a:rPr>
              <a:t>afterday</a:t>
            </a:r>
            <a:r>
              <a:rPr lang="en-US" altLang="ko-KR" sz="1300" dirty="0" smtClean="0">
                <a:latin typeface="Lucida Console" pitchFamily="49" charset="0"/>
              </a:rPr>
              <a:t>?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(d1.before(d2));// is d2 </a:t>
            </a:r>
            <a:r>
              <a:rPr lang="en-US" altLang="ko-KR" sz="1300" dirty="0" err="1" smtClean="0">
                <a:latin typeface="Lucida Console" pitchFamily="49" charset="0"/>
              </a:rPr>
              <a:t>beforeday</a:t>
            </a:r>
            <a:r>
              <a:rPr lang="en-US" altLang="ko-KR" sz="1300" dirty="0" smtClean="0">
                <a:latin typeface="Lucida Console" pitchFamily="49" charset="0"/>
              </a:rPr>
              <a:t>?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long </a:t>
            </a:r>
            <a:r>
              <a:rPr lang="en-US" altLang="ko-KR" sz="1300" dirty="0" err="1" smtClean="0">
                <a:latin typeface="Lucida Console" pitchFamily="49" charset="0"/>
              </a:rPr>
              <a:t>longDays</a:t>
            </a:r>
            <a:r>
              <a:rPr lang="en-US" altLang="ko-KR" sz="1300" dirty="0" smtClean="0">
                <a:latin typeface="Lucida Console" pitchFamily="49" charset="0"/>
              </a:rPr>
              <a:t>=d1.getTime();//1970.1.1~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Date d3=(Date)d1.clone();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d3.setTime(longDays+1000*60*60*24*3);//3</a:t>
            </a:r>
            <a:r>
              <a:rPr lang="ko-KR" altLang="en-US" sz="1300" dirty="0" err="1" smtClean="0">
                <a:latin typeface="Lucida Console" pitchFamily="49" charset="0"/>
              </a:rPr>
              <a:t>일후</a:t>
            </a:r>
            <a:endParaRPr lang="ko-KR" altLang="en-US" sz="1300" dirty="0" smtClean="0">
              <a:latin typeface="Lucida Console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(d3);//d3</a:t>
            </a:r>
            <a:r>
              <a:rPr lang="ko-KR" altLang="en-US" sz="1300" dirty="0" smtClean="0">
                <a:latin typeface="Lucida Console" pitchFamily="49" charset="0"/>
              </a:rPr>
              <a:t>에 대한 </a:t>
            </a:r>
            <a:r>
              <a:rPr lang="en-US" altLang="ko-KR" sz="1300" dirty="0" smtClean="0">
                <a:latin typeface="Lucida Console" pitchFamily="49" charset="0"/>
              </a:rPr>
              <a:t>deep copy </a:t>
            </a:r>
            <a:r>
              <a:rPr lang="ko-KR" altLang="en-US" sz="1300" dirty="0" smtClean="0">
                <a:latin typeface="Lucida Console" pitchFamily="49" charset="0"/>
              </a:rPr>
              <a:t>형식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(d1);//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Calendar </a:t>
            </a:r>
            <a:r>
              <a:rPr lang="en-US" altLang="ko-KR" sz="1300" dirty="0" err="1" smtClean="0">
                <a:latin typeface="Lucida Console" pitchFamily="49" charset="0"/>
              </a:rPr>
              <a:t>cal</a:t>
            </a:r>
            <a:r>
              <a:rPr lang="en-US" altLang="ko-KR" sz="1300" dirty="0" smtClean="0">
                <a:latin typeface="Lucida Console" pitchFamily="49" charset="0"/>
              </a:rPr>
              <a:t>=</a:t>
            </a:r>
            <a:r>
              <a:rPr lang="en-US" altLang="ko-KR" sz="1300" dirty="0" err="1" smtClean="0">
                <a:latin typeface="Lucida Console" pitchFamily="49" charset="0"/>
              </a:rPr>
              <a:t>Calendar.getInstance</a:t>
            </a:r>
            <a:r>
              <a:rPr lang="en-US" altLang="ko-KR" sz="1300" dirty="0" smtClean="0">
                <a:latin typeface="Lucida Console" pitchFamily="49" charset="0"/>
              </a:rPr>
              <a:t>();//</a:t>
            </a:r>
            <a:r>
              <a:rPr lang="ko-KR" altLang="en-US" sz="1300" dirty="0" smtClean="0">
                <a:latin typeface="Lucida Console" pitchFamily="49" charset="0"/>
              </a:rPr>
              <a:t>오늘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cal.toString</a:t>
            </a:r>
            <a:r>
              <a:rPr lang="en-US" altLang="ko-KR" sz="1300" dirty="0" smtClean="0">
                <a:latin typeface="Lucida Console" pitchFamily="49" charset="0"/>
              </a:rPr>
              <a:t>());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cal.getTime</a:t>
            </a:r>
            <a:r>
              <a:rPr lang="en-US" altLang="ko-KR" sz="1300" dirty="0" smtClean="0">
                <a:latin typeface="Lucida Console" pitchFamily="49" charset="0"/>
              </a:rPr>
              <a:t>());//Date </a:t>
            </a:r>
            <a:r>
              <a:rPr lang="ko-KR" altLang="en-US" sz="1300" dirty="0" smtClean="0">
                <a:latin typeface="Lucida Console" pitchFamily="49" charset="0"/>
              </a:rPr>
              <a:t>리턴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cal.getTime</a:t>
            </a:r>
            <a:r>
              <a:rPr lang="en-US" altLang="ko-KR" sz="1300" dirty="0" smtClean="0">
                <a:latin typeface="Lucida Console" pitchFamily="49" charset="0"/>
              </a:rPr>
              <a:t>().</a:t>
            </a:r>
            <a:r>
              <a:rPr lang="en-US" altLang="ko-KR" sz="1300" dirty="0" err="1" smtClean="0">
                <a:latin typeface="Lucida Console" pitchFamily="49" charset="0"/>
              </a:rPr>
              <a:t>getTime</a:t>
            </a:r>
            <a:r>
              <a:rPr lang="en-US" altLang="ko-KR" sz="1300" dirty="0" smtClean="0">
                <a:latin typeface="Lucida Console" pitchFamily="49" charset="0"/>
              </a:rPr>
              <a:t>());//1970.1.1~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cal.get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Calendar.YEAR</a:t>
            </a:r>
            <a:r>
              <a:rPr lang="en-US" altLang="ko-KR" sz="1300" dirty="0" smtClean="0">
                <a:latin typeface="Lucida Console" pitchFamily="49" charset="0"/>
              </a:rPr>
              <a:t>));//</a:t>
            </a:r>
            <a:r>
              <a:rPr lang="ko-KR" altLang="en-US" sz="1300" dirty="0" smtClean="0">
                <a:latin typeface="Lucida Console" pitchFamily="49" charset="0"/>
              </a:rPr>
              <a:t>현재시간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cal.get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Calendar.MONTH</a:t>
            </a:r>
            <a:r>
              <a:rPr lang="en-US" altLang="ko-KR" sz="1300" dirty="0" smtClean="0">
                <a:latin typeface="Lucida Console" pitchFamily="49" charset="0"/>
              </a:rPr>
              <a:t>));//</a:t>
            </a:r>
            <a:r>
              <a:rPr lang="ko-KR" altLang="en-US" sz="1300" dirty="0" err="1" smtClean="0">
                <a:latin typeface="Lucida Console" pitchFamily="49" charset="0"/>
              </a:rPr>
              <a:t>현재월</a:t>
            </a:r>
            <a:endParaRPr lang="ko-KR" altLang="en-US" sz="1300" dirty="0" smtClean="0">
              <a:latin typeface="Lucida Console" pitchFamily="49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cal.get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Calendar.DATE</a:t>
            </a:r>
            <a:r>
              <a:rPr lang="en-US" altLang="ko-KR" sz="1300" dirty="0" smtClean="0">
                <a:latin typeface="Lucida Console" pitchFamily="49" charset="0"/>
              </a:rPr>
              <a:t>)+1);//</a:t>
            </a:r>
            <a:r>
              <a:rPr lang="ko-KR" altLang="en-US" sz="1300" dirty="0" smtClean="0">
                <a:latin typeface="Lucida Console" pitchFamily="49" charset="0"/>
              </a:rPr>
              <a:t>현재날짜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cal.get</a:t>
            </a:r>
            <a:r>
              <a:rPr lang="en-US" altLang="ko-KR" sz="1300" dirty="0" smtClean="0">
                <a:latin typeface="Lucida Console" pitchFamily="49" charset="0"/>
              </a:rPr>
              <a:t>(</a:t>
            </a:r>
            <a:r>
              <a:rPr lang="en-US" altLang="ko-KR" sz="1300" dirty="0" err="1" smtClean="0">
                <a:latin typeface="Lucida Console" pitchFamily="49" charset="0"/>
              </a:rPr>
              <a:t>Calendar.HOUR</a:t>
            </a:r>
            <a:r>
              <a:rPr lang="en-US" altLang="ko-KR" sz="1300" dirty="0" smtClean="0">
                <a:latin typeface="Lucida Console" pitchFamily="49" charset="0"/>
              </a:rPr>
              <a:t>));//</a:t>
            </a:r>
            <a:r>
              <a:rPr lang="ko-KR" altLang="en-US" sz="1300" dirty="0" smtClean="0">
                <a:latin typeface="Lucida Console" pitchFamily="49" charset="0"/>
              </a:rPr>
              <a:t>현재시간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	</a:t>
            </a:r>
            <a:r>
              <a:rPr lang="en-US" altLang="ko-KR" sz="1300" dirty="0" err="1" smtClean="0">
                <a:latin typeface="Lucida Console" pitchFamily="49" charset="0"/>
              </a:rPr>
              <a:t>System.out.println</a:t>
            </a:r>
            <a:r>
              <a:rPr lang="en-US" altLang="ko-KR" sz="1300" dirty="0" smtClean="0">
                <a:latin typeface="Lucida Console" pitchFamily="49" charset="0"/>
              </a:rPr>
              <a:t>(new Date(</a:t>
            </a:r>
            <a:r>
              <a:rPr lang="en-US" altLang="ko-KR" sz="1300" dirty="0" err="1" smtClean="0">
                <a:latin typeface="Lucida Console" pitchFamily="49" charset="0"/>
              </a:rPr>
              <a:t>cal.getTime</a:t>
            </a:r>
            <a:r>
              <a:rPr lang="en-US" altLang="ko-KR" sz="1300" dirty="0" smtClean="0">
                <a:latin typeface="Lucida Console" pitchFamily="49" charset="0"/>
              </a:rPr>
              <a:t>().</a:t>
            </a:r>
            <a:r>
              <a:rPr lang="en-US" altLang="ko-KR" sz="1300" dirty="0" err="1" smtClean="0">
                <a:latin typeface="Lucida Console" pitchFamily="49" charset="0"/>
              </a:rPr>
              <a:t>getTime</a:t>
            </a:r>
            <a:r>
              <a:rPr lang="en-US" altLang="ko-KR" sz="1300" dirty="0" smtClean="0">
                <a:latin typeface="Lucida Console" pitchFamily="49" charset="0"/>
              </a:rPr>
              <a:t>()));//</a:t>
            </a:r>
            <a:r>
              <a:rPr lang="ko-KR" altLang="en-US" sz="1300" dirty="0" smtClean="0">
                <a:latin typeface="Lucida Console" pitchFamily="49" charset="0"/>
              </a:rPr>
              <a:t>오늘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sz="1300" dirty="0" smtClean="0">
                <a:latin typeface="Lucida Console" pitchFamily="49" charset="0"/>
              </a:rPr>
              <a:t>	</a:t>
            </a:r>
            <a:r>
              <a:rPr lang="en-US" altLang="ko-KR" sz="1300" dirty="0" smtClean="0">
                <a:latin typeface="Lucida Console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sz="1300" dirty="0" smtClean="0">
                <a:latin typeface="Lucida Console" pitchFamily="49" charset="0"/>
              </a:rPr>
              <a:t>}</a:t>
            </a:r>
            <a:endParaRPr lang="en-US" altLang="ko-KR" sz="13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85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35752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. Formatting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(JAVA 5.0)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5763" y="1089025"/>
            <a:ext cx="8642350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포멧팅</a:t>
            </a:r>
            <a:r>
              <a:rPr lang="en-US" altLang="ko-KR" sz="2000" smtClean="0"/>
              <a:t>(Formatting) </a:t>
            </a:r>
            <a:r>
              <a:rPr lang="ko-KR" altLang="en-US" sz="2000" smtClean="0"/>
              <a:t>기능</a:t>
            </a:r>
          </a:p>
          <a:p>
            <a:pPr lvl="1"/>
            <a:r>
              <a:rPr lang="ko-KR" altLang="en-US" sz="1800" smtClean="0"/>
              <a:t>자바 </a:t>
            </a:r>
            <a:r>
              <a:rPr lang="en-US" altLang="ko-KR" sz="1800" smtClean="0"/>
              <a:t>5.0 </a:t>
            </a:r>
            <a:r>
              <a:rPr lang="ko-KR" altLang="en-US" sz="1800" smtClean="0"/>
              <a:t>이전에는 </a:t>
            </a:r>
            <a:r>
              <a:rPr lang="en-US" altLang="ko-KR" sz="1800" smtClean="0"/>
              <a:t>Formatter </a:t>
            </a:r>
            <a:r>
              <a:rPr lang="ko-KR" altLang="en-US" sz="1800" smtClean="0"/>
              <a:t>클래스를 이용해서 포멧된 문자열을 생성했지만</a:t>
            </a:r>
            <a:r>
              <a:rPr lang="en-US" altLang="ko-KR" sz="1800" smtClean="0"/>
              <a:t>, </a:t>
            </a:r>
            <a:r>
              <a:rPr lang="ko-KR" altLang="en-US" sz="1800" smtClean="0"/>
              <a:t>자바 </a:t>
            </a:r>
            <a:r>
              <a:rPr lang="en-US" altLang="ko-KR" sz="1800" smtClean="0"/>
              <a:t>5.0</a:t>
            </a:r>
            <a:r>
              <a:rPr lang="ko-KR" altLang="en-US" sz="1800" smtClean="0"/>
              <a:t>부터는 </a:t>
            </a:r>
            <a:r>
              <a:rPr lang="en-US" altLang="ko-KR" sz="1800" smtClean="0"/>
              <a:t>String.format() </a:t>
            </a:r>
            <a:r>
              <a:rPr lang="ko-KR" altLang="en-US" sz="1800" smtClean="0"/>
              <a:t>메서드를 이용해서 포멧된 문자열을 만들 수 있다</a:t>
            </a:r>
            <a:r>
              <a:rPr lang="en-US" altLang="ko-KR" sz="1800" smtClean="0"/>
              <a:t>.</a:t>
            </a:r>
          </a:p>
          <a:p>
            <a:pPr lvl="1"/>
            <a:endParaRPr lang="en-US" altLang="ko-KR" sz="1800" smtClean="0"/>
          </a:p>
          <a:p>
            <a:r>
              <a:rPr lang="ko-KR" altLang="en-US" sz="2000" smtClean="0"/>
              <a:t>포멧팅</a:t>
            </a:r>
            <a:r>
              <a:rPr lang="en-US" altLang="en-US" sz="2000" smtClean="0"/>
              <a:t>의 예</a:t>
            </a:r>
          </a:p>
          <a:p>
            <a:pPr lvl="1"/>
            <a:r>
              <a:rPr lang="en-US" altLang="en-US" sz="1800" smtClean="0"/>
              <a:t>String s1 = String.format("</a:t>
            </a:r>
            <a:r>
              <a:rPr lang="en-US" altLang="en-US" sz="1800" b="1" u="sng" smtClean="0"/>
              <a:t>%s</a:t>
            </a:r>
            <a:r>
              <a:rPr lang="en-US" altLang="en-US" sz="1800" smtClean="0"/>
              <a:t>  </a:t>
            </a:r>
            <a:r>
              <a:rPr lang="en-US" altLang="en-US" sz="1800" b="1" u="sng" smtClean="0"/>
              <a:t>%d</a:t>
            </a:r>
            <a:r>
              <a:rPr lang="en-US" altLang="en-US" sz="1800" smtClean="0"/>
              <a:t>  </a:t>
            </a:r>
            <a:r>
              <a:rPr lang="en-US" altLang="en-US" sz="1800" b="1" u="sng" smtClean="0"/>
              <a:t>%f</a:t>
            </a:r>
            <a:r>
              <a:rPr lang="en-US" altLang="en-US" sz="1800" smtClean="0"/>
              <a:t>  </a:t>
            </a:r>
            <a:r>
              <a:rPr lang="en-US" altLang="en-US" sz="1800" b="1" u="sng" smtClean="0"/>
              <a:t>%o</a:t>
            </a:r>
            <a:r>
              <a:rPr lang="en-US" altLang="en-US" sz="1800" smtClean="0"/>
              <a:t> </a:t>
            </a:r>
            <a:r>
              <a:rPr lang="en-US" altLang="en-US" sz="1800" b="1" u="sng" smtClean="0"/>
              <a:t>%h</a:t>
            </a:r>
            <a:r>
              <a:rPr lang="en-US" altLang="en-US" sz="1800" smtClean="0"/>
              <a:t>", </a:t>
            </a:r>
            <a:r>
              <a:rPr lang="en-US" altLang="en-US" sz="1800" u="sng" smtClean="0"/>
              <a:t>"Hello"</a:t>
            </a:r>
            <a:r>
              <a:rPr lang="en-US" altLang="en-US" sz="1800" smtClean="0"/>
              <a:t>, </a:t>
            </a:r>
            <a:r>
              <a:rPr lang="en-US" altLang="en-US" sz="1800" u="sng" smtClean="0"/>
              <a:t>100</a:t>
            </a:r>
            <a:r>
              <a:rPr lang="en-US" altLang="en-US" sz="1800" smtClean="0"/>
              <a:t>, </a:t>
            </a:r>
            <a:r>
              <a:rPr lang="en-US" altLang="en-US" sz="1800" u="sng" smtClean="0"/>
              <a:t>3.14F</a:t>
            </a:r>
            <a:r>
              <a:rPr lang="en-US" altLang="en-US" sz="1800" smtClean="0"/>
              <a:t>, </a:t>
            </a:r>
            <a:r>
              <a:rPr lang="en-US" altLang="en-US" sz="1800" u="sng" smtClean="0"/>
              <a:t>100</a:t>
            </a:r>
            <a:r>
              <a:rPr lang="en-US" altLang="en-US" sz="1800" smtClean="0"/>
              <a:t>, </a:t>
            </a:r>
            <a:r>
              <a:rPr lang="en-US" altLang="en-US" sz="1800" u="sng" smtClean="0"/>
              <a:t>100</a:t>
            </a:r>
            <a:r>
              <a:rPr lang="en-US" altLang="en-US" sz="1800" smtClean="0"/>
              <a:t>);</a:t>
            </a:r>
          </a:p>
          <a:p>
            <a:endParaRPr lang="en-US" altLang="en-US" sz="2000" smtClean="0"/>
          </a:p>
          <a:p>
            <a:r>
              <a:rPr lang="en-US" altLang="en-US" sz="2000" smtClean="0"/>
              <a:t>숫자 </a:t>
            </a:r>
            <a:r>
              <a:rPr lang="ko-KR" altLang="en-US" sz="2000" smtClean="0"/>
              <a:t>포멧팅의</a:t>
            </a:r>
            <a:r>
              <a:rPr lang="en-US" altLang="en-US" sz="2000" smtClean="0"/>
              <a:t> 예</a:t>
            </a:r>
          </a:p>
          <a:p>
            <a:pPr lvl="1"/>
            <a:r>
              <a:rPr lang="en-US" altLang="en-US" sz="1800" smtClean="0"/>
              <a:t>String s2 = String.format(</a:t>
            </a:r>
            <a:r>
              <a:rPr lang="en-US" altLang="en-US" sz="1800" b="1" u="sng" smtClean="0"/>
              <a:t>"%,d"</a:t>
            </a:r>
            <a:r>
              <a:rPr lang="en-US" altLang="en-US" sz="1800" smtClean="0"/>
              <a:t>, 10000000);</a:t>
            </a:r>
            <a:endParaRPr lang="en-US" altLang="ko-KR" sz="1800" smtClean="0"/>
          </a:p>
          <a:p>
            <a:pPr lvl="2"/>
            <a:r>
              <a:rPr lang="ko-KR" altLang="en-US" sz="1600" smtClean="0"/>
              <a:t>콤마</a:t>
            </a:r>
            <a:r>
              <a:rPr lang="en-US" altLang="ko-KR" sz="1600" smtClean="0"/>
              <a:t>(,)</a:t>
            </a:r>
            <a:r>
              <a:rPr lang="ko-KR" altLang="en-US" sz="1600" smtClean="0"/>
              <a:t>가 포함된 숫자</a:t>
            </a:r>
          </a:p>
          <a:p>
            <a:pPr lvl="1"/>
            <a:r>
              <a:rPr lang="en-US" altLang="en-US" sz="1800" smtClean="0"/>
              <a:t>String s3 = String.format(</a:t>
            </a:r>
            <a:r>
              <a:rPr lang="en-US" altLang="en-US" sz="1800" b="1" u="sng" smtClean="0"/>
              <a:t>"%.3f"</a:t>
            </a:r>
            <a:r>
              <a:rPr lang="en-US" altLang="en-US" sz="1800" smtClean="0"/>
              <a:t>, 42.000000);</a:t>
            </a:r>
            <a:endParaRPr lang="en-US" altLang="ko-KR" sz="1800" smtClean="0"/>
          </a:p>
          <a:p>
            <a:pPr lvl="2"/>
            <a:r>
              <a:rPr lang="ko-KR" altLang="en-US" sz="1600" smtClean="0"/>
              <a:t>소수점 </a:t>
            </a:r>
            <a:r>
              <a:rPr lang="en-US" altLang="ko-KR" sz="1600" smtClean="0"/>
              <a:t>3</a:t>
            </a:r>
            <a:r>
              <a:rPr lang="ko-KR" altLang="en-US" sz="1600" smtClean="0"/>
              <a:t>째 자리까지 표현</a:t>
            </a:r>
          </a:p>
          <a:p>
            <a:pPr lvl="1"/>
            <a:r>
              <a:rPr lang="en-US" altLang="ko-KR" sz="1800" smtClean="0"/>
              <a:t>String s4 = String.format(</a:t>
            </a:r>
            <a:r>
              <a:rPr lang="en-US" altLang="ko-KR" sz="1800" b="1" u="sng" smtClean="0"/>
              <a:t>"%,.2f "</a:t>
            </a:r>
            <a:r>
              <a:rPr lang="en-US" altLang="ko-KR" sz="1800" smtClean="0"/>
              <a:t>, 12345.678901);</a:t>
            </a:r>
          </a:p>
          <a:p>
            <a:pPr lvl="2"/>
            <a:r>
              <a:rPr lang="ko-KR" altLang="en-US" sz="1600" smtClean="0"/>
              <a:t>콤마가 포함되며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소수점 </a:t>
            </a:r>
            <a:r>
              <a:rPr lang="en-US" altLang="ko-KR" sz="1600" smtClean="0"/>
              <a:t>2</a:t>
            </a:r>
            <a:r>
              <a:rPr lang="ko-KR" altLang="en-US" sz="1600" smtClean="0"/>
              <a:t>째 자리까지 표현</a:t>
            </a:r>
          </a:p>
        </p:txBody>
      </p:sp>
      <p:sp>
        <p:nvSpPr>
          <p:cNvPr id="7" name="Freeform 4"/>
          <p:cNvSpPr>
            <a:spLocks/>
          </p:cNvSpPr>
          <p:nvPr/>
        </p:nvSpPr>
        <p:spPr bwMode="auto">
          <a:xfrm>
            <a:off x="3806825" y="2843213"/>
            <a:ext cx="2474913" cy="225425"/>
          </a:xfrm>
          <a:custGeom>
            <a:avLst/>
            <a:gdLst>
              <a:gd name="T0" fmla="*/ 0 w 1389"/>
              <a:gd name="T1" fmla="*/ 142 h 142"/>
              <a:gd name="T2" fmla="*/ 0 w 1389"/>
              <a:gd name="T3" fmla="*/ 0 h 142"/>
              <a:gd name="T4" fmla="*/ 1389 w 1389"/>
              <a:gd name="T5" fmla="*/ 0 h 142"/>
              <a:gd name="T6" fmla="*/ 1389 w 1389"/>
              <a:gd name="T7" fmla="*/ 142 h 142"/>
              <a:gd name="T8" fmla="*/ 0 60000 65536"/>
              <a:gd name="T9" fmla="*/ 0 60000 65536"/>
              <a:gd name="T10" fmla="*/ 0 60000 65536"/>
              <a:gd name="T11" fmla="*/ 0 60000 65536"/>
              <a:gd name="T12" fmla="*/ 0 w 1389"/>
              <a:gd name="T13" fmla="*/ 0 h 142"/>
              <a:gd name="T14" fmla="*/ 1389 w 1389"/>
              <a:gd name="T15" fmla="*/ 142 h 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89" h="142">
                <a:moveTo>
                  <a:pt x="0" y="142"/>
                </a:moveTo>
                <a:lnTo>
                  <a:pt x="0" y="0"/>
                </a:lnTo>
                <a:lnTo>
                  <a:pt x="1389" y="0"/>
                </a:lnTo>
                <a:lnTo>
                  <a:pt x="1389" y="142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  <a:round/>
            <a:headEnd type="triangle" w="med" len="med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4257675" y="2754313"/>
            <a:ext cx="2700338" cy="314325"/>
          </a:xfrm>
          <a:custGeom>
            <a:avLst/>
            <a:gdLst>
              <a:gd name="T0" fmla="*/ 0 w 1389"/>
              <a:gd name="T1" fmla="*/ 142 h 142"/>
              <a:gd name="T2" fmla="*/ 0 w 1389"/>
              <a:gd name="T3" fmla="*/ 0 h 142"/>
              <a:gd name="T4" fmla="*/ 1389 w 1389"/>
              <a:gd name="T5" fmla="*/ 0 h 142"/>
              <a:gd name="T6" fmla="*/ 1389 w 1389"/>
              <a:gd name="T7" fmla="*/ 142 h 142"/>
              <a:gd name="T8" fmla="*/ 0 60000 65536"/>
              <a:gd name="T9" fmla="*/ 0 60000 65536"/>
              <a:gd name="T10" fmla="*/ 0 60000 65536"/>
              <a:gd name="T11" fmla="*/ 0 60000 65536"/>
              <a:gd name="T12" fmla="*/ 0 w 1389"/>
              <a:gd name="T13" fmla="*/ 0 h 142"/>
              <a:gd name="T14" fmla="*/ 1389 w 1389"/>
              <a:gd name="T15" fmla="*/ 142 h 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89" h="142">
                <a:moveTo>
                  <a:pt x="0" y="142"/>
                </a:moveTo>
                <a:lnTo>
                  <a:pt x="0" y="0"/>
                </a:lnTo>
                <a:lnTo>
                  <a:pt x="1389" y="0"/>
                </a:lnTo>
                <a:lnTo>
                  <a:pt x="1389" y="142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  <a:round/>
            <a:headEnd type="triangle" w="med" len="med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4616450" y="2619375"/>
            <a:ext cx="2881313" cy="449263"/>
          </a:xfrm>
          <a:custGeom>
            <a:avLst/>
            <a:gdLst>
              <a:gd name="T0" fmla="*/ 0 w 1389"/>
              <a:gd name="T1" fmla="*/ 142 h 142"/>
              <a:gd name="T2" fmla="*/ 0 w 1389"/>
              <a:gd name="T3" fmla="*/ 0 h 142"/>
              <a:gd name="T4" fmla="*/ 1389 w 1389"/>
              <a:gd name="T5" fmla="*/ 0 h 142"/>
              <a:gd name="T6" fmla="*/ 1389 w 1389"/>
              <a:gd name="T7" fmla="*/ 142 h 142"/>
              <a:gd name="T8" fmla="*/ 0 60000 65536"/>
              <a:gd name="T9" fmla="*/ 0 60000 65536"/>
              <a:gd name="T10" fmla="*/ 0 60000 65536"/>
              <a:gd name="T11" fmla="*/ 0 60000 65536"/>
              <a:gd name="T12" fmla="*/ 0 w 1389"/>
              <a:gd name="T13" fmla="*/ 0 h 142"/>
              <a:gd name="T14" fmla="*/ 1389 w 1389"/>
              <a:gd name="T15" fmla="*/ 142 h 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89" h="142">
                <a:moveTo>
                  <a:pt x="0" y="142"/>
                </a:moveTo>
                <a:lnTo>
                  <a:pt x="0" y="0"/>
                </a:lnTo>
                <a:lnTo>
                  <a:pt x="1389" y="0"/>
                </a:lnTo>
                <a:lnTo>
                  <a:pt x="1389" y="142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  <a:round/>
            <a:headEnd type="triangle" w="med" len="med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5157788" y="2484438"/>
            <a:ext cx="2879725" cy="584200"/>
          </a:xfrm>
          <a:custGeom>
            <a:avLst/>
            <a:gdLst>
              <a:gd name="T0" fmla="*/ 0 w 1389"/>
              <a:gd name="T1" fmla="*/ 142 h 142"/>
              <a:gd name="T2" fmla="*/ 0 w 1389"/>
              <a:gd name="T3" fmla="*/ 0 h 142"/>
              <a:gd name="T4" fmla="*/ 1389 w 1389"/>
              <a:gd name="T5" fmla="*/ 0 h 142"/>
              <a:gd name="T6" fmla="*/ 1389 w 1389"/>
              <a:gd name="T7" fmla="*/ 142 h 142"/>
              <a:gd name="T8" fmla="*/ 0 60000 65536"/>
              <a:gd name="T9" fmla="*/ 0 60000 65536"/>
              <a:gd name="T10" fmla="*/ 0 60000 65536"/>
              <a:gd name="T11" fmla="*/ 0 60000 65536"/>
              <a:gd name="T12" fmla="*/ 0 w 1389"/>
              <a:gd name="T13" fmla="*/ 0 h 142"/>
              <a:gd name="T14" fmla="*/ 1389 w 1389"/>
              <a:gd name="T15" fmla="*/ 142 h 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89" h="142">
                <a:moveTo>
                  <a:pt x="0" y="142"/>
                </a:moveTo>
                <a:lnTo>
                  <a:pt x="0" y="0"/>
                </a:lnTo>
                <a:lnTo>
                  <a:pt x="1389" y="0"/>
                </a:lnTo>
                <a:lnTo>
                  <a:pt x="1389" y="142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  <a:round/>
            <a:headEnd type="triangle" w="med" len="med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5516563" y="2349500"/>
            <a:ext cx="3016250" cy="719138"/>
          </a:xfrm>
          <a:custGeom>
            <a:avLst/>
            <a:gdLst>
              <a:gd name="T0" fmla="*/ 0 w 1389"/>
              <a:gd name="T1" fmla="*/ 142 h 142"/>
              <a:gd name="T2" fmla="*/ 0 w 1389"/>
              <a:gd name="T3" fmla="*/ 0 h 142"/>
              <a:gd name="T4" fmla="*/ 1389 w 1389"/>
              <a:gd name="T5" fmla="*/ 0 h 142"/>
              <a:gd name="T6" fmla="*/ 1389 w 1389"/>
              <a:gd name="T7" fmla="*/ 142 h 142"/>
              <a:gd name="T8" fmla="*/ 0 60000 65536"/>
              <a:gd name="T9" fmla="*/ 0 60000 65536"/>
              <a:gd name="T10" fmla="*/ 0 60000 65536"/>
              <a:gd name="T11" fmla="*/ 0 60000 65536"/>
              <a:gd name="T12" fmla="*/ 0 w 1389"/>
              <a:gd name="T13" fmla="*/ 0 h 142"/>
              <a:gd name="T14" fmla="*/ 1389 w 1389"/>
              <a:gd name="T15" fmla="*/ 142 h 1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89" h="142">
                <a:moveTo>
                  <a:pt x="0" y="142"/>
                </a:moveTo>
                <a:lnTo>
                  <a:pt x="0" y="0"/>
                </a:lnTo>
                <a:lnTo>
                  <a:pt x="1389" y="0"/>
                </a:lnTo>
                <a:lnTo>
                  <a:pt x="1389" y="142"/>
                </a:lnTo>
              </a:path>
            </a:pathLst>
          </a:custGeom>
          <a:noFill/>
          <a:ln w="3175">
            <a:solidFill>
              <a:schemeClr val="tx1"/>
            </a:solidFill>
            <a:prstDash val="dash"/>
            <a:round/>
            <a:headEnd type="triangle" w="med" len="med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 rot="18644770">
            <a:off x="589757" y="30456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533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11"/>
          <p:cNvSpPr txBox="1">
            <a:spLocks noChangeArrowheads="1"/>
          </p:cNvSpPr>
          <p:nvPr/>
        </p:nvSpPr>
        <p:spPr bwMode="auto">
          <a:xfrm>
            <a:off x="287338" y="1016000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1. </a:t>
            </a:r>
            <a:r>
              <a:rPr lang="ko-KR" altLang="en-US" sz="2400" dirty="0">
                <a:latin typeface="견명조" pitchFamily="18" charset="-127"/>
              </a:rPr>
              <a:t>내부 클래스</a:t>
            </a:r>
            <a:r>
              <a:rPr lang="en-US" altLang="ko-KR" sz="2400" dirty="0">
                <a:latin typeface="견명조" pitchFamily="18" charset="-127"/>
              </a:rPr>
              <a:t>(inner class)</a:t>
            </a:r>
          </a:p>
        </p:txBody>
      </p:sp>
      <p:sp>
        <p:nvSpPr>
          <p:cNvPr id="7177" name="Text Box 22"/>
          <p:cNvSpPr txBox="1">
            <a:spLocks noChangeArrowheads="1"/>
          </p:cNvSpPr>
          <p:nvPr/>
        </p:nvSpPr>
        <p:spPr bwMode="auto">
          <a:xfrm>
            <a:off x="863600" y="1484313"/>
            <a:ext cx="529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1.1 </a:t>
            </a:r>
            <a:r>
              <a:rPr lang="ko-KR" altLang="en-US" sz="2400">
                <a:latin typeface="견명조" pitchFamily="18" charset="-127"/>
              </a:rPr>
              <a:t>내부 클래스</a:t>
            </a:r>
            <a:r>
              <a:rPr lang="en-US" altLang="ko-KR" sz="2400">
                <a:latin typeface="견명조" pitchFamily="18" charset="-127"/>
              </a:rPr>
              <a:t>(inner</a:t>
            </a:r>
            <a:r>
              <a:rPr lang="ko-KR" altLang="en-US" sz="2400">
                <a:latin typeface="견명조" pitchFamily="18" charset="-127"/>
              </a:rPr>
              <a:t> </a:t>
            </a:r>
            <a:r>
              <a:rPr lang="en-US" altLang="ko-KR" sz="2400">
                <a:latin typeface="견명조" pitchFamily="18" charset="-127"/>
              </a:rPr>
              <a:t>class)</a:t>
            </a:r>
            <a:r>
              <a:rPr lang="ko-KR" altLang="en-US" sz="2400">
                <a:latin typeface="견명조" pitchFamily="18" charset="-127"/>
              </a:rPr>
              <a:t>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7178" name="Text Box 23"/>
          <p:cNvSpPr txBox="1">
            <a:spLocks noChangeArrowheads="1"/>
          </p:cNvSpPr>
          <p:nvPr/>
        </p:nvSpPr>
        <p:spPr bwMode="auto">
          <a:xfrm>
            <a:off x="863600" y="1984375"/>
            <a:ext cx="622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</a:t>
            </a:r>
            <a:r>
              <a:rPr lang="en-US" altLang="en-US" sz="2400">
                <a:latin typeface="견명조" pitchFamily="18" charset="-127"/>
              </a:rPr>
              <a:t>.2 </a:t>
            </a:r>
            <a:r>
              <a:rPr lang="ko-KR" altLang="en-US" sz="2400">
                <a:latin typeface="견명조" pitchFamily="18" charset="-127"/>
              </a:rPr>
              <a:t>내부 클래스의 종류와 특징</a:t>
            </a:r>
          </a:p>
        </p:txBody>
      </p:sp>
      <p:sp>
        <p:nvSpPr>
          <p:cNvPr id="7182" name="Text Box 23"/>
          <p:cNvSpPr txBox="1">
            <a:spLocks noChangeArrowheads="1"/>
          </p:cNvSpPr>
          <p:nvPr/>
        </p:nvSpPr>
        <p:spPr bwMode="auto">
          <a:xfrm>
            <a:off x="863600" y="2501900"/>
            <a:ext cx="601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</a:t>
            </a:r>
            <a:r>
              <a:rPr lang="en-US" altLang="en-US" sz="2400">
                <a:latin typeface="견명조" pitchFamily="18" charset="-127"/>
              </a:rPr>
              <a:t>.3 내부 클래스의 제어자와 접근성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7200" name="Text Box 23"/>
          <p:cNvSpPr txBox="1">
            <a:spLocks noChangeArrowheads="1"/>
          </p:cNvSpPr>
          <p:nvPr/>
        </p:nvSpPr>
        <p:spPr bwMode="auto">
          <a:xfrm>
            <a:off x="863600" y="3017838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</a:t>
            </a:r>
            <a:r>
              <a:rPr lang="en-US" altLang="en-US" sz="2400">
                <a:latin typeface="견명조" pitchFamily="18" charset="-127"/>
              </a:rPr>
              <a:t>.</a:t>
            </a:r>
            <a:r>
              <a:rPr lang="en-US" altLang="ko-KR" sz="2400">
                <a:latin typeface="견명조" pitchFamily="18" charset="-127"/>
              </a:rPr>
              <a:t>4</a:t>
            </a:r>
            <a:r>
              <a:rPr lang="en-US" altLang="en-US" sz="2400">
                <a:latin typeface="견명조" pitchFamily="18" charset="-127"/>
              </a:rPr>
              <a:t> 익명 클래스(anonymous class)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023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1.1 </a:t>
            </a:r>
            <a:r>
              <a:rPr lang="ko-KR" altLang="en-US" sz="2800">
                <a:latin typeface="견명조" pitchFamily="18" charset="-127"/>
              </a:rPr>
              <a:t>내부 클래스</a:t>
            </a:r>
            <a:r>
              <a:rPr lang="en-US" altLang="ko-KR" sz="2800">
                <a:latin typeface="견명조" pitchFamily="18" charset="-127"/>
              </a:rPr>
              <a:t>(inner</a:t>
            </a:r>
            <a:r>
              <a:rPr lang="ko-KR" altLang="en-US" sz="2800">
                <a:latin typeface="견명조" pitchFamily="18" charset="-127"/>
              </a:rPr>
              <a:t> </a:t>
            </a:r>
            <a:r>
              <a:rPr lang="en-US" altLang="ko-KR" sz="2800">
                <a:latin typeface="견명조" pitchFamily="18" charset="-127"/>
              </a:rPr>
              <a:t>class)</a:t>
            </a:r>
            <a:r>
              <a:rPr lang="ko-KR" altLang="en-US" sz="2800">
                <a:latin typeface="견명조" pitchFamily="18" charset="-127"/>
              </a:rPr>
              <a:t>란</a:t>
            </a:r>
            <a:r>
              <a:rPr lang="en-US" altLang="ko-KR" sz="2800">
                <a:latin typeface="견명조" pitchFamily="18" charset="-127"/>
              </a:rPr>
              <a:t>?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5494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 안에 선언된 클래스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46831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▶ </a:t>
            </a:r>
            <a:r>
              <a:rPr lang="ko-KR" altLang="en-US" sz="1800">
                <a:latin typeface="견명조" pitchFamily="18" charset="-127"/>
              </a:rPr>
              <a:t>내부 클래스의 장점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828675" y="5086350"/>
            <a:ext cx="7488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내부 클래스에서 외부 클래스의 멤버들을 쉽게 접근할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828675" y="5475288"/>
            <a:ext cx="7272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코드의 복잡성을 줄일 수 있다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캡슐화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8313" y="19097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특정 클래스 내에서만 주로 사용되는 클래스를 내부 클래스로 선언한다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68635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2709863"/>
            <a:ext cx="6443662" cy="17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22701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GUI</a:t>
            </a:r>
            <a:r>
              <a:rPr lang="ko-KR" altLang="en-US" sz="1800">
                <a:latin typeface="견명조" pitchFamily="18" charset="-127"/>
              </a:rPr>
              <a:t>어플리케이션</a:t>
            </a:r>
            <a:r>
              <a:rPr lang="en-US" altLang="ko-KR" sz="1800">
                <a:latin typeface="견명조" pitchFamily="18" charset="-127"/>
              </a:rPr>
              <a:t>(AWT, Swing)</a:t>
            </a:r>
            <a:r>
              <a:rPr lang="ko-KR" altLang="en-US" sz="1800">
                <a:latin typeface="견명조" pitchFamily="18" charset="-127"/>
              </a:rPr>
              <a:t>의 이벤트처리에 주로 사용된다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636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385763" y="764704"/>
            <a:ext cx="8372475" cy="5544616"/>
          </a:xfrm>
        </p:spPr>
        <p:txBody>
          <a:bodyPr/>
          <a:lstStyle/>
          <a:p>
            <a:r>
              <a:rPr lang="ko-KR" altLang="en-US" sz="2000" dirty="0"/>
              <a:t>자바의 기본 데이터 타입</a:t>
            </a:r>
          </a:p>
          <a:p>
            <a:pPr lvl="1"/>
            <a:r>
              <a:rPr lang="ko-KR" altLang="en-US" sz="2000" dirty="0"/>
              <a:t>컴파일러 차원에서 미리 제공되는 데이터 타입을 기본 데이터 타입이라 한다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byte(1),char(2),short(2),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(4),long(8),float(4),double(8)</a:t>
            </a:r>
          </a:p>
          <a:p>
            <a:pPr lvl="2"/>
            <a:r>
              <a:rPr lang="en-US" altLang="ko-KR" sz="2000" dirty="0"/>
              <a:t>byte : 8</a:t>
            </a:r>
            <a:r>
              <a:rPr lang="ko-KR" altLang="en-US" sz="2000" dirty="0"/>
              <a:t>비트</a:t>
            </a:r>
            <a:r>
              <a:rPr lang="en-US" altLang="ko-KR" sz="2000" dirty="0"/>
              <a:t>, 2</a:t>
            </a:r>
            <a:r>
              <a:rPr lang="ko-KR" altLang="en-US" sz="2000" dirty="0"/>
              <a:t>의 보수 </a:t>
            </a:r>
            <a:r>
              <a:rPr lang="en-US" altLang="ko-KR" sz="2000" dirty="0"/>
              <a:t>(-128 ~ 127)</a:t>
            </a:r>
          </a:p>
          <a:p>
            <a:pPr lvl="2"/>
            <a:r>
              <a:rPr lang="en-US" altLang="ko-KR" sz="2000" dirty="0"/>
              <a:t>short : 16</a:t>
            </a:r>
            <a:r>
              <a:rPr lang="ko-KR" altLang="en-US" sz="2000" dirty="0"/>
              <a:t>비트 </a:t>
            </a:r>
            <a:r>
              <a:rPr lang="en-US" altLang="ko-KR" sz="2000" dirty="0"/>
              <a:t>(-32768 ~ 32767)</a:t>
            </a:r>
          </a:p>
          <a:p>
            <a:pPr lvl="2"/>
            <a:r>
              <a:rPr lang="en-US" altLang="ko-KR" sz="2000" dirty="0"/>
              <a:t>char : 16</a:t>
            </a:r>
            <a:r>
              <a:rPr lang="ko-KR" altLang="en-US" sz="2000" dirty="0"/>
              <a:t>비트</a:t>
            </a:r>
            <a:r>
              <a:rPr lang="en-US" altLang="ko-KR" sz="2000" dirty="0"/>
              <a:t>, </a:t>
            </a:r>
            <a:r>
              <a:rPr lang="ko-KR" altLang="en-US" sz="2000" dirty="0"/>
              <a:t>유니코드 </a:t>
            </a:r>
            <a:r>
              <a:rPr lang="en-US" altLang="ko-KR" sz="2000" dirty="0"/>
              <a:t>(0 ~ 65535)</a:t>
            </a:r>
          </a:p>
          <a:p>
            <a:pPr lvl="2"/>
            <a:r>
              <a:rPr lang="en-US" altLang="ko-KR" sz="2000" dirty="0" err="1"/>
              <a:t>int</a:t>
            </a:r>
            <a:r>
              <a:rPr lang="en-US" altLang="ko-KR" sz="2000" dirty="0"/>
              <a:t> : 32</a:t>
            </a:r>
            <a:r>
              <a:rPr lang="ko-KR" altLang="en-US" sz="2000" dirty="0"/>
              <a:t>비트 </a:t>
            </a:r>
            <a:r>
              <a:rPr lang="en-US" altLang="ko-KR" sz="2000" dirty="0"/>
              <a:t>(-2147483648 ~ 2147483647)</a:t>
            </a:r>
          </a:p>
          <a:p>
            <a:pPr lvl="2"/>
            <a:r>
              <a:rPr lang="en-US" altLang="ko-KR" sz="2000" dirty="0"/>
              <a:t>long : 64</a:t>
            </a:r>
            <a:r>
              <a:rPr lang="ko-KR" altLang="en-US" sz="2000" dirty="0"/>
              <a:t>비트 </a:t>
            </a:r>
            <a:r>
              <a:rPr lang="en-US" altLang="ko-KR" sz="2000" dirty="0"/>
              <a:t>(-9223372036854775808 ~ 9223372036854775807)</a:t>
            </a:r>
          </a:p>
          <a:p>
            <a:pPr lvl="2"/>
            <a:r>
              <a:rPr lang="en-US" altLang="ko-KR" sz="2000" dirty="0"/>
              <a:t>float : 32</a:t>
            </a:r>
            <a:r>
              <a:rPr lang="ko-KR" altLang="en-US" sz="2000" dirty="0"/>
              <a:t>비트</a:t>
            </a:r>
          </a:p>
          <a:p>
            <a:pPr lvl="2"/>
            <a:r>
              <a:rPr lang="en-US" altLang="ko-KR" sz="2000" dirty="0"/>
              <a:t>double : 64</a:t>
            </a:r>
            <a:r>
              <a:rPr lang="ko-KR" altLang="en-US" sz="2000" dirty="0"/>
              <a:t>비트</a:t>
            </a:r>
          </a:p>
          <a:p>
            <a:pPr lvl="2"/>
            <a:r>
              <a:rPr lang="en-US" altLang="ko-KR" sz="2000" dirty="0" err="1"/>
              <a:t>boolean</a:t>
            </a:r>
            <a:r>
              <a:rPr lang="en-US" altLang="ko-KR" sz="2000" dirty="0"/>
              <a:t> : </a:t>
            </a:r>
            <a:r>
              <a:rPr lang="en-US" altLang="ko-KR" sz="2000" dirty="0" smtClean="0"/>
              <a:t>true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false</a:t>
            </a:r>
          </a:p>
          <a:p>
            <a:pPr lvl="0"/>
            <a:r>
              <a:rPr lang="ko-KR" altLang="en-US" sz="2000" dirty="0">
                <a:solidFill>
                  <a:prstClr val="black"/>
                </a:solidFill>
              </a:rPr>
              <a:t>자바의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레퍼런</a:t>
            </a:r>
            <a:r>
              <a:rPr lang="ko-KR" altLang="en-US" sz="2000" dirty="0" err="1">
                <a:solidFill>
                  <a:prstClr val="black"/>
                </a:solidFill>
              </a:rPr>
              <a:t>스</a:t>
            </a:r>
            <a:r>
              <a:rPr lang="ko-KR" altLang="en-US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prstClr val="black"/>
                </a:solidFill>
              </a:rPr>
              <a:t>데이터 </a:t>
            </a:r>
            <a:r>
              <a:rPr lang="ko-KR" altLang="en-US" sz="2000" dirty="0" smtClean="0">
                <a:solidFill>
                  <a:prstClr val="black"/>
                </a:solidFill>
              </a:rPr>
              <a:t>타입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lvl="1"/>
            <a:r>
              <a:rPr lang="en-US" altLang="ko-KR" sz="2000" b="1" dirty="0" smtClean="0">
                <a:solidFill>
                  <a:prstClr val="black"/>
                </a:solidFill>
              </a:rPr>
              <a:t>4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바이트 </a:t>
            </a:r>
            <a:r>
              <a:rPr lang="ko-KR" altLang="en-US" sz="2000" b="1" dirty="0" err="1" smtClean="0">
                <a:solidFill>
                  <a:prstClr val="black"/>
                </a:solidFill>
              </a:rPr>
              <a:t>주소값이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저장된다</a:t>
            </a:r>
            <a:r>
              <a:rPr lang="en-US" altLang="ko-KR" sz="2000" b="1" dirty="0" smtClean="0">
                <a:solidFill>
                  <a:prstClr val="black"/>
                </a:solidFill>
              </a:rPr>
              <a:t>.</a:t>
            </a:r>
            <a:endParaRPr lang="ko-KR" altLang="en-US" sz="2000" b="1" dirty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endParaRPr lang="en-US" altLang="ko-KR" sz="2000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 타입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12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1.2 </a:t>
            </a:r>
            <a:r>
              <a:rPr lang="ko-KR" altLang="en-US" sz="2800">
                <a:latin typeface="견명조" pitchFamily="18" charset="-127"/>
              </a:rPr>
              <a:t>내부 클래스의 종류와 특징</a:t>
            </a:r>
            <a:endParaRPr lang="en-US" altLang="ko-KR" sz="2800">
              <a:latin typeface="견명조" pitchFamily="18" charset="-127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5494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내부 클래스의 종류는 변수의 선언위치에 따른 종류와 동일하다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9097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유효범위와 성질도 변수와 유사하므로 비교해보면 이해하기 쉽다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344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349500"/>
            <a:ext cx="6011863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0344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229225"/>
            <a:ext cx="5580063" cy="150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57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내부 클래스의 제어자와 접근성</a:t>
            </a:r>
            <a:r>
              <a:rPr lang="en-US" altLang="ko-KR" sz="2800">
                <a:latin typeface="견명조" pitchFamily="18" charset="-127"/>
              </a:rPr>
              <a:t>(1/5)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323850" y="1549400"/>
            <a:ext cx="8748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내부 클래스의 접근제어자는 변수에 사용할 수 있는 접근제어자와 동일하다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549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81188"/>
            <a:ext cx="7164387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23850" y="3321050"/>
            <a:ext cx="8748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static</a:t>
            </a:r>
            <a:r>
              <a:rPr lang="ko-KR" altLang="en-US" sz="1800">
                <a:latin typeface="견명조" pitchFamily="18" charset="-127"/>
              </a:rPr>
              <a:t>클래스만 </a:t>
            </a:r>
            <a:r>
              <a:rPr lang="en-US" altLang="ko-KR" sz="1800">
                <a:latin typeface="견명조" pitchFamily="18" charset="-127"/>
              </a:rPr>
              <a:t>static</a:t>
            </a:r>
            <a:r>
              <a:rPr lang="ko-KR" altLang="en-US" sz="1800">
                <a:latin typeface="견명조" pitchFamily="18" charset="-127"/>
              </a:rPr>
              <a:t>멤버를 정의할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5497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3687763"/>
            <a:ext cx="5797550" cy="312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05496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4724400"/>
            <a:ext cx="5040312" cy="100806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734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내부 클래스의 제어자와 접근성</a:t>
            </a:r>
            <a:r>
              <a:rPr lang="en-US" altLang="ko-KR" sz="2800">
                <a:latin typeface="견명조" pitchFamily="18" charset="-127"/>
              </a:rPr>
              <a:t>(2/5)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5494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내부 클래스도 외부 클래스의 멤버로 간주되며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동일한 접근성을 갖는다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7540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982788"/>
            <a:ext cx="8101013" cy="475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259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내부 클래스의 제어자와 접근성</a:t>
            </a:r>
            <a:r>
              <a:rPr lang="en-US" altLang="ko-KR" sz="2800">
                <a:latin typeface="견명조" pitchFamily="18" charset="-127"/>
              </a:rPr>
              <a:t>(3/5)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5494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외부 클래스의 지역변수는 </a:t>
            </a:r>
            <a:r>
              <a:rPr lang="en-US" altLang="ko-KR" sz="1800">
                <a:latin typeface="견명조" pitchFamily="18" charset="-127"/>
              </a:rPr>
              <a:t>final</a:t>
            </a:r>
            <a:r>
              <a:rPr lang="ko-KR" altLang="en-US" sz="1800">
                <a:latin typeface="견명조" pitchFamily="18" charset="-127"/>
              </a:rPr>
              <a:t>이 붙은 변수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상수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만 접근가능하다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8748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 </a:t>
            </a:r>
            <a:r>
              <a:rPr lang="ko-KR" altLang="en-US" sz="1800">
                <a:latin typeface="견명조" pitchFamily="18" charset="-127"/>
              </a:rPr>
              <a:t>지역 클래스의 인스턴스가 소멸된 지역변수를 참조할 수 있기 때문이다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958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2276475"/>
            <a:ext cx="5940425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30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6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내부 클래스의 제어자와 접근성</a:t>
            </a:r>
            <a:r>
              <a:rPr lang="en-US" altLang="ko-KR" sz="2800">
                <a:latin typeface="견명조" pitchFamily="18" charset="-127"/>
              </a:rPr>
              <a:t>(4/5)</a:t>
            </a:r>
          </a:p>
        </p:txBody>
      </p:sp>
      <p:pic>
        <p:nvPicPr>
          <p:cNvPr id="11163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00213"/>
            <a:ext cx="3024187" cy="283845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1163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041775"/>
            <a:ext cx="6229350" cy="2516188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11634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2097088"/>
            <a:ext cx="3060700" cy="15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425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내부 클래스의 제어자와 접근성</a:t>
            </a:r>
            <a:r>
              <a:rPr lang="en-US" altLang="ko-KR" sz="2800">
                <a:latin typeface="견명조" pitchFamily="18" charset="-127"/>
              </a:rPr>
              <a:t>(5/5)</a:t>
            </a:r>
          </a:p>
        </p:txBody>
      </p:sp>
      <p:pic>
        <p:nvPicPr>
          <p:cNvPr id="11367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36725"/>
            <a:ext cx="7308850" cy="442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1368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760913"/>
            <a:ext cx="2200275" cy="1209675"/>
          </a:xfrm>
          <a:prstGeom prst="rect">
            <a:avLst/>
          </a:prstGeom>
          <a:noFill/>
          <a:ln w="254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367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2" name="Text Box 19"/>
          <p:cNvSpPr txBox="1">
            <a:spLocks noChangeArrowheads="1"/>
          </p:cNvSpPr>
          <p:nvPr/>
        </p:nvSpPr>
        <p:spPr bwMode="auto">
          <a:xfrm>
            <a:off x="358775" y="692696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>
                <a:latin typeface="견명조" pitchFamily="18" charset="-127"/>
              </a:rPr>
              <a:t>1.4 </a:t>
            </a:r>
            <a:r>
              <a:rPr lang="ko-KR" altLang="en-US" sz="2800" dirty="0">
                <a:latin typeface="견명조" pitchFamily="18" charset="-127"/>
              </a:rPr>
              <a:t>익명 클래스</a:t>
            </a:r>
            <a:r>
              <a:rPr lang="en-US" altLang="ko-KR" sz="2800" dirty="0">
                <a:latin typeface="견명조" pitchFamily="18" charset="-127"/>
              </a:rPr>
              <a:t>(anonymous class)</a:t>
            </a: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익명 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1027"/>
          <p:cNvSpPr txBox="1">
            <a:spLocks noChangeArrowheads="1"/>
          </p:cNvSpPr>
          <p:nvPr/>
        </p:nvSpPr>
        <p:spPr bwMode="auto">
          <a:xfrm>
            <a:off x="143708" y="1428219"/>
            <a:ext cx="8802688" cy="444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6800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buChar char="n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45000"/>
              <a:buFont typeface="Wingdings" pitchFamily="2" charset="2"/>
              <a:buChar char="l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의미적으로는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지역클래스와 동일하나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이름이 없다는 특징이 있다.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앞의 예에서 지역 클래스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Command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는 </a:t>
            </a: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</a:rPr>
              <a:t>getRunnable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메소드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내에서 단 한번 참조되는데도 불구하고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이를 위해서 완전한 클래스를 작성하고, 이로부터 객체를 생성하는 2단계 필요</a:t>
            </a:r>
            <a:endParaRPr kumimoji="1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이 두 단계를 하나의 문법으로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통합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new 기능의 확장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후속하는 명칭이 클래스인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경우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익명 클래스는 그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클래스의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서브클래스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인터페이스인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경우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그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인터페이스를 구현하는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클래스가 된다.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인터페이스를 구현하는 클래스는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항상 Object의 서브클래스 </a:t>
            </a:r>
            <a:endParaRPr kumimoji="1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익명클래스는 </a:t>
            </a:r>
            <a:r>
              <a:rPr kumimoji="1" lang="ko-KR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생성자</a:t>
            </a: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 정의 못함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명칭이 없음.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64821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026"/>
          <p:cNvSpPr txBox="1">
            <a:spLocks noChangeArrowheads="1"/>
          </p:cNvSpPr>
          <p:nvPr/>
        </p:nvSpPr>
        <p:spPr bwMode="auto">
          <a:xfrm>
            <a:off x="152400" y="790575"/>
            <a:ext cx="8802688" cy="5518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6800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buChar char="n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45000"/>
              <a:buFont typeface="Wingdings" pitchFamily="2" charset="2"/>
              <a:buChar char="l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  <a:cs typeface="+mn-cs"/>
              </a:rPr>
              <a:t>//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  <a:cs typeface="+mn-cs"/>
              </a:rPr>
              <a:t>AnonymousClassTest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itchFamily="49" charset="0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itchFamily="49" charset="0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interface Runnable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{    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public void run(); 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itchFamily="49" charset="0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class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AnonymousClassTest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itchFamily="49" charset="0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{   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String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str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AnonymousClassTest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(String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str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  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this.str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 =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str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itchFamily="49" charset="0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Runnable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getRunnable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(final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int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 i)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   return new Runnable()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   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      public void run() 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        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System.out.println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(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str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 + ", " + i 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          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       };  // return 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문을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끝내기위해서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 ‘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;’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가 필요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itchFamily="49" charset="0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itchFamily="49" charset="0"/>
                <a:ea typeface="굴림"/>
                <a:cs typeface="+mn-cs"/>
              </a:rPr>
              <a:t>	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익명 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43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 bwMode="auto">
          <a:xfrm>
            <a:off x="152400" y="1078607"/>
            <a:ext cx="8802688" cy="44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6800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buChar char="n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45000"/>
              <a:buFont typeface="Wingdings" pitchFamily="2" charset="2"/>
              <a:buChar char="l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   // </a:t>
            </a:r>
            <a:r>
              <a:rPr lang="ko-KR" altLang="en-US" sz="1400" smtClean="0">
                <a:latin typeface="Lucida Console" pitchFamily="49" charset="0"/>
              </a:rPr>
              <a:t>변수 초기화 수식에서의 익명 클래스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en-US" sz="1400" smtClean="0">
                <a:latin typeface="Lucida Console" pitchFamily="49" charset="0"/>
              </a:rPr>
              <a:t>	</a:t>
            </a:r>
            <a:r>
              <a:rPr lang="en-US" altLang="ko-KR" sz="1400" smtClean="0">
                <a:latin typeface="Lucida Console" pitchFamily="49" charset="0"/>
              </a:rPr>
              <a:t>Runnable runner = new Runnable()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public void run()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	System.out.println( str 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   public static void main(String[] args)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   {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AnonymousClassTest obj = new AnonymousClassTest( "an obj" 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Runnable run1 = obj.getRunnable(1);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run1.run();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Runnable run2 = obj.getRunnable(2);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run2.run();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	obj.runner.run();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smtClean="0">
                <a:latin typeface="Lucida Console" pitchFamily="49" charset="0"/>
              </a:rPr>
              <a:t>}</a:t>
            </a:r>
            <a:endParaRPr lang="en-US" altLang="ko-KR" sz="1400" dirty="0">
              <a:latin typeface="Lucida Console" pitchFamily="49" charset="0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익명 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571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95536" y="908720"/>
            <a:ext cx="86423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0" indent="0" algn="l" eaLnBrk="1" hangingPunct="1"/>
            <a:r>
              <a:rPr lang="ko-KR" altLang="en-US" sz="1800" b="1" u="sng" dirty="0" smtClean="0">
                <a:latin typeface="+mn-ea"/>
                <a:ea typeface="+mn-ea"/>
              </a:rPr>
              <a:t>상위 클래스 혹은 인터페이스</a:t>
            </a:r>
            <a:r>
              <a:rPr lang="ko-KR" altLang="en-US" sz="1600" b="1" dirty="0" smtClean="0">
                <a:latin typeface="+mn-ea"/>
                <a:ea typeface="+mn-ea"/>
              </a:rPr>
              <a:t>의 </a:t>
            </a:r>
            <a:r>
              <a:rPr lang="ko-KR" altLang="en-US" sz="1800" b="1" dirty="0" err="1" smtClean="0">
                <a:latin typeface="+mn-ea"/>
                <a:ea typeface="+mn-ea"/>
              </a:rPr>
              <a:t>메서드</a:t>
            </a:r>
            <a:r>
              <a:rPr lang="ko-KR" altLang="en-US" sz="1800" b="1" dirty="0" smtClean="0">
                <a:latin typeface="+mn-ea"/>
                <a:ea typeface="+mn-ea"/>
              </a:rPr>
              <a:t> 하나를 재정의</a:t>
            </a:r>
            <a:r>
              <a:rPr lang="ko-KR" altLang="en-US" sz="1600" b="1" dirty="0" smtClean="0">
                <a:latin typeface="+mn-ea"/>
                <a:ea typeface="+mn-ea"/>
              </a:rPr>
              <a:t>하기 위해 클래스를 선언하는 경우</a:t>
            </a:r>
            <a:r>
              <a:rPr lang="en-US" altLang="ko-KR" sz="1600" b="1" dirty="0" smtClean="0"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latin typeface="+mn-ea"/>
                <a:ea typeface="+mn-ea"/>
              </a:rPr>
              <a:t>그리고 그 클래스의 객체가 단 하나만 필요한 경우 클래스를 선언할 </a:t>
            </a:r>
            <a:r>
              <a:rPr lang="ko-KR" altLang="en-US" sz="1600" b="1" dirty="0" err="1" smtClean="0">
                <a:latin typeface="+mn-ea"/>
                <a:ea typeface="+mn-ea"/>
              </a:rPr>
              <a:t>필요없이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ko-KR" altLang="en-US" sz="1800" b="1" u="sng" dirty="0" smtClean="0">
                <a:latin typeface="+mn-ea"/>
                <a:ea typeface="+mn-ea"/>
              </a:rPr>
              <a:t>상속과 재정의를 동시에 한다</a:t>
            </a:r>
            <a:endParaRPr lang="en-US" altLang="ko-KR" sz="1800" b="1" u="sng" dirty="0" smtClean="0"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66418"/>
              </p:ext>
            </p:extLst>
          </p:nvPr>
        </p:nvGraphicFramePr>
        <p:xfrm>
          <a:off x="467544" y="2852936"/>
          <a:ext cx="8136904" cy="1463040"/>
        </p:xfrm>
        <a:graphic>
          <a:graphicData uri="http://schemas.openxmlformats.org/drawingml/2006/table">
            <a:tbl>
              <a:tblPr firstRow="1" bandRow="1"/>
              <a:tblGrid>
                <a:gridCol w="4221978"/>
                <a:gridCol w="391492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MyClass</a:t>
                      </a:r>
                      <a:r>
                        <a:rPr lang="en-US" altLang="ko-KR" baseline="0" dirty="0" smtClean="0"/>
                        <a:t> implements Interface{</a:t>
                      </a:r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err="1" smtClean="0"/>
                        <a:t>메서드</a:t>
                      </a:r>
                      <a:r>
                        <a:rPr lang="ko-KR" altLang="en-US" dirty="0" smtClean="0"/>
                        <a:t> 구현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}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MyClass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obj</a:t>
                      </a:r>
                      <a:r>
                        <a:rPr lang="en-US" altLang="ko-KR" baseline="0" dirty="0" smtClean="0"/>
                        <a:t> = new </a:t>
                      </a:r>
                      <a:r>
                        <a:rPr lang="en-US" altLang="ko-KR" baseline="0" dirty="0" err="1" smtClean="0"/>
                        <a:t>MyClass</a:t>
                      </a:r>
                      <a:r>
                        <a:rPr lang="en-US" altLang="ko-KR" baseline="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obj.</a:t>
                      </a:r>
                      <a:r>
                        <a:rPr lang="ko-KR" altLang="en-US" baseline="0" dirty="0" err="1" smtClean="0"/>
                        <a:t>메서드호출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Interface </a:t>
                      </a:r>
                      <a:r>
                        <a:rPr lang="en-US" altLang="ko-KR" dirty="0" err="1" smtClean="0"/>
                        <a:t>obj</a:t>
                      </a:r>
                      <a:r>
                        <a:rPr lang="en-US" altLang="ko-KR" dirty="0" smtClean="0"/>
                        <a:t> = new Interface(){</a:t>
                      </a:r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err="1" smtClean="0"/>
                        <a:t>메서드</a:t>
                      </a:r>
                      <a:r>
                        <a:rPr lang="ko-KR" altLang="en-US" dirty="0" smtClean="0"/>
                        <a:t> 구현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};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obj.</a:t>
                      </a:r>
                      <a:r>
                        <a:rPr lang="ko-KR" altLang="en-US" dirty="0" err="1" smtClean="0"/>
                        <a:t>메서드호출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22962"/>
              </p:ext>
            </p:extLst>
          </p:nvPr>
        </p:nvGraphicFramePr>
        <p:xfrm>
          <a:off x="497767" y="4941168"/>
          <a:ext cx="8136904" cy="1463040"/>
        </p:xfrm>
        <a:graphic>
          <a:graphicData uri="http://schemas.openxmlformats.org/drawingml/2006/table">
            <a:tbl>
              <a:tblPr firstRow="1" bandRow="1"/>
              <a:tblGrid>
                <a:gridCol w="4221978"/>
                <a:gridCol w="391492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MyClass</a:t>
                      </a:r>
                      <a:r>
                        <a:rPr lang="en-US" altLang="ko-KR" baseline="0" dirty="0" smtClean="0"/>
                        <a:t> extends Class{</a:t>
                      </a:r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err="1" smtClean="0"/>
                        <a:t>메서드</a:t>
                      </a:r>
                      <a:r>
                        <a:rPr lang="ko-KR" altLang="en-US" dirty="0" smtClean="0"/>
                        <a:t> 구현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}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MyClass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obj</a:t>
                      </a:r>
                      <a:r>
                        <a:rPr lang="en-US" altLang="ko-KR" baseline="0" dirty="0" smtClean="0"/>
                        <a:t> = new </a:t>
                      </a:r>
                      <a:r>
                        <a:rPr lang="en-US" altLang="ko-KR" baseline="0" dirty="0" err="1" smtClean="0"/>
                        <a:t>MyClass</a:t>
                      </a:r>
                      <a:r>
                        <a:rPr lang="en-US" altLang="ko-KR" baseline="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obj.</a:t>
                      </a:r>
                      <a:r>
                        <a:rPr lang="ko-KR" altLang="en-US" baseline="0" dirty="0" err="1" smtClean="0"/>
                        <a:t>메서드호출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 </a:t>
                      </a:r>
                      <a:r>
                        <a:rPr lang="en-US" altLang="ko-KR" dirty="0" err="1" smtClean="0"/>
                        <a:t>obj</a:t>
                      </a:r>
                      <a:r>
                        <a:rPr lang="en-US" altLang="ko-KR" dirty="0" smtClean="0"/>
                        <a:t> = new Class(){</a:t>
                      </a:r>
                    </a:p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dirty="0" err="1" smtClean="0"/>
                        <a:t>메서드</a:t>
                      </a:r>
                      <a:r>
                        <a:rPr lang="ko-KR" altLang="en-US" dirty="0" smtClean="0"/>
                        <a:t> 구현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};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obj.</a:t>
                      </a:r>
                      <a:r>
                        <a:rPr lang="ko-KR" altLang="en-US" dirty="0" err="1" smtClean="0"/>
                        <a:t>메서드호출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0809" y="245224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인터페이스 예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0809" y="45091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 예</a:t>
            </a:r>
            <a:endParaRPr lang="ko-KR" altLang="en-US" dirty="0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익명 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 타입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25559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잊지 말아야 할 사항</a:t>
            </a:r>
          </a:p>
          <a:p>
            <a:pPr lvl="1"/>
            <a:r>
              <a:rPr lang="ko-KR" altLang="en-US" sz="2000" dirty="0" smtClean="0"/>
              <a:t>데이터 타입은 메모리의 </a:t>
            </a:r>
            <a:r>
              <a:rPr lang="ko-KR" altLang="en-US" sz="2000" u="sng" dirty="0" smtClean="0"/>
              <a:t>크기</a:t>
            </a:r>
            <a:r>
              <a:rPr lang="en-US" altLang="ko-KR" sz="2000" u="sng" dirty="0" smtClean="0"/>
              <a:t>(Size)</a:t>
            </a:r>
            <a:r>
              <a:rPr lang="ko-KR" altLang="en-US" sz="2000" dirty="0" smtClean="0"/>
              <a:t>와 </a:t>
            </a:r>
            <a:r>
              <a:rPr lang="ko-KR" altLang="en-US" sz="2000" u="sng" dirty="0" smtClean="0"/>
              <a:t>형태</a:t>
            </a:r>
            <a:r>
              <a:rPr lang="en-US" altLang="ko-KR" sz="2000" u="sng" dirty="0" smtClean="0"/>
              <a:t>(Type)</a:t>
            </a:r>
            <a:r>
              <a:rPr lang="ko-KR" altLang="en-US" sz="2000" dirty="0" smtClean="0"/>
              <a:t>를 지정하는 것이다</a:t>
            </a:r>
            <a:r>
              <a:rPr lang="en-US" altLang="ko-KR" sz="2000" dirty="0" smtClean="0"/>
              <a:t>.</a:t>
            </a:r>
          </a:p>
          <a:p>
            <a:pPr marL="457200" lvl="1" indent="0">
              <a:buNone/>
            </a:pPr>
            <a:endParaRPr lang="en-US" altLang="ko-KR" sz="2000" dirty="0" smtClean="0"/>
          </a:p>
          <a:p>
            <a:r>
              <a:rPr lang="ko-KR" altLang="en-US" sz="2000" dirty="0"/>
              <a:t>변수 </a:t>
            </a:r>
            <a:r>
              <a:rPr lang="ko-KR" altLang="en-US" sz="2000" dirty="0" smtClean="0"/>
              <a:t>타입</a:t>
            </a:r>
            <a:endParaRPr lang="en-US" altLang="ko-KR" sz="2000" dirty="0"/>
          </a:p>
          <a:p>
            <a:pPr lvl="1"/>
            <a:r>
              <a:rPr lang="ko-KR" altLang="en-US" sz="1600" dirty="0"/>
              <a:t>기본형</a:t>
            </a:r>
            <a:r>
              <a:rPr lang="en-US" altLang="ko-KR" sz="1600" dirty="0"/>
              <a:t>(primitive type)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실제 값을 저장</a:t>
            </a:r>
            <a:r>
              <a:rPr lang="en-US" altLang="ko-KR" sz="1600" dirty="0"/>
              <a:t>. 1 ~ 8 byte</a:t>
            </a:r>
          </a:p>
          <a:p>
            <a:pPr lvl="1"/>
            <a:r>
              <a:rPr lang="ko-KR" altLang="en-US" sz="1600" dirty="0" err="1"/>
              <a:t>참조형</a:t>
            </a:r>
            <a:r>
              <a:rPr lang="en-US" altLang="ko-KR" sz="1600" dirty="0"/>
              <a:t>(reference type) : 4byte </a:t>
            </a:r>
            <a:r>
              <a:rPr lang="ko-KR" altLang="en-US" sz="1600" dirty="0"/>
              <a:t>객체의 주소를 저장</a:t>
            </a:r>
            <a:endParaRPr lang="en-US" altLang="ko-KR" sz="1600" dirty="0"/>
          </a:p>
          <a:p>
            <a:endParaRPr lang="en-US" altLang="ko-KR" sz="2000" dirty="0" smtClean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59714"/>
              </p:ext>
            </p:extLst>
          </p:nvPr>
        </p:nvGraphicFramePr>
        <p:xfrm>
          <a:off x="570073" y="4005064"/>
          <a:ext cx="8003853" cy="1828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6184"/>
                <a:gridCol w="3872085"/>
                <a:gridCol w="2475584"/>
              </a:tblGrid>
              <a:tr h="233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세부 항목 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저장방식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740826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 smtClean="0"/>
                        <a:t>기본형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/>
                        <a:t>논리형 </a:t>
                      </a:r>
                      <a:r>
                        <a:rPr lang="en-US" altLang="ko-KR" sz="1400" baseline="0" dirty="0" smtClean="0"/>
                        <a:t>: </a:t>
                      </a:r>
                      <a:r>
                        <a:rPr lang="en-US" altLang="ko-KR" sz="1400" baseline="0" dirty="0" err="1" smtClean="0"/>
                        <a:t>boolean</a:t>
                      </a:r>
                      <a:r>
                        <a:rPr lang="en-US" altLang="ko-KR" sz="1400" baseline="0" dirty="0" smtClean="0"/>
                        <a:t>(1)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문자형</a:t>
                      </a:r>
                      <a:r>
                        <a:rPr lang="en-US" altLang="ko-KR" sz="1400" baseline="0" dirty="0" smtClean="0"/>
                        <a:t> : char(2)</a:t>
                      </a:r>
                    </a:p>
                    <a:p>
                      <a:pPr latinLnBrk="1"/>
                      <a:r>
                        <a:rPr lang="ko-KR" altLang="en-US" sz="1400" baseline="0" dirty="0" err="1" smtClean="0"/>
                        <a:t>숫자형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: </a:t>
                      </a:r>
                      <a:r>
                        <a:rPr lang="ko-KR" altLang="en-US" sz="1400" baseline="0" dirty="0" smtClean="0"/>
                        <a:t>정수 </a:t>
                      </a:r>
                      <a:r>
                        <a:rPr lang="en-US" altLang="ko-KR" sz="1400" baseline="0" dirty="0" smtClean="0"/>
                        <a:t>– byte(1), short(2), </a:t>
                      </a:r>
                      <a:r>
                        <a:rPr lang="en-US" altLang="ko-KR" sz="1400" baseline="0" dirty="0" err="1" smtClean="0"/>
                        <a:t>int</a:t>
                      </a:r>
                      <a:r>
                        <a:rPr lang="en-US" altLang="ko-KR" sz="1400" baseline="0" dirty="0" smtClean="0"/>
                        <a:t>(4), long(8)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            </a:t>
                      </a:r>
                      <a:r>
                        <a:rPr lang="ko-KR" altLang="en-US" sz="1400" baseline="0" dirty="0" smtClean="0"/>
                        <a:t>실수 </a:t>
                      </a:r>
                      <a:r>
                        <a:rPr lang="en-US" altLang="ko-KR" sz="1400" baseline="0" dirty="0" smtClean="0"/>
                        <a:t>– float(4), double(8)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=&gt; </a:t>
                      </a:r>
                      <a:r>
                        <a:rPr lang="ko-KR" altLang="en-US" sz="1400" baseline="0" dirty="0" err="1" smtClean="0"/>
                        <a:t>숫자형은</a:t>
                      </a:r>
                      <a:r>
                        <a:rPr lang="ko-KR" altLang="en-US" sz="1400" baseline="0" dirty="0" smtClean="0"/>
                        <a:t> 맨 앞 </a:t>
                      </a:r>
                      <a:r>
                        <a:rPr lang="en-US" altLang="ko-KR" sz="1400" baseline="0" dirty="0" smtClean="0"/>
                        <a:t>bit</a:t>
                      </a:r>
                      <a:r>
                        <a:rPr lang="ko-KR" altLang="en-US" sz="1400" baseline="0" dirty="0" smtClean="0"/>
                        <a:t>가 부호</a:t>
                      </a:r>
                      <a:r>
                        <a:rPr lang="en-US" altLang="ko-KR" sz="1400" baseline="0" dirty="0" smtClean="0"/>
                        <a:t>(Sign)</a:t>
                      </a:r>
                      <a:r>
                        <a:rPr lang="ko-KR" altLang="en-US" sz="1400" baseline="0" dirty="0" smtClean="0"/>
                        <a:t>임</a:t>
                      </a:r>
                      <a:endParaRPr lang="en-US" altLang="ko-KR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실제 값이 저장</a:t>
                      </a:r>
                      <a:endParaRPr lang="ko-KR" altLang="en-US" sz="1400" dirty="0"/>
                    </a:p>
                  </a:txBody>
                  <a:tcPr/>
                </a:tc>
              </a:tr>
              <a:tr h="194954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 err="1" smtClean="0"/>
                        <a:t>참조형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객체 타입</a:t>
                      </a:r>
                      <a:r>
                        <a:rPr lang="en-US" altLang="ko-KR" sz="1400" dirty="0" smtClean="0"/>
                        <a:t>(4)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4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바이트 주소가 저장</a:t>
                      </a:r>
                      <a:endParaRPr lang="ko-KR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7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5832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Collection Framework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018681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514350" indent="-514350" algn="l" eaLnBrk="1" hangingPunct="1">
              <a:buAutoNum type="arabicPeriod"/>
            </a:pPr>
            <a:r>
              <a:rPr lang="ko-KR" altLang="en-US" sz="2800" dirty="0" err="1" smtClean="0">
                <a:latin typeface="+mj-ea"/>
                <a:ea typeface="+mj-ea"/>
              </a:rPr>
              <a:t>제네릭</a:t>
            </a:r>
            <a:endParaRPr lang="en-US" altLang="ko-KR" sz="2800" dirty="0" smtClean="0">
              <a:latin typeface="+mj-ea"/>
              <a:ea typeface="+mj-ea"/>
            </a:endParaRPr>
          </a:p>
          <a:p>
            <a:pPr marL="514350" indent="-514350" algn="l" eaLnBrk="1" hangingPunct="1">
              <a:buAutoNum type="arabicPeriod"/>
            </a:pPr>
            <a:endParaRPr lang="en-US" altLang="ko-KR" sz="2800" dirty="0">
              <a:latin typeface="+mj-ea"/>
              <a:ea typeface="+mj-ea"/>
            </a:endParaRPr>
          </a:p>
          <a:p>
            <a:pPr marL="514350" indent="-514350" algn="l" eaLnBrk="1" hangingPunct="1">
              <a:buAutoNum type="arabicPeriod"/>
            </a:pPr>
            <a:r>
              <a:rPr lang="ko-KR" altLang="en-US" sz="2800" dirty="0" smtClean="0">
                <a:latin typeface="+mj-ea"/>
                <a:ea typeface="+mj-ea"/>
              </a:rPr>
              <a:t>컬렉션과 </a:t>
            </a:r>
            <a:r>
              <a:rPr lang="en-US" altLang="ko-KR" sz="2800" dirty="0" smtClean="0">
                <a:latin typeface="+mj-ea"/>
                <a:ea typeface="+mj-ea"/>
              </a:rPr>
              <a:t>MAP </a:t>
            </a:r>
            <a:r>
              <a:rPr lang="ko-KR" altLang="en-US" sz="2800" dirty="0" smtClean="0">
                <a:latin typeface="+mj-ea"/>
                <a:ea typeface="+mj-ea"/>
              </a:rPr>
              <a:t>개요</a:t>
            </a:r>
            <a:endParaRPr lang="en-US" altLang="ko-KR" sz="2800" dirty="0" smtClean="0">
              <a:latin typeface="+mj-ea"/>
              <a:ea typeface="+mj-ea"/>
            </a:endParaRPr>
          </a:p>
          <a:p>
            <a:pPr marL="514350" indent="-514350" algn="l" eaLnBrk="1" hangingPunct="1">
              <a:buAutoNum type="arabicPeriod"/>
            </a:pPr>
            <a:endParaRPr lang="en-US" altLang="ko-KR" sz="2800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3. </a:t>
            </a:r>
            <a:r>
              <a:rPr lang="en-US" altLang="ko-KR" sz="2800" dirty="0" err="1" smtClean="0">
                <a:latin typeface="+mj-ea"/>
                <a:ea typeface="+mj-ea"/>
              </a:rPr>
              <a:t>ArrayList</a:t>
            </a:r>
            <a:r>
              <a:rPr lang="en-US" altLang="ko-KR" sz="2800" dirty="0" smtClean="0">
                <a:latin typeface="+mj-ea"/>
                <a:ea typeface="+mj-ea"/>
              </a:rPr>
              <a:t>, </a:t>
            </a:r>
            <a:r>
              <a:rPr lang="en-US" altLang="ko-KR" sz="2800" dirty="0" err="1" smtClean="0">
                <a:latin typeface="+mj-ea"/>
                <a:ea typeface="+mj-ea"/>
              </a:rPr>
              <a:t>HashSet</a:t>
            </a:r>
            <a:r>
              <a:rPr lang="en-US" altLang="ko-KR" sz="2800" dirty="0" smtClean="0">
                <a:latin typeface="+mj-ea"/>
                <a:ea typeface="+mj-ea"/>
              </a:rPr>
              <a:t>, </a:t>
            </a:r>
            <a:r>
              <a:rPr lang="en-US" altLang="ko-KR" sz="2800" dirty="0" err="1" smtClean="0">
                <a:latin typeface="+mj-ea"/>
                <a:ea typeface="+mj-ea"/>
              </a:rPr>
              <a:t>HashMap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l" eaLnBrk="1" hangingPunct="1"/>
            <a:endParaRPr lang="en-US" altLang="ko-KR" sz="2800" dirty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4. </a:t>
            </a:r>
            <a:r>
              <a:rPr lang="ko-KR" altLang="en-US" sz="2800" dirty="0" smtClean="0">
                <a:latin typeface="+mj-ea"/>
                <a:ea typeface="+mj-ea"/>
              </a:rPr>
              <a:t>컬렉션의 검색</a:t>
            </a:r>
            <a:r>
              <a:rPr lang="en-US" altLang="ko-KR" sz="2800" dirty="0" smtClean="0">
                <a:latin typeface="+mj-ea"/>
                <a:ea typeface="+mj-ea"/>
              </a:rPr>
              <a:t>(Iterator, Enumeration, </a:t>
            </a:r>
            <a:r>
              <a:rPr lang="en-US" altLang="ko-KR" sz="2800" dirty="0" err="1" smtClean="0">
                <a:latin typeface="+mj-ea"/>
                <a:ea typeface="+mj-ea"/>
              </a:rPr>
              <a:t>forEach</a:t>
            </a:r>
            <a:r>
              <a:rPr lang="en-US" altLang="ko-KR" sz="2800" dirty="0" smtClean="0">
                <a:latin typeface="+mj-ea"/>
                <a:ea typeface="+mj-ea"/>
              </a:rPr>
              <a:t>)</a:t>
            </a:r>
          </a:p>
          <a:p>
            <a:pPr algn="l" eaLnBrk="1" hangingPunct="1"/>
            <a:r>
              <a:rPr lang="en-US" altLang="ko-KR" sz="2400" dirty="0" smtClean="0">
                <a:latin typeface="+mj-ea"/>
                <a:ea typeface="+mj-ea"/>
              </a:rPr>
              <a:t>   - Enumeration</a:t>
            </a:r>
          </a:p>
          <a:p>
            <a:pPr algn="l" eaLnBrk="1" hangingPunct="1"/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  - Iterator</a:t>
            </a:r>
          </a:p>
          <a:p>
            <a:pPr algn="l" eaLnBrk="1" hangingPunct="1"/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en-US" altLang="ko-KR" sz="2400" dirty="0" smtClean="0">
                <a:latin typeface="+mj-ea"/>
                <a:ea typeface="+mj-ea"/>
              </a:rPr>
              <a:t>  - for </a:t>
            </a:r>
            <a:r>
              <a:rPr lang="en-US" altLang="ko-KR" sz="2400" dirty="0" err="1" smtClean="0">
                <a:latin typeface="+mj-ea"/>
                <a:ea typeface="+mj-ea"/>
              </a:rPr>
              <a:t>eache</a:t>
            </a:r>
            <a:endParaRPr lang="en-US" altLang="ko-KR" sz="2400" dirty="0">
              <a:latin typeface="+mj-ea"/>
              <a:ea typeface="+mj-ea"/>
            </a:endParaRPr>
          </a:p>
          <a:p>
            <a:pPr algn="l" eaLnBrk="1" hangingPunct="1"/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30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289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Generic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600" dirty="0" smtClean="0"/>
              <a:t>Generic </a:t>
            </a:r>
            <a:r>
              <a:rPr lang="ko-KR" altLang="en-US" sz="1600" dirty="0" smtClean="0"/>
              <a:t>이란</a:t>
            </a:r>
          </a:p>
          <a:p>
            <a:pPr lvl="1">
              <a:lnSpc>
                <a:spcPct val="80000"/>
              </a:lnSpc>
            </a:pPr>
            <a:r>
              <a:rPr lang="ko-KR" altLang="en-US" sz="1400" dirty="0" smtClean="0"/>
              <a:t>클래스에 사용할 타입을 </a:t>
            </a:r>
            <a:r>
              <a:rPr lang="ko-KR" altLang="en-US" sz="1400" dirty="0" err="1" smtClean="0"/>
              <a:t>디자인시에</a:t>
            </a:r>
            <a:r>
              <a:rPr lang="ko-KR" altLang="en-US" sz="1400" dirty="0" smtClean="0"/>
              <a:t> 지정하는 것이 아니라 클래스를 사용할 때 지정한 후 사용하는 기술을 말한다</a:t>
            </a:r>
            <a:r>
              <a:rPr lang="en-US" altLang="ko-KR" sz="1400" dirty="0" smtClean="0"/>
              <a:t>.</a:t>
            </a:r>
          </a:p>
          <a:p>
            <a:pPr lvl="1">
              <a:lnSpc>
                <a:spcPct val="80000"/>
              </a:lnSpc>
            </a:pPr>
            <a:endParaRPr lang="en-US" altLang="ko-KR" sz="1400" dirty="0" smtClean="0"/>
          </a:p>
          <a:p>
            <a:pPr>
              <a:lnSpc>
                <a:spcPct val="80000"/>
              </a:lnSpc>
            </a:pPr>
            <a:r>
              <a:rPr lang="en-US" altLang="ko-KR" sz="1600" dirty="0" smtClean="0"/>
              <a:t>Object</a:t>
            </a:r>
            <a:r>
              <a:rPr lang="ko-KR" altLang="en-US" sz="1600" dirty="0" smtClean="0"/>
              <a:t>형을 매개변수로 사용한 예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class Top{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private </a:t>
            </a:r>
            <a:r>
              <a:rPr lang="en-US" altLang="ko-KR" sz="1400" b="1" dirty="0" smtClean="0"/>
              <a:t>Object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data</a:t>
            </a:r>
            <a:r>
              <a:rPr lang="en-US" altLang="ko-KR" sz="1400" dirty="0" smtClean="0"/>
              <a:t> = null;	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setData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Object data</a:t>
            </a:r>
            <a:r>
              <a:rPr lang="en-US" altLang="ko-KR" sz="1400" dirty="0" smtClean="0"/>
              <a:t>){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this.data</a:t>
            </a:r>
            <a:r>
              <a:rPr lang="en-US" altLang="ko-KR" sz="1400" dirty="0" smtClean="0"/>
              <a:t> = data;		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}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Object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getData</a:t>
            </a:r>
            <a:r>
              <a:rPr lang="en-US" altLang="ko-KR" sz="1400" dirty="0" smtClean="0"/>
              <a:t>(){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this.data</a:t>
            </a:r>
            <a:r>
              <a:rPr lang="en-US" altLang="ko-KR" sz="1400" dirty="0" smtClean="0"/>
              <a:t>;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}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600" dirty="0" smtClean="0"/>
              <a:t>Generic</a:t>
            </a:r>
            <a:r>
              <a:rPr lang="ko-KR" altLang="en-US" sz="1600" dirty="0" smtClean="0"/>
              <a:t>을 매개변수로 사용한 예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class Top</a:t>
            </a:r>
            <a:r>
              <a:rPr lang="en-US" altLang="ko-KR" sz="1400" b="1" dirty="0" smtClean="0"/>
              <a:t>&lt;T&gt;</a:t>
            </a:r>
            <a:r>
              <a:rPr lang="en-US" altLang="ko-KR" sz="1400" dirty="0" smtClean="0"/>
              <a:t>{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private</a:t>
            </a:r>
            <a:r>
              <a:rPr lang="en-US" altLang="ko-KR" sz="1400" b="1" dirty="0" smtClean="0"/>
              <a:t> T</a:t>
            </a:r>
            <a:r>
              <a:rPr lang="en-US" altLang="ko-KR" sz="1400" dirty="0" smtClean="0"/>
              <a:t> data = null;	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setData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T data</a:t>
            </a:r>
            <a:r>
              <a:rPr lang="en-US" altLang="ko-KR" sz="1400" dirty="0" smtClean="0"/>
              <a:t>){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this.data</a:t>
            </a:r>
            <a:r>
              <a:rPr lang="en-US" altLang="ko-KR" sz="1400" dirty="0" smtClean="0"/>
              <a:t> = data;		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}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T </a:t>
            </a:r>
            <a:r>
              <a:rPr lang="en-US" altLang="ko-KR" sz="1400" dirty="0" err="1" smtClean="0"/>
              <a:t>getData</a:t>
            </a:r>
            <a:r>
              <a:rPr lang="en-US" altLang="ko-KR" sz="1400" dirty="0" smtClean="0"/>
              <a:t>(){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this.data</a:t>
            </a:r>
            <a:r>
              <a:rPr lang="en-US" altLang="ko-KR" sz="1400" dirty="0" smtClean="0"/>
              <a:t>;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	}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smtClean="0"/>
              <a:t>}</a:t>
            </a: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257675" y="3203575"/>
            <a:ext cx="125888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562600" y="2619375"/>
            <a:ext cx="3014663" cy="1123950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String str = "Hello Object </a:t>
            </a:r>
            <a:r>
              <a:rPr lang="ko-KR" altLang="en-US" sz="1400"/>
              <a:t>방식</a:t>
            </a:r>
            <a:r>
              <a:rPr lang="en-US" altLang="ko-KR" sz="1400"/>
              <a:t>";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Top t = new Top();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t.setData(</a:t>
            </a:r>
            <a:r>
              <a:rPr lang="en-US" altLang="ko-KR" sz="1400" b="1"/>
              <a:t>str</a:t>
            </a:r>
            <a:r>
              <a:rPr lang="en-US" altLang="ko-KR" sz="1400"/>
              <a:t>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String str2 = </a:t>
            </a:r>
            <a:r>
              <a:rPr lang="en-US" altLang="ko-KR" sz="1400" b="1"/>
              <a:t>(String)</a:t>
            </a:r>
            <a:r>
              <a:rPr lang="en-US" altLang="ko-KR" sz="1400"/>
              <a:t>t.getData();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021263" y="4329113"/>
            <a:ext cx="3690937" cy="1214437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String str = "Hello Generic </a:t>
            </a:r>
            <a:r>
              <a:rPr lang="ko-KR" altLang="en-US" sz="1400"/>
              <a:t>방식</a:t>
            </a:r>
            <a:r>
              <a:rPr lang="en-US" altLang="ko-KR" sz="1400"/>
              <a:t>";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Top</a:t>
            </a:r>
            <a:r>
              <a:rPr lang="en-US" altLang="ko-KR" sz="1400" b="1"/>
              <a:t>&lt;String&gt;</a:t>
            </a:r>
            <a:r>
              <a:rPr lang="en-US" altLang="ko-KR" sz="1400"/>
              <a:t> t = new Top</a:t>
            </a:r>
            <a:r>
              <a:rPr lang="en-US" altLang="ko-KR" sz="1400" b="1"/>
              <a:t>&lt;String&gt;</a:t>
            </a:r>
            <a:r>
              <a:rPr lang="en-US" altLang="ko-KR" sz="1400"/>
              <a:t>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/>
              <a:t>t.setData(str);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 b="1"/>
              <a:t>String str2 = t.getData();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4302125" y="5094288"/>
            <a:ext cx="6302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endParaRPr lang="ko-KR" alt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7542213" y="4329113"/>
            <a:ext cx="315912" cy="3143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endParaRPr lang="ko-KR" alt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6192838" y="4060825"/>
            <a:ext cx="2519362" cy="223838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ko-KR" altLang="en-US" sz="1200"/>
              <a:t>사용할 형을 컴파일러에게 알려준다</a:t>
            </a:r>
            <a:r>
              <a:rPr lang="en-US" altLang="ko-KR" sz="1200"/>
              <a:t>.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5337175" y="5815013"/>
            <a:ext cx="2384425" cy="53975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Top&lt;String&gt;</a:t>
            </a:r>
            <a:r>
              <a:rPr lang="ko-KR" altLang="en-US" sz="1200"/>
              <a:t>을 사용했기 때문에 </a:t>
            </a:r>
            <a:r>
              <a:rPr lang="en-US" altLang="ko-KR" sz="1200"/>
              <a:t>getData() </a:t>
            </a:r>
            <a:r>
              <a:rPr lang="ko-KR" altLang="en-US" sz="1200"/>
              <a:t>메서드는 </a:t>
            </a:r>
            <a:r>
              <a:rPr lang="en-US" altLang="ko-KR" sz="1200"/>
              <a:t>String</a:t>
            </a:r>
            <a:r>
              <a:rPr lang="ko-KR" altLang="en-US" sz="1200"/>
              <a:t>형을 리턴한다</a:t>
            </a:r>
            <a:r>
              <a:rPr lang="en-US" altLang="ko-KR" sz="1200"/>
              <a:t>.</a:t>
            </a: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 flipV="1">
            <a:off x="6551613" y="5543550"/>
            <a:ext cx="0" cy="2714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endParaRPr lang="ko-KR" alt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871663" y="5903913"/>
            <a:ext cx="2565400" cy="360362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T</a:t>
            </a:r>
            <a:r>
              <a:rPr lang="ko-KR" altLang="en-US" sz="1200"/>
              <a:t>라는 타입은 아직 정해지지 않았으며 사용할 때 결정한 후 사용한다</a:t>
            </a:r>
            <a:r>
              <a:rPr lang="en-US" altLang="ko-KR" sz="1200"/>
              <a:t>. </a:t>
            </a: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H="1" flipV="1">
            <a:off x="1916113" y="5634038"/>
            <a:ext cx="225425" cy="2698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endParaRPr lang="ko-KR" altLang="en-US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607050" y="1943100"/>
            <a:ext cx="2970213" cy="585788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Object</a:t>
            </a:r>
            <a:r>
              <a:rPr lang="ko-KR" altLang="en-US" sz="1200"/>
              <a:t>형은 어떠한 형으로도 캐스팅가능하기 때문에 형을 알 수 없을 때에는 </a:t>
            </a:r>
            <a:r>
              <a:rPr lang="en-US" altLang="ko-KR" sz="1200"/>
              <a:t>Object</a:t>
            </a:r>
            <a:r>
              <a:rPr lang="ko-KR" altLang="en-US" sz="1200"/>
              <a:t>형을 사용하였다</a:t>
            </a:r>
            <a:r>
              <a:rPr lang="en-US" altLang="ko-KR" sz="1200"/>
              <a:t>.</a:t>
            </a:r>
          </a:p>
        </p:txBody>
      </p:sp>
      <p:sp>
        <p:nvSpPr>
          <p:cNvPr id="23" name="AutoShape 15"/>
          <p:cNvSpPr>
            <a:spLocks/>
          </p:cNvSpPr>
          <p:nvPr/>
        </p:nvSpPr>
        <p:spPr bwMode="auto">
          <a:xfrm>
            <a:off x="4032250" y="2438400"/>
            <a:ext cx="225425" cy="1530350"/>
          </a:xfrm>
          <a:prstGeom prst="rightBrace">
            <a:avLst>
              <a:gd name="adj1" fmla="val 56573"/>
              <a:gd name="adj2" fmla="val 50000"/>
            </a:avLst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24" name="AutoShape 16"/>
          <p:cNvSpPr>
            <a:spLocks/>
          </p:cNvSpPr>
          <p:nvPr/>
        </p:nvSpPr>
        <p:spPr bwMode="auto">
          <a:xfrm>
            <a:off x="4032250" y="4329113"/>
            <a:ext cx="225425" cy="1530350"/>
          </a:xfrm>
          <a:prstGeom prst="rightBrace">
            <a:avLst>
              <a:gd name="adj1" fmla="val 56573"/>
              <a:gd name="adj2" fmla="val 50000"/>
            </a:avLst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8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289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Generic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자바의 </a:t>
            </a:r>
            <a:r>
              <a:rPr kumimoji="1" lang="ko-KR" alt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제너릭</a:t>
            </a:r>
            <a:endParaRPr kumimoji="1" lang="ko-KR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자바 컴파일러는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Top&lt;String&gt;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이나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Top&lt;Integer&gt;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만나게 되면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&lt;String&gt;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&lt;Integer&gt;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삭제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(Erasure)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한 후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컴파일러는 적절한 곳에 캐스팅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(casting)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으로 대체한다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코드 내에서 </a:t>
            </a: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Top&lt;String&gt;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 클래스의 사용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Top</a:t>
            </a:r>
            <a:r>
              <a:rPr kumimoji="1" lang="en-US" altLang="ko-KR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&lt;String&gt;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 = new Top</a:t>
            </a:r>
            <a:r>
              <a:rPr kumimoji="1" lang="en-US" altLang="ko-KR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&lt;String&gt;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t.setData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str2 = </a:t>
            </a: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t.getData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자바 컴파일러가 </a:t>
            </a:r>
            <a:r>
              <a:rPr kumimoji="1" lang="ko-KR" alt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제너릭을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처리하는 방식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Top t = new Top();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t.setData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str2 = </a:t>
            </a:r>
            <a:r>
              <a:rPr kumimoji="1" lang="en-US" altLang="ko-KR" sz="20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(String)</a:t>
            </a: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t.getData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881063" y="3114675"/>
            <a:ext cx="4186237" cy="989013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881063" y="4870450"/>
            <a:ext cx="4186237" cy="989013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5" name="AutoShape 6"/>
          <p:cNvCxnSpPr>
            <a:cxnSpLocks noChangeShapeType="1"/>
            <a:stCxn id="19" idx="3"/>
            <a:endCxn id="20" idx="3"/>
          </p:cNvCxnSpPr>
          <p:nvPr/>
        </p:nvCxnSpPr>
        <p:spPr bwMode="auto">
          <a:xfrm>
            <a:off x="5067300" y="3609975"/>
            <a:ext cx="1588" cy="1755775"/>
          </a:xfrm>
          <a:prstGeom prst="bentConnector3">
            <a:avLst>
              <a:gd name="adj1" fmla="val 144600000"/>
            </a:avLst>
          </a:prstGeom>
          <a:noFill/>
          <a:ln w="76200">
            <a:solidFill>
              <a:srgbClr val="80808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281738" y="3833813"/>
            <a:ext cx="2386012" cy="946150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Top&lt;String&gt;</a:t>
            </a:r>
            <a:r>
              <a:rPr kumimoji="0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은 클래스의 형이 아니라 캐스팅을 판단하기 위한 표시이다</a:t>
            </a: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566738" y="6038850"/>
            <a:ext cx="8326437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C++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에서는 제너릭이 하나의 형이지만 자바에서는 캐스팅을 판단하기 위한 표시이다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그렇기 때문에 자바의 제너릭은 리플렉션이 적용되지 않는다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이것은 자바의 제너릭이 타입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형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이 아니기 때문이다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 flipH="1">
            <a:off x="3222625" y="5454650"/>
            <a:ext cx="269875" cy="17780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3492500" y="5314950"/>
            <a:ext cx="15033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제너릭이 자동으로 붙여준다</a:t>
            </a: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.</a:t>
            </a: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3851275" y="4956175"/>
            <a:ext cx="10175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자동으로 제거된다</a:t>
            </a: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.</a:t>
            </a:r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 flipV="1">
            <a:off x="4346575" y="3429000"/>
            <a:ext cx="0" cy="1530350"/>
          </a:xfrm>
          <a:prstGeom prst="line">
            <a:avLst/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 flipH="1" flipV="1">
            <a:off x="2546350" y="3384550"/>
            <a:ext cx="1800225" cy="1574800"/>
          </a:xfrm>
          <a:prstGeom prst="line">
            <a:avLst/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52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289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Generic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제너릭의 표현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class Vector &lt;E&gt;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요소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(Element)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를 제너릭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&lt;E&gt;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로 표현한다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class Hashtable &lt;K, V&gt;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(Key)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를 제너릭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&lt;K&gt;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로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,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값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(Value)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을 제너릭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&lt;V&gt;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로 표현한다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자바 </a:t>
            </a: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5.0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이전 버전의 </a:t>
            </a: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Vector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사용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Vector v1 = new Vector();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v1.add(new String("Hello World"));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str1 =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(String)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v1.elementAt(0);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자바 </a:t>
            </a: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5.0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이상 버전의 </a:t>
            </a: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Vector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사용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Vector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&lt;String&gt;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v2 = new Vector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&lt;String&gt;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v2.add(new String("Hello World"));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str2 = v2.elementAt(0);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881063" y="3519488"/>
            <a:ext cx="4411662" cy="989012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881063" y="5275263"/>
            <a:ext cx="5086350" cy="989012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5" name="AutoShape 6"/>
          <p:cNvCxnSpPr>
            <a:cxnSpLocks noChangeShapeType="1"/>
            <a:stCxn id="19" idx="3"/>
            <a:endCxn id="20" idx="3"/>
          </p:cNvCxnSpPr>
          <p:nvPr/>
        </p:nvCxnSpPr>
        <p:spPr bwMode="auto">
          <a:xfrm>
            <a:off x="5292725" y="4014788"/>
            <a:ext cx="674688" cy="1755775"/>
          </a:xfrm>
          <a:prstGeom prst="bentConnector3">
            <a:avLst>
              <a:gd name="adj1" fmla="val 133884"/>
            </a:avLst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472113" y="4643438"/>
            <a:ext cx="3465512" cy="360362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두개 중 어느것을 사용해도 상관 없다</a:t>
            </a: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</a:t>
            </a: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6442075" y="5364163"/>
            <a:ext cx="24511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이전 버전과의 호환성이 중요하다면 제너릭을 사용하기 보다는 사용자가 직접 캐스팅하는 방법을 이용하기 바란다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2592388" y="6286500"/>
            <a:ext cx="2924175" cy="195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캐스팅을 해주지 않아도 된다</a:t>
            </a:r>
            <a:r>
              <a:rPr kumimoji="0" lang="en-US" altLang="ko-KR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.(</a:t>
            </a:r>
            <a:r>
              <a:rPr kumimoji="0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컴파일러가 알아서 캐스팅 해줌</a:t>
            </a:r>
            <a:r>
              <a:rPr kumimoji="0" lang="en-US" altLang="ko-KR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US" altLang="ko-KR" sz="8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2546350" y="4508500"/>
            <a:ext cx="189071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사용자가 직접 캐스팅을 해주어야 한다</a:t>
            </a:r>
            <a:r>
              <a:rPr kumimoji="0" lang="en-US" altLang="ko-KR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2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289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Generic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95536" y="980728"/>
            <a:ext cx="864235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285750" indent="-285750" algn="l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타입 안전성을 제공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algn="l" eaLnBrk="1" hangingPunct="1">
              <a:buFontTx/>
              <a:buChar char="-"/>
            </a:pPr>
            <a:r>
              <a:rPr lang="ko-KR" altLang="en-US" sz="1800" dirty="0" smtClean="0">
                <a:latin typeface="+mn-ea"/>
                <a:ea typeface="+mn-ea"/>
              </a:rPr>
              <a:t>타입 체크와 </a:t>
            </a:r>
            <a:r>
              <a:rPr lang="ko-KR" altLang="en-US" sz="1800" dirty="0" err="1" smtClean="0">
                <a:latin typeface="+mn-ea"/>
                <a:ea typeface="+mn-ea"/>
              </a:rPr>
              <a:t>형변환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 err="1" smtClean="0">
                <a:latin typeface="+mn-ea"/>
                <a:ea typeface="+mn-ea"/>
              </a:rPr>
              <a:t>생략할수</a:t>
            </a:r>
            <a:r>
              <a:rPr lang="ko-KR" altLang="en-US" sz="1800" dirty="0" smtClean="0">
                <a:latin typeface="+mn-ea"/>
                <a:ea typeface="+mn-ea"/>
              </a:rPr>
              <a:t> 있으므로 코드가 간결해짐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   </a:t>
            </a:r>
            <a:r>
              <a:rPr lang="ko-KR" altLang="en-US" sz="1800" dirty="0" smtClean="0">
                <a:latin typeface="+mn-ea"/>
                <a:ea typeface="+mn-ea"/>
              </a:rPr>
              <a:t>타입을 지정하지 않으면 </a:t>
            </a:r>
            <a:r>
              <a:rPr lang="en-US" altLang="ko-KR" sz="1800" dirty="0" smtClean="0">
                <a:latin typeface="+mn-ea"/>
                <a:ea typeface="+mn-ea"/>
              </a:rPr>
              <a:t>Object </a:t>
            </a:r>
            <a:r>
              <a:rPr lang="ko-KR" altLang="en-US" sz="1800" dirty="0" smtClean="0">
                <a:latin typeface="+mn-ea"/>
                <a:ea typeface="+mn-ea"/>
              </a:rPr>
              <a:t>타입으로 간주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algn="l" eaLnBrk="1" hangingPunct="1">
              <a:buFontTx/>
              <a:buChar char="-"/>
            </a:pPr>
            <a:r>
              <a:rPr lang="en-US" altLang="ko-KR" sz="1800" dirty="0" smtClean="0">
                <a:latin typeface="+mn-ea"/>
                <a:ea typeface="+mn-ea"/>
              </a:rPr>
              <a:t>T(Type), E(Element), K(Key), V(Value) </a:t>
            </a:r>
            <a:r>
              <a:rPr lang="ko-KR" altLang="en-US" sz="1800" dirty="0" smtClean="0">
                <a:latin typeface="+mn-ea"/>
                <a:ea typeface="+mn-ea"/>
              </a:rPr>
              <a:t>등으로 사용될 수 있다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0" indent="0" algn="l" eaLnBrk="1" hangingPunct="1"/>
            <a:endParaRPr lang="en-US" altLang="ko-KR" sz="1800" dirty="0">
              <a:latin typeface="+mn-ea"/>
              <a:ea typeface="+mn-ea"/>
            </a:endParaRPr>
          </a:p>
          <a:p>
            <a:pPr marL="0" indent="0" algn="l" eaLnBrk="1" hangingPunct="1"/>
            <a:r>
              <a:rPr lang="ko-KR" altLang="en-US" sz="1800" b="1" dirty="0" smtClean="0">
                <a:latin typeface="+mn-ea"/>
                <a:ea typeface="+mn-ea"/>
              </a:rPr>
              <a:t>컬렉션클래스</a:t>
            </a:r>
            <a:r>
              <a:rPr lang="en-US" altLang="ko-KR" sz="1800" b="1" dirty="0" smtClean="0">
                <a:latin typeface="+mn-ea"/>
                <a:ea typeface="+mn-ea"/>
              </a:rPr>
              <a:t>&lt;</a:t>
            </a:r>
            <a:r>
              <a:rPr lang="ko-KR" altLang="en-US" sz="1800" b="1" dirty="0" smtClean="0">
                <a:latin typeface="+mn-ea"/>
                <a:ea typeface="+mn-ea"/>
              </a:rPr>
              <a:t>저장할 객체의 타입</a:t>
            </a:r>
            <a:r>
              <a:rPr lang="en-US" altLang="ko-KR" sz="1800" b="1" dirty="0" smtClean="0">
                <a:latin typeface="+mn-ea"/>
                <a:ea typeface="+mn-ea"/>
              </a:rPr>
              <a:t>&gt; </a:t>
            </a:r>
            <a:r>
              <a:rPr lang="ko-KR" altLang="en-US" sz="1800" b="1" dirty="0" err="1" smtClean="0">
                <a:latin typeface="+mn-ea"/>
                <a:ea typeface="+mn-ea"/>
              </a:rPr>
              <a:t>변수명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= new </a:t>
            </a:r>
            <a:r>
              <a:rPr lang="ko-KR" altLang="en-US" sz="1800" b="1" dirty="0" smtClean="0">
                <a:latin typeface="+mn-ea"/>
                <a:ea typeface="+mn-ea"/>
              </a:rPr>
              <a:t>컬렉션클래스</a:t>
            </a:r>
            <a:r>
              <a:rPr lang="en-US" altLang="ko-KR" sz="1800" b="1" dirty="0" smtClean="0">
                <a:latin typeface="+mn-ea"/>
                <a:ea typeface="+mn-ea"/>
              </a:rPr>
              <a:t>&lt;</a:t>
            </a:r>
            <a:r>
              <a:rPr lang="ko-KR" altLang="en-US" sz="1800" b="1" dirty="0" smtClean="0">
                <a:latin typeface="+mn-ea"/>
                <a:ea typeface="+mn-ea"/>
              </a:rPr>
              <a:t>저장 객체 타입</a:t>
            </a:r>
            <a:r>
              <a:rPr lang="en-US" altLang="ko-KR" sz="1800" b="1" dirty="0" smtClean="0">
                <a:latin typeface="+mn-ea"/>
                <a:ea typeface="+mn-ea"/>
              </a:rPr>
              <a:t>&gt;</a:t>
            </a:r>
          </a:p>
          <a:p>
            <a:pPr marL="0" indent="0" algn="l" eaLnBrk="1" hangingPunct="1"/>
            <a:endParaRPr lang="en-US" altLang="ko-KR" sz="1800" b="1" dirty="0">
              <a:latin typeface="+mn-ea"/>
              <a:ea typeface="+mn-ea"/>
            </a:endParaRPr>
          </a:p>
          <a:p>
            <a:pPr marL="0" indent="0" algn="l" eaLnBrk="1" hangingPunct="1"/>
            <a:r>
              <a:rPr lang="ko-KR" altLang="en-US" sz="1800" b="1" dirty="0" smtClean="0">
                <a:latin typeface="+mn-ea"/>
                <a:ea typeface="+mn-ea"/>
              </a:rPr>
              <a:t>컬렉션은 </a:t>
            </a:r>
            <a:r>
              <a:rPr lang="en-US" altLang="ko-KR" sz="1800" b="1" dirty="0" smtClean="0">
                <a:latin typeface="+mn-ea"/>
                <a:ea typeface="+mn-ea"/>
              </a:rPr>
              <a:t>polymorphism</a:t>
            </a:r>
            <a:r>
              <a:rPr lang="ko-KR" altLang="en-US" sz="1800" b="1" dirty="0" smtClean="0">
                <a:latin typeface="+mn-ea"/>
                <a:ea typeface="+mn-ea"/>
              </a:rPr>
              <a:t>이 허용</a:t>
            </a:r>
            <a:endParaRPr lang="en-US" altLang="ko-KR" sz="1800" b="1" dirty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dirty="0" err="1" smtClean="0">
                <a:latin typeface="+mn-ea"/>
                <a:ea typeface="+mn-ea"/>
              </a:rPr>
              <a:t>ArrayList</a:t>
            </a:r>
            <a:r>
              <a:rPr lang="en-US" altLang="ko-KR" sz="1800" dirty="0" smtClean="0">
                <a:latin typeface="+mn-ea"/>
                <a:ea typeface="+mn-ea"/>
              </a:rPr>
              <a:t>&lt;</a:t>
            </a:r>
            <a:r>
              <a:rPr lang="en-US" altLang="ko-KR" sz="1800" dirty="0" err="1" smtClean="0">
                <a:latin typeface="+mn-ea"/>
                <a:ea typeface="+mn-ea"/>
              </a:rPr>
              <a:t>Tv</a:t>
            </a:r>
            <a:r>
              <a:rPr lang="en-US" altLang="ko-KR" sz="1800" dirty="0" smtClean="0">
                <a:latin typeface="+mn-ea"/>
                <a:ea typeface="+mn-ea"/>
              </a:rPr>
              <a:t>&gt; </a:t>
            </a:r>
            <a:r>
              <a:rPr lang="en-US" altLang="ko-KR" sz="1800" dirty="0" err="1" smtClean="0">
                <a:latin typeface="+mn-ea"/>
                <a:ea typeface="+mn-ea"/>
              </a:rPr>
              <a:t>tvlist</a:t>
            </a:r>
            <a:r>
              <a:rPr lang="en-US" altLang="ko-KR" sz="1800" dirty="0" smtClean="0">
                <a:latin typeface="+mn-ea"/>
                <a:ea typeface="+mn-ea"/>
              </a:rPr>
              <a:t> = new </a:t>
            </a:r>
            <a:r>
              <a:rPr lang="en-US" altLang="ko-KR" sz="1800" dirty="0" err="1" smtClean="0">
                <a:latin typeface="+mn-ea"/>
                <a:ea typeface="+mn-ea"/>
              </a:rPr>
              <a:t>ArrayList</a:t>
            </a:r>
            <a:r>
              <a:rPr lang="en-US" altLang="ko-KR" sz="1800" dirty="0" smtClean="0">
                <a:latin typeface="+mn-ea"/>
                <a:ea typeface="+mn-ea"/>
              </a:rPr>
              <a:t>&lt;</a:t>
            </a:r>
            <a:r>
              <a:rPr lang="en-US" altLang="ko-KR" sz="1800" dirty="0" err="1" smtClean="0">
                <a:latin typeface="+mn-ea"/>
                <a:ea typeface="+mn-ea"/>
              </a:rPr>
              <a:t>Tv</a:t>
            </a:r>
            <a:r>
              <a:rPr lang="en-US" altLang="ko-KR" sz="1800" dirty="0" smtClean="0">
                <a:latin typeface="+mn-ea"/>
                <a:ea typeface="+mn-ea"/>
              </a:rPr>
              <a:t>&gt;();</a:t>
            </a:r>
          </a:p>
          <a:p>
            <a:pPr marL="0" indent="0" algn="l" eaLnBrk="1" hangingPunct="1"/>
            <a:r>
              <a:rPr lang="en-US" altLang="ko-KR" sz="1800" dirty="0">
                <a:latin typeface="+mn-ea"/>
              </a:rPr>
              <a:t>List&lt;</a:t>
            </a:r>
            <a:r>
              <a:rPr lang="en-US" altLang="ko-KR" sz="1800" dirty="0" err="1">
                <a:latin typeface="+mn-ea"/>
              </a:rPr>
              <a:t>Tv</a:t>
            </a:r>
            <a:r>
              <a:rPr lang="en-US" altLang="ko-KR" sz="1800" dirty="0">
                <a:latin typeface="+mn-ea"/>
              </a:rPr>
              <a:t>&gt; </a:t>
            </a:r>
            <a:r>
              <a:rPr lang="en-US" altLang="ko-KR" sz="1800" dirty="0" err="1">
                <a:latin typeface="+mn-ea"/>
              </a:rPr>
              <a:t>tvlist</a:t>
            </a:r>
            <a:r>
              <a:rPr lang="en-US" altLang="ko-KR" sz="1800" dirty="0">
                <a:latin typeface="+mn-ea"/>
              </a:rPr>
              <a:t> = new </a:t>
            </a:r>
            <a:r>
              <a:rPr lang="en-US" altLang="ko-KR" sz="1800" dirty="0" err="1">
                <a:latin typeface="+mn-ea"/>
              </a:rPr>
              <a:t>ArrayList</a:t>
            </a:r>
            <a:r>
              <a:rPr lang="en-US" altLang="ko-KR" sz="1800" dirty="0">
                <a:latin typeface="+mn-ea"/>
              </a:rPr>
              <a:t>&lt;</a:t>
            </a:r>
            <a:r>
              <a:rPr lang="en-US" altLang="ko-KR" sz="1800" dirty="0" err="1">
                <a:latin typeface="+mn-ea"/>
              </a:rPr>
              <a:t>Tv</a:t>
            </a:r>
            <a:r>
              <a:rPr lang="en-US" altLang="ko-KR" sz="1800" dirty="0" smtClean="0">
                <a:latin typeface="+mn-ea"/>
              </a:rPr>
              <a:t>&gt;(); //</a:t>
            </a:r>
            <a:r>
              <a:rPr lang="ko-KR" altLang="en-US" sz="1800" dirty="0" smtClean="0">
                <a:latin typeface="+mn-ea"/>
              </a:rPr>
              <a:t>가능</a:t>
            </a:r>
            <a:endParaRPr lang="en-US" altLang="ko-KR" sz="1800" dirty="0" smtClean="0">
              <a:latin typeface="+mn-ea"/>
            </a:endParaRPr>
          </a:p>
          <a:p>
            <a:pPr marL="0" indent="0" algn="l" eaLnBrk="1" hangingPunct="1"/>
            <a:endParaRPr lang="en-US" altLang="ko-KR" sz="18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ko-KR" altLang="en-US" sz="1800" b="1" dirty="0" smtClean="0">
                <a:latin typeface="+mn-ea"/>
                <a:ea typeface="+mn-ea"/>
              </a:rPr>
              <a:t>그러나 </a:t>
            </a:r>
            <a:r>
              <a:rPr lang="en-US" altLang="ko-KR" sz="1800" b="1" dirty="0" smtClean="0">
                <a:latin typeface="+mn-ea"/>
                <a:ea typeface="+mn-ea"/>
              </a:rPr>
              <a:t>Generic Type</a:t>
            </a:r>
            <a:r>
              <a:rPr lang="ko-KR" altLang="en-US" sz="1800" b="1" dirty="0" smtClean="0">
                <a:latin typeface="+mn-ea"/>
                <a:ea typeface="+mn-ea"/>
              </a:rPr>
              <a:t>은 </a:t>
            </a:r>
            <a:r>
              <a:rPr lang="en-US" altLang="ko-KR" sz="1800" b="1" dirty="0" smtClean="0">
                <a:latin typeface="+mn-ea"/>
                <a:ea typeface="+mn-ea"/>
              </a:rPr>
              <a:t>polymorphism</a:t>
            </a:r>
            <a:r>
              <a:rPr lang="ko-KR" altLang="en-US" sz="1800" b="1" dirty="0" smtClean="0">
                <a:latin typeface="+mn-ea"/>
                <a:ea typeface="+mn-ea"/>
              </a:rPr>
              <a:t>이 허용되지 않음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dirty="0" err="1" smtClean="0">
                <a:latin typeface="+mn-ea"/>
                <a:ea typeface="+mn-ea"/>
              </a:rPr>
              <a:t>printAll</a:t>
            </a:r>
            <a:r>
              <a:rPr lang="en-US" altLang="ko-KR" sz="1800" dirty="0" smtClean="0">
                <a:latin typeface="+mn-ea"/>
                <a:ea typeface="+mn-ea"/>
              </a:rPr>
              <a:t>(</a:t>
            </a:r>
            <a:r>
              <a:rPr lang="en-US" altLang="ko-KR" sz="1800" dirty="0" err="1" smtClean="0">
                <a:latin typeface="+mn-ea"/>
                <a:ea typeface="+mn-ea"/>
              </a:rPr>
              <a:t>tvlist</a:t>
            </a:r>
            <a:r>
              <a:rPr lang="en-US" altLang="ko-KR" sz="1800" dirty="0" smtClean="0">
                <a:latin typeface="+mn-ea"/>
                <a:ea typeface="+mn-ea"/>
              </a:rPr>
              <a:t>);</a:t>
            </a:r>
          </a:p>
          <a:p>
            <a:pPr marL="0" indent="0" algn="l" eaLnBrk="1" hangingPunct="1"/>
            <a:r>
              <a:rPr lang="en-US" altLang="ko-KR" sz="1800" dirty="0" smtClean="0">
                <a:latin typeface="+mn-ea"/>
                <a:ea typeface="+mn-ea"/>
              </a:rPr>
              <a:t>public void </a:t>
            </a:r>
            <a:r>
              <a:rPr lang="en-US" altLang="ko-KR" sz="1800" dirty="0" err="1" smtClean="0">
                <a:latin typeface="+mn-ea"/>
                <a:ea typeface="+mn-ea"/>
              </a:rPr>
              <a:t>printAll</a:t>
            </a:r>
            <a:r>
              <a:rPr lang="en-US" altLang="ko-KR" sz="1800" dirty="0" smtClean="0">
                <a:latin typeface="+mn-ea"/>
                <a:ea typeface="+mn-ea"/>
              </a:rPr>
              <a:t>(</a:t>
            </a:r>
            <a:r>
              <a:rPr lang="en-US" altLang="ko-KR" sz="1800" dirty="0" err="1" smtClean="0">
                <a:latin typeface="+mn-ea"/>
                <a:ea typeface="+mn-ea"/>
              </a:rPr>
              <a:t>ArrayList</a:t>
            </a:r>
            <a:r>
              <a:rPr lang="en-US" altLang="ko-KR" sz="1800" dirty="0" smtClean="0">
                <a:latin typeface="+mn-ea"/>
                <a:ea typeface="+mn-ea"/>
              </a:rPr>
              <a:t>&lt;Product&gt; list) //</a:t>
            </a:r>
            <a:r>
              <a:rPr lang="ko-KR" altLang="en-US" sz="1800" dirty="0" smtClean="0">
                <a:latin typeface="+mn-ea"/>
                <a:ea typeface="+mn-ea"/>
              </a:rPr>
              <a:t>에러</a:t>
            </a:r>
            <a:r>
              <a:rPr lang="en-US" altLang="ko-KR" sz="1800" dirty="0" smtClean="0">
                <a:latin typeface="+mn-ea"/>
                <a:ea typeface="+mn-ea"/>
              </a:rPr>
              <a:t>,</a:t>
            </a:r>
          </a:p>
          <a:p>
            <a:pPr marL="0" indent="0" algn="l" eaLnBrk="1" hangingPunct="1"/>
            <a:r>
              <a:rPr lang="ko-KR" altLang="en-US" sz="1800" b="1" dirty="0" smtClean="0">
                <a:latin typeface="+mn-ea"/>
                <a:ea typeface="+mn-ea"/>
              </a:rPr>
              <a:t>그래서</a:t>
            </a:r>
            <a:r>
              <a:rPr lang="en-US" altLang="ko-KR" sz="1800" b="1" dirty="0" smtClean="0">
                <a:latin typeface="+mn-ea"/>
                <a:ea typeface="+mn-ea"/>
              </a:rPr>
              <a:t>, ?(</a:t>
            </a:r>
            <a:r>
              <a:rPr lang="ko-KR" altLang="en-US" sz="1800" b="1" dirty="0" smtClean="0">
                <a:latin typeface="+mn-ea"/>
                <a:ea typeface="+mn-ea"/>
              </a:rPr>
              <a:t>와일드카드</a:t>
            </a:r>
            <a:r>
              <a:rPr lang="en-US" altLang="ko-KR" sz="1800" b="1" dirty="0" smtClean="0">
                <a:latin typeface="+mn-ea"/>
                <a:ea typeface="+mn-ea"/>
              </a:rPr>
              <a:t>) </a:t>
            </a:r>
            <a:r>
              <a:rPr lang="ko-KR" altLang="en-US" sz="1800" b="1" dirty="0" smtClean="0">
                <a:latin typeface="+mn-ea"/>
                <a:ea typeface="+mn-ea"/>
              </a:rPr>
              <a:t>사용으로 </a:t>
            </a:r>
            <a:r>
              <a:rPr lang="en-US" altLang="ko-KR" sz="1800" b="1" dirty="0" smtClean="0">
                <a:latin typeface="+mn-ea"/>
                <a:ea typeface="+mn-ea"/>
              </a:rPr>
              <a:t>polymorphism</a:t>
            </a:r>
            <a:r>
              <a:rPr lang="ko-KR" altLang="en-US" sz="1800" b="1" dirty="0" smtClean="0">
                <a:latin typeface="+mn-ea"/>
                <a:ea typeface="+mn-ea"/>
              </a:rPr>
              <a:t>을 커버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dirty="0" smtClean="0">
                <a:latin typeface="+mn-ea"/>
                <a:ea typeface="+mn-ea"/>
              </a:rPr>
              <a:t>public void </a:t>
            </a:r>
            <a:r>
              <a:rPr lang="en-US" altLang="ko-KR" sz="1800" dirty="0" err="1" smtClean="0">
                <a:latin typeface="+mn-ea"/>
                <a:ea typeface="+mn-ea"/>
              </a:rPr>
              <a:t>printAll</a:t>
            </a:r>
            <a:r>
              <a:rPr lang="en-US" altLang="ko-KR" sz="1800" dirty="0" smtClean="0">
                <a:latin typeface="+mn-ea"/>
                <a:ea typeface="+mn-ea"/>
              </a:rPr>
              <a:t>(</a:t>
            </a:r>
            <a:r>
              <a:rPr lang="en-US" altLang="ko-KR" sz="1800" dirty="0" err="1" smtClean="0">
                <a:latin typeface="+mn-ea"/>
                <a:ea typeface="+mn-ea"/>
              </a:rPr>
              <a:t>ArrayList</a:t>
            </a:r>
            <a:r>
              <a:rPr lang="en-US" altLang="ko-KR" sz="1800" dirty="0" smtClean="0">
                <a:latin typeface="+mn-ea"/>
                <a:ea typeface="+mn-ea"/>
              </a:rPr>
              <a:t>&lt;? extends Product&gt; list)</a:t>
            </a:r>
          </a:p>
          <a:p>
            <a:pPr marL="0" indent="0" algn="l" eaLnBrk="1" hangingPunct="1"/>
            <a:r>
              <a:rPr lang="en-US" altLang="ko-KR" sz="1800" dirty="0" smtClean="0">
                <a:latin typeface="+mn-ea"/>
                <a:ea typeface="+mn-ea"/>
              </a:rPr>
              <a:t> or public &lt;T extends Product&gt; void </a:t>
            </a:r>
            <a:r>
              <a:rPr lang="en-US" altLang="ko-KR" sz="1800" dirty="0" err="1" smtClean="0">
                <a:latin typeface="+mn-ea"/>
                <a:ea typeface="+mn-ea"/>
              </a:rPr>
              <a:t>printAll</a:t>
            </a:r>
            <a:r>
              <a:rPr lang="en-US" altLang="ko-KR" sz="1800" dirty="0" smtClean="0">
                <a:latin typeface="+mn-ea"/>
                <a:ea typeface="+mn-ea"/>
              </a:rPr>
              <a:t>(</a:t>
            </a:r>
            <a:r>
              <a:rPr lang="en-US" altLang="ko-KR" sz="1800" dirty="0" err="1" smtClean="0">
                <a:latin typeface="+mn-ea"/>
                <a:ea typeface="+mn-ea"/>
              </a:rPr>
              <a:t>ArrayList</a:t>
            </a:r>
            <a:r>
              <a:rPr lang="en-US" altLang="ko-KR" sz="1800" dirty="0" smtClean="0">
                <a:latin typeface="+mn-ea"/>
                <a:ea typeface="+mn-ea"/>
              </a:rPr>
              <a:t>&lt;T&gt; list)</a:t>
            </a:r>
            <a:endParaRPr lang="en-US" altLang="ko-KR" sz="1800" dirty="0">
              <a:latin typeface="+mn-ea"/>
              <a:ea typeface="+mn-ea"/>
            </a:endParaRPr>
          </a:p>
          <a:p>
            <a:pPr marL="0" indent="0" algn="l" eaLnBrk="1" hangingPunct="1"/>
            <a:endParaRPr lang="en-US" altLang="ko-KR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39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맵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ko-KR" altLang="en-US" sz="2000" smtClean="0"/>
              <a:t>배열의 발전된 모델</a:t>
            </a:r>
          </a:p>
          <a:p>
            <a:pPr lvl="1">
              <a:lnSpc>
                <a:spcPct val="90000"/>
              </a:lnSpc>
            </a:pPr>
            <a:r>
              <a:rPr lang="ko-KR" altLang="en-US" sz="1800" smtClean="0"/>
              <a:t>컬렉션</a:t>
            </a:r>
            <a:r>
              <a:rPr lang="en-US" altLang="ko-KR" sz="1800" smtClean="0"/>
              <a:t>(Collection)</a:t>
            </a:r>
            <a:r>
              <a:rPr lang="ko-KR" altLang="en-US" sz="1800" smtClean="0"/>
              <a:t>과 맵</a:t>
            </a:r>
            <a:r>
              <a:rPr lang="en-US" altLang="ko-KR" sz="1800" smtClean="0"/>
              <a:t>(Map) </a:t>
            </a:r>
            <a:r>
              <a:rPr lang="ko-KR" altLang="en-US" sz="1800" smtClean="0"/>
              <a:t>계열의 클래스</a:t>
            </a:r>
          </a:p>
          <a:p>
            <a:pPr>
              <a:lnSpc>
                <a:spcPct val="90000"/>
              </a:lnSpc>
            </a:pPr>
            <a:endParaRPr lang="ko-KR" altLang="en-US" sz="2000" smtClean="0"/>
          </a:p>
          <a:p>
            <a:pPr>
              <a:lnSpc>
                <a:spcPct val="90000"/>
              </a:lnSpc>
            </a:pPr>
            <a:r>
              <a:rPr lang="ko-KR" altLang="en-US" sz="2000" smtClean="0"/>
              <a:t>배열과 컬렉션이나 맵계열의 클래스와의 차이점</a:t>
            </a:r>
          </a:p>
          <a:p>
            <a:pPr lvl="1">
              <a:lnSpc>
                <a:spcPct val="90000"/>
              </a:lnSpc>
            </a:pPr>
            <a:r>
              <a:rPr lang="ko-KR" altLang="en-US" sz="1800" smtClean="0"/>
              <a:t>배열은 크기를 동적으로 늘릴 수 없지만 컬렉션이나 맵 계열의 클래스는 동적으로 메모리를 확장할 수 있다</a:t>
            </a:r>
            <a:r>
              <a:rPr lang="en-US" altLang="ko-KR" sz="1800" smtClean="0"/>
              <a:t>.</a:t>
            </a:r>
          </a:p>
          <a:p>
            <a:pPr>
              <a:lnSpc>
                <a:spcPct val="90000"/>
              </a:lnSpc>
            </a:pPr>
            <a:endParaRPr lang="en-US" altLang="ko-KR" sz="2000" smtClean="0"/>
          </a:p>
          <a:p>
            <a:pPr>
              <a:lnSpc>
                <a:spcPct val="90000"/>
              </a:lnSpc>
            </a:pPr>
            <a:r>
              <a:rPr lang="en-US" altLang="ko-KR" sz="2000" smtClean="0"/>
              <a:t>Collection</a:t>
            </a:r>
            <a:r>
              <a:rPr lang="ko-KR" altLang="en-US" sz="2000" smtClean="0"/>
              <a:t>류와 </a:t>
            </a:r>
            <a:r>
              <a:rPr lang="en-US" altLang="ko-KR" sz="2000" smtClean="0"/>
              <a:t>Map</a:t>
            </a:r>
            <a:r>
              <a:rPr lang="ko-KR" altLang="en-US" sz="2000" smtClean="0"/>
              <a:t>류의 클래스</a:t>
            </a:r>
          </a:p>
          <a:p>
            <a:pPr lvl="1">
              <a:lnSpc>
                <a:spcPct val="90000"/>
              </a:lnSpc>
            </a:pPr>
            <a:r>
              <a:rPr lang="ko-KR" altLang="en-US" sz="1800" smtClean="0"/>
              <a:t>자료구조적인 기능의 클래스</a:t>
            </a:r>
          </a:p>
          <a:p>
            <a:pPr>
              <a:lnSpc>
                <a:spcPct val="90000"/>
              </a:lnSpc>
            </a:pPr>
            <a:endParaRPr lang="ko-KR" altLang="en-US" sz="2000" smtClean="0"/>
          </a:p>
          <a:p>
            <a:pPr>
              <a:lnSpc>
                <a:spcPct val="90000"/>
              </a:lnSpc>
            </a:pPr>
            <a:r>
              <a:rPr lang="en-US" altLang="ko-KR" sz="2000" smtClean="0"/>
              <a:t>Collection</a:t>
            </a:r>
            <a:r>
              <a:rPr lang="ko-KR" altLang="en-US" sz="2000" smtClean="0"/>
              <a:t>과 </a:t>
            </a:r>
            <a:r>
              <a:rPr lang="en-US" altLang="ko-KR" sz="2000" smtClean="0"/>
              <a:t>Map </a:t>
            </a:r>
            <a:r>
              <a:rPr lang="ko-KR" altLang="en-US" sz="2000" smtClean="0"/>
              <a:t>인터페이스</a:t>
            </a:r>
          </a:p>
          <a:p>
            <a:pPr lvl="1">
              <a:lnSpc>
                <a:spcPct val="90000"/>
              </a:lnSpc>
            </a:pPr>
            <a:r>
              <a:rPr lang="en-US" altLang="ko-KR" sz="1800" smtClean="0"/>
              <a:t>Collection</a:t>
            </a:r>
            <a:r>
              <a:rPr lang="ko-KR" altLang="en-US" sz="1800" smtClean="0"/>
              <a:t>과 </a:t>
            </a:r>
            <a:r>
              <a:rPr lang="en-US" altLang="ko-KR" sz="1800" smtClean="0"/>
              <a:t>Map</a:t>
            </a:r>
            <a:r>
              <a:rPr lang="ko-KR" altLang="en-US" sz="1800" smtClean="0"/>
              <a:t>은 인터페이스이기 때문에 메서드의 프로토타입만 존재한다</a:t>
            </a:r>
            <a:r>
              <a:rPr lang="en-US" altLang="ko-KR" sz="180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ko-KR" sz="1800" smtClean="0"/>
              <a:t>Collection</a:t>
            </a:r>
            <a:r>
              <a:rPr lang="ko-KR" altLang="en-US" sz="1800" smtClean="0"/>
              <a:t>을 구현해서 사용하면 집합적인 저장공간으로서의 기능을 구현한 클래스가 된다</a:t>
            </a:r>
            <a:r>
              <a:rPr lang="en-US" altLang="ko-KR" sz="180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ko-KR" sz="1800" smtClean="0"/>
              <a:t>Map</a:t>
            </a:r>
            <a:r>
              <a:rPr lang="ko-KR" altLang="en-US" sz="1800" smtClean="0"/>
              <a:t>을 구현해서 사용하면 검색적인 저장공간으로서의 기능을 구현한 클래스가 된다</a:t>
            </a:r>
            <a:r>
              <a:rPr lang="en-US" altLang="ko-KR" sz="18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50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39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맵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305644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과 </a:t>
            </a: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유형이 배열과 구분되는 점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동적 메모리 확장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Collection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Map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류는 객체만을 저장의 대상으로 한다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삽입과 삭제를 위한 추상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add(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 o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remove(Object o)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삽입과 삭제를 위한 추상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put(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 key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 value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remove(Object key)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63" y="3331294"/>
            <a:ext cx="3105150" cy="674688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27663" y="3329707"/>
            <a:ext cx="2924175" cy="67468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boolean add(</a:t>
            </a: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o)</a:t>
            </a:r>
          </a:p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boolean remove(Object o)</a:t>
            </a:r>
          </a:p>
        </p:txBody>
      </p:sp>
      <p:cxnSp>
        <p:nvCxnSpPr>
          <p:cNvPr id="8" name="AutoShape 6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3986213" y="3667844"/>
            <a:ext cx="1441450" cy="1588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81063" y="4815607"/>
            <a:ext cx="4365625" cy="765175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281738" y="4815607"/>
            <a:ext cx="2519362" cy="765175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defTabSz="1160463" eaLnBrk="1" fontAlgn="auto" latinLnBrk="0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put(</a:t>
            </a: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key, </a:t>
            </a:r>
            <a:r>
              <a:rPr kumimoji="0" lang="en-US" altLang="ko-KR" sz="2000" b="0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value)</a:t>
            </a:r>
          </a:p>
          <a:p>
            <a:pPr marL="0" marR="0" lvl="0" indent="0" defTabSz="1160463" eaLnBrk="1" fontAlgn="auto" latinLnBrk="0" hangingPunct="1">
              <a:lnSpc>
                <a:spcPct val="75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remove(Object key)</a:t>
            </a:r>
          </a:p>
        </p:txBody>
      </p:sp>
      <p:cxnSp>
        <p:nvCxnSpPr>
          <p:cNvPr id="11" name="AutoShape 9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5246688" y="5198194"/>
            <a:ext cx="1035050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006600" y="4050432"/>
            <a:ext cx="9445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1.4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까지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327775" y="4050432"/>
            <a:ext cx="15303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5.0(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1.5)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부터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006600" y="5647457"/>
            <a:ext cx="9445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1.4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까지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777038" y="5625232"/>
            <a:ext cx="15303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5.0(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1.5)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부터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4590" y="692696"/>
            <a:ext cx="800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kumimoji="0"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7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39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맵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6375" y="2174875"/>
            <a:ext cx="1722438" cy="400050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Collection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76588" y="3432175"/>
            <a:ext cx="2205037" cy="400050"/>
          </a:xfrm>
          <a:prstGeom prst="rect">
            <a:avLst/>
          </a:prstGeom>
          <a:solidFill>
            <a:srgbClr val="CCE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Set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76588" y="1679575"/>
            <a:ext cx="2205037" cy="400050"/>
          </a:xfrm>
          <a:prstGeom prst="rect">
            <a:avLst/>
          </a:prstGeom>
          <a:solidFill>
            <a:srgbClr val="CCE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List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925" y="4694238"/>
            <a:ext cx="1722438" cy="400050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Map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627813" y="3338513"/>
            <a:ext cx="1722437" cy="40005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HashSet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507163" y="5099050"/>
            <a:ext cx="2205037" cy="400050"/>
          </a:xfrm>
          <a:prstGeom prst="rect">
            <a:avLst/>
          </a:prstGeom>
          <a:solidFill>
            <a:srgbClr val="CC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TreeSet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627813" y="1492250"/>
            <a:ext cx="1722437" cy="40005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Stack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627813" y="2022475"/>
            <a:ext cx="1722437" cy="401638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Vector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6627813" y="2532063"/>
            <a:ext cx="1722437" cy="40163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ArrayList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629400" y="996950"/>
            <a:ext cx="1722438" cy="40005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LinkedList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176588" y="5772150"/>
            <a:ext cx="2206625" cy="401638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SortedMap</a:t>
            </a:r>
          </a:p>
        </p:txBody>
      </p:sp>
      <p:cxnSp>
        <p:nvCxnSpPr>
          <p:cNvPr id="16" name="AutoShape 14"/>
          <p:cNvCxnSpPr>
            <a:cxnSpLocks noChangeShapeType="1"/>
            <a:stCxn id="6" idx="3"/>
            <a:endCxn id="14" idx="1"/>
          </p:cNvCxnSpPr>
          <p:nvPr/>
        </p:nvCxnSpPr>
        <p:spPr bwMode="auto">
          <a:xfrm flipV="1">
            <a:off x="5381625" y="1196975"/>
            <a:ext cx="1247775" cy="682625"/>
          </a:xfrm>
          <a:prstGeom prst="bentConnector3">
            <a:avLst>
              <a:gd name="adj1" fmla="val 4987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5"/>
          <p:cNvCxnSpPr>
            <a:cxnSpLocks noChangeShapeType="1"/>
            <a:stCxn id="6" idx="3"/>
            <a:endCxn id="11" idx="1"/>
          </p:cNvCxnSpPr>
          <p:nvPr/>
        </p:nvCxnSpPr>
        <p:spPr bwMode="auto">
          <a:xfrm flipV="1">
            <a:off x="5381625" y="1692275"/>
            <a:ext cx="1246188" cy="187325"/>
          </a:xfrm>
          <a:prstGeom prst="bentConnector3">
            <a:avLst>
              <a:gd name="adj1" fmla="val 4993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6"/>
          <p:cNvCxnSpPr>
            <a:cxnSpLocks noChangeShapeType="1"/>
            <a:stCxn id="6" idx="3"/>
            <a:endCxn id="12" idx="1"/>
          </p:cNvCxnSpPr>
          <p:nvPr/>
        </p:nvCxnSpPr>
        <p:spPr bwMode="auto">
          <a:xfrm>
            <a:off x="5381625" y="1879600"/>
            <a:ext cx="1246188" cy="344488"/>
          </a:xfrm>
          <a:prstGeom prst="bentConnector3">
            <a:avLst>
              <a:gd name="adj1" fmla="val 4993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7"/>
          <p:cNvCxnSpPr>
            <a:cxnSpLocks noChangeShapeType="1"/>
            <a:stCxn id="6" idx="3"/>
            <a:endCxn id="13" idx="1"/>
          </p:cNvCxnSpPr>
          <p:nvPr/>
        </p:nvCxnSpPr>
        <p:spPr bwMode="auto">
          <a:xfrm>
            <a:off x="5381625" y="1879600"/>
            <a:ext cx="1246188" cy="854075"/>
          </a:xfrm>
          <a:prstGeom prst="bentConnector3">
            <a:avLst>
              <a:gd name="adj1" fmla="val 4993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8"/>
          <p:cNvCxnSpPr>
            <a:cxnSpLocks noChangeShapeType="1"/>
            <a:stCxn id="5" idx="3"/>
            <a:endCxn id="9" idx="1"/>
          </p:cNvCxnSpPr>
          <p:nvPr/>
        </p:nvCxnSpPr>
        <p:spPr bwMode="auto">
          <a:xfrm flipV="1">
            <a:off x="5381625" y="3538538"/>
            <a:ext cx="1246188" cy="93662"/>
          </a:xfrm>
          <a:prstGeom prst="bentConnector3">
            <a:avLst>
              <a:gd name="adj1" fmla="val 4993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19"/>
          <p:cNvCxnSpPr>
            <a:cxnSpLocks noChangeShapeType="1"/>
            <a:stCxn id="32" idx="3"/>
            <a:endCxn id="10" idx="0"/>
          </p:cNvCxnSpPr>
          <p:nvPr/>
        </p:nvCxnSpPr>
        <p:spPr bwMode="auto">
          <a:xfrm flipH="1">
            <a:off x="7610475" y="4081463"/>
            <a:ext cx="739775" cy="1017587"/>
          </a:xfrm>
          <a:prstGeom prst="bentConnector4">
            <a:avLst>
              <a:gd name="adj1" fmla="val -30685"/>
              <a:gd name="adj2" fmla="val 59750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20"/>
          <p:cNvCxnSpPr>
            <a:cxnSpLocks noChangeShapeType="1"/>
            <a:stCxn id="4" idx="3"/>
            <a:endCxn id="6" idx="1"/>
          </p:cNvCxnSpPr>
          <p:nvPr/>
        </p:nvCxnSpPr>
        <p:spPr bwMode="auto">
          <a:xfrm flipV="1">
            <a:off x="1928813" y="1879600"/>
            <a:ext cx="1247775" cy="495300"/>
          </a:xfrm>
          <a:prstGeom prst="bentConnector3">
            <a:avLst>
              <a:gd name="adj1" fmla="val 4987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21"/>
          <p:cNvCxnSpPr>
            <a:cxnSpLocks noChangeShapeType="1"/>
            <a:stCxn id="4" idx="3"/>
            <a:endCxn id="5" idx="1"/>
          </p:cNvCxnSpPr>
          <p:nvPr/>
        </p:nvCxnSpPr>
        <p:spPr bwMode="auto">
          <a:xfrm>
            <a:off x="1928813" y="2374900"/>
            <a:ext cx="1247775" cy="1257300"/>
          </a:xfrm>
          <a:prstGeom prst="bentConnector3">
            <a:avLst>
              <a:gd name="adj1" fmla="val 4987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2"/>
          <p:cNvCxnSpPr>
            <a:cxnSpLocks noChangeShapeType="1"/>
            <a:stCxn id="8" idx="3"/>
            <a:endCxn id="15" idx="1"/>
          </p:cNvCxnSpPr>
          <p:nvPr/>
        </p:nvCxnSpPr>
        <p:spPr bwMode="auto">
          <a:xfrm>
            <a:off x="1884363" y="4894263"/>
            <a:ext cx="1292225" cy="1079500"/>
          </a:xfrm>
          <a:prstGeom prst="bentConnector3">
            <a:avLst>
              <a:gd name="adj1" fmla="val 4987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3"/>
          <p:cNvCxnSpPr>
            <a:cxnSpLocks noChangeShapeType="1"/>
            <a:stCxn id="8" idx="3"/>
            <a:endCxn id="26" idx="1"/>
          </p:cNvCxnSpPr>
          <p:nvPr/>
        </p:nvCxnSpPr>
        <p:spPr bwMode="auto">
          <a:xfrm flipV="1">
            <a:off x="1884363" y="4530725"/>
            <a:ext cx="1292225" cy="363538"/>
          </a:xfrm>
          <a:prstGeom prst="bentConnector3">
            <a:avLst>
              <a:gd name="adj1" fmla="val 4987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3176588" y="4329113"/>
            <a:ext cx="2206625" cy="40163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Hashtable</a:t>
            </a:r>
          </a:p>
        </p:txBody>
      </p:sp>
      <p:cxnSp>
        <p:nvCxnSpPr>
          <p:cNvPr id="28" name="AutoShape 25"/>
          <p:cNvCxnSpPr>
            <a:cxnSpLocks noChangeShapeType="1"/>
            <a:stCxn id="8" idx="3"/>
            <a:endCxn id="29" idx="1"/>
          </p:cNvCxnSpPr>
          <p:nvPr/>
        </p:nvCxnSpPr>
        <p:spPr bwMode="auto">
          <a:xfrm>
            <a:off x="1884363" y="4894263"/>
            <a:ext cx="1292225" cy="319087"/>
          </a:xfrm>
          <a:prstGeom prst="bentConnector3">
            <a:avLst>
              <a:gd name="adj1" fmla="val 4987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3176588" y="5013325"/>
            <a:ext cx="2225675" cy="40005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HashMap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6505575" y="5772150"/>
            <a:ext cx="2206625" cy="401638"/>
          </a:xfrm>
          <a:prstGeom prst="rect">
            <a:avLst/>
          </a:prstGeom>
          <a:solidFill>
            <a:srgbClr val="CC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TreeMap</a:t>
            </a:r>
          </a:p>
        </p:txBody>
      </p:sp>
      <p:cxnSp>
        <p:nvCxnSpPr>
          <p:cNvPr id="31" name="AutoShape 28"/>
          <p:cNvCxnSpPr>
            <a:cxnSpLocks noChangeShapeType="1"/>
            <a:stCxn id="15" idx="3"/>
            <a:endCxn id="30" idx="1"/>
          </p:cNvCxnSpPr>
          <p:nvPr/>
        </p:nvCxnSpPr>
        <p:spPr bwMode="auto">
          <a:xfrm>
            <a:off x="5383213" y="5973763"/>
            <a:ext cx="1122362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6627813" y="3881438"/>
            <a:ext cx="1722437" cy="40005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SortedSet</a:t>
            </a:r>
          </a:p>
        </p:txBody>
      </p:sp>
      <p:cxnSp>
        <p:nvCxnSpPr>
          <p:cNvPr id="33" name="AutoShape 30"/>
          <p:cNvCxnSpPr>
            <a:cxnSpLocks noChangeShapeType="1"/>
            <a:stCxn id="5" idx="3"/>
            <a:endCxn id="32" idx="1"/>
          </p:cNvCxnSpPr>
          <p:nvPr/>
        </p:nvCxnSpPr>
        <p:spPr bwMode="auto">
          <a:xfrm>
            <a:off x="5381625" y="3632200"/>
            <a:ext cx="1246188" cy="449263"/>
          </a:xfrm>
          <a:prstGeom prst="bentConnector3">
            <a:avLst>
              <a:gd name="adj1" fmla="val 49935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327025" y="5118100"/>
            <a:ext cx="12747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키와 값으로 데이터 핸들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76238" y="2574925"/>
            <a:ext cx="13604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순서나 집합적인 저장공간</a:t>
            </a: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3681413" y="2079625"/>
            <a:ext cx="11604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순서가 있는 저장 공간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752850" y="3832225"/>
            <a:ext cx="10175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집합적인 저장 공간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3343275" y="4733925"/>
            <a:ext cx="1855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동기화 보장하는 </a:t>
            </a: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Map 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계열의 클래스</a:t>
            </a: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3214688" y="5408613"/>
            <a:ext cx="21129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동기화 보장하지 않는 </a:t>
            </a: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Map 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계열의 클래스</a:t>
            </a:r>
          </a:p>
        </p:txBody>
      </p:sp>
      <p:sp>
        <p:nvSpPr>
          <p:cNvPr id="40" name="Text Box 37"/>
          <p:cNvSpPr txBox="1">
            <a:spLocks noChangeArrowheads="1"/>
          </p:cNvSpPr>
          <p:nvPr/>
        </p:nvSpPr>
        <p:spPr bwMode="auto">
          <a:xfrm>
            <a:off x="3457575" y="6173788"/>
            <a:ext cx="16271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정렬을 위한 </a:t>
            </a: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Map 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계열의 클래스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6718300" y="4281488"/>
            <a:ext cx="15636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정렬을 위한 </a:t>
            </a: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Set 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계열의 클래스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8351838" y="2124075"/>
            <a:ext cx="6461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동기화 보장</a:t>
            </a: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8351838" y="2573338"/>
            <a:ext cx="6492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l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동기화 보장하지 않음</a:t>
            </a: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8340725" y="1576388"/>
            <a:ext cx="731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스택자료구조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8340725" y="1042988"/>
            <a:ext cx="731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링크드리스트</a:t>
            </a: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351838" y="3384550"/>
            <a:ext cx="6492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l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Set</a:t>
            </a: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계열의 대표클래스</a:t>
            </a:r>
          </a:p>
        </p:txBody>
      </p:sp>
      <p:sp>
        <p:nvSpPr>
          <p:cNvPr id="47" name="TextBox 12"/>
          <p:cNvSpPr txBox="1">
            <a:spLocks noChangeArrowheads="1"/>
          </p:cNvSpPr>
          <p:nvPr/>
        </p:nvSpPr>
        <p:spPr bwMode="auto">
          <a:xfrm>
            <a:off x="464590" y="692696"/>
            <a:ext cx="1524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상속 구조</a:t>
            </a:r>
            <a:endParaRPr kumimoji="0"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4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39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맵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264939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인테페이스의 특징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이것을 구현한 클래스들은 모두 집합적인 저장공간으로서의 기능을 가진다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인터페이스를 구현하고 있는 클래스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Stack, Vector, LinkedList, TreeSet, HashSet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인터페이스의 데이터 삽입 삭제를 위한 추상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add(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o);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객체를 삽입하는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remove(Object o);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특정 객체를 삭제하는 메서드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인터페이스의 데이터 확인을 위한 추상 메서드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(5.0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이전 이후 동일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isEmpty();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비어 있는지 확인하는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contains(Object o);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특정 객체가 포함되어 있는지 확인하는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size();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포함된 객체의 수를 리턴하는 메서드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Collection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인터페이스의 데이터를 배열로 얻기 위한 추상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Object[]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toArray();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포함된 모든 객체들을 배열 형태로 리턴하는 메서드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63" y="2930227"/>
            <a:ext cx="3105150" cy="80803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27663" y="3000077"/>
            <a:ext cx="2924175" cy="67468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boolean add(</a:t>
            </a: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o)</a:t>
            </a:r>
          </a:p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boolean remove(Object o)</a:t>
            </a:r>
          </a:p>
        </p:txBody>
      </p:sp>
      <p:cxnSp>
        <p:nvCxnSpPr>
          <p:cNvPr id="8" name="AutoShape 6"/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3986213" y="3335039"/>
            <a:ext cx="1441450" cy="3175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006600" y="3762077"/>
            <a:ext cx="9445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1.4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까지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327775" y="3717627"/>
            <a:ext cx="15303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5.0(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1.5)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부터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81063" y="5854402"/>
            <a:ext cx="4230687" cy="49530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002463" y="5917902"/>
            <a:ext cx="1935162" cy="381000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T[]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toArray()</a:t>
            </a:r>
          </a:p>
        </p:txBody>
      </p:sp>
      <p:cxnSp>
        <p:nvCxnSpPr>
          <p:cNvPr id="13" name="AutoShape 11"/>
          <p:cNvCxnSpPr>
            <a:cxnSpLocks noChangeShapeType="1"/>
            <a:stCxn id="11" idx="3"/>
            <a:endCxn id="12" idx="1"/>
          </p:cNvCxnSpPr>
          <p:nvPr/>
        </p:nvCxnSpPr>
        <p:spPr bwMode="auto">
          <a:xfrm>
            <a:off x="5111750" y="6102052"/>
            <a:ext cx="1890713" cy="6350"/>
          </a:xfrm>
          <a:prstGeom prst="curvedConnector3">
            <a:avLst>
              <a:gd name="adj1" fmla="val 49958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227888" y="6305252"/>
            <a:ext cx="15303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5.0(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1.5)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부터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232025" y="6349702"/>
            <a:ext cx="9445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1.4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까지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4590" y="692696"/>
            <a:ext cx="32928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Collection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kumimoji="0"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1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39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맵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377652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인터페이스의 특징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Collection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달리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Map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은 검색적인 개념을 담고 있는 인터페이스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으로 구현된 클래스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Attributes, HashMap, Hashtable, TreeMap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인터페이스의 데이터 삽입 삭제를 위한 추상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put(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key, 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value);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데이터를 삽입하는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remove(Object key);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(key)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를 이용해서 데이터를 제거하는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Object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get(Object key);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(key)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를 이용해서 데이터를 검색하는 메서드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바탕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인터페이스의 데이터 확인을 위한 추상 메서드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자바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5.0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이전 이후 동일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isEmpty();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비어 있는지 확인하는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containsKey(Object key);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특정 키가 있는지 확인하는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boolean containsValue(Object value);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특정 데이터가 있는지 확인하는 메서드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size(); 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포함된 객체가 몇 개인지 확인하는 메서드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81063" y="3042940"/>
            <a:ext cx="4230687" cy="116998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37288" y="3087390"/>
            <a:ext cx="2700337" cy="1074737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put(</a:t>
            </a: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K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key, </a:t>
            </a: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value); </a:t>
            </a:r>
          </a:p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remove(Object key);</a:t>
            </a:r>
          </a:p>
          <a:p>
            <a:pPr marL="266700" marR="0" lvl="0" indent="-26670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</a:t>
            </a:r>
            <a:r>
              <a:rPr kumimoji="0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get(Object key); </a:t>
            </a:r>
          </a:p>
        </p:txBody>
      </p:sp>
      <p:cxnSp>
        <p:nvCxnSpPr>
          <p:cNvPr id="8" name="AutoShape 6"/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5111750" y="3625552"/>
            <a:ext cx="1125538" cy="3175"/>
          </a:xfrm>
          <a:prstGeom prst="curvedConnector3">
            <a:avLst>
              <a:gd name="adj1" fmla="val 49931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867525" y="4168477"/>
            <a:ext cx="15303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5.0(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1.5)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부터</a:t>
            </a: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232025" y="4212927"/>
            <a:ext cx="9445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자바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1.4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까지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64590" y="692696"/>
            <a:ext cx="24881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Map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kumimoji="0"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변수 타입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2942"/>
            <a:ext cx="5143500" cy="1762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708920"/>
            <a:ext cx="5143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504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List, Set, Map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79388" y="765175"/>
            <a:ext cx="8802687" cy="230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6800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buChar char="n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45000"/>
              <a:buFont typeface="Wingdings" pitchFamily="2" charset="2"/>
              <a:buChar char="l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SzPct val="50000"/>
              <a:buFont typeface="Wingdings" pitchFamily="2" charset="2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Set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순서가 없고  중복할 수 없는 집합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List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꼬리를 물고 일렬로 나열하는 것과 같음 순서는 있고 중복 가능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Map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키와 값으로 대상을 찾음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.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굴림"/>
              </a:rPr>
              <a:t>키는 중복될 수 없다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굴림"/>
            </a:endParaRPr>
          </a:p>
        </p:txBody>
      </p: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11560" y="3284984"/>
            <a:ext cx="7848600" cy="2663825"/>
            <a:chOff x="249" y="2387"/>
            <a:chExt cx="4944" cy="1678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839" y="2840"/>
              <a:ext cx="998" cy="99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2472" y="2886"/>
              <a:ext cx="907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2847" y="2931"/>
              <a:ext cx="136" cy="136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2472" y="3114"/>
              <a:ext cx="907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2847" y="3159"/>
              <a:ext cx="136" cy="136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AutoShape 12"/>
            <p:cNvSpPr>
              <a:spLocks noChangeArrowheads="1"/>
            </p:cNvSpPr>
            <p:nvPr/>
          </p:nvSpPr>
          <p:spPr bwMode="auto">
            <a:xfrm>
              <a:off x="2472" y="3342"/>
              <a:ext cx="907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2847" y="3387"/>
              <a:ext cx="136" cy="136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AutoShape 14"/>
            <p:cNvSpPr>
              <a:spLocks noChangeArrowheads="1"/>
            </p:cNvSpPr>
            <p:nvPr/>
          </p:nvSpPr>
          <p:spPr bwMode="auto">
            <a:xfrm>
              <a:off x="2472" y="3570"/>
              <a:ext cx="907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2847" y="3615"/>
              <a:ext cx="136" cy="136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1202" y="3022"/>
              <a:ext cx="136" cy="1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975" y="3248"/>
              <a:ext cx="136" cy="1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1202" y="3475"/>
              <a:ext cx="136" cy="1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19"/>
            <p:cNvSpPr>
              <a:spLocks noChangeArrowheads="1"/>
            </p:cNvSpPr>
            <p:nvPr/>
          </p:nvSpPr>
          <p:spPr bwMode="auto">
            <a:xfrm>
              <a:off x="1429" y="3339"/>
              <a:ext cx="136" cy="1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20"/>
            <p:cNvSpPr>
              <a:spLocks noChangeArrowheads="1"/>
            </p:cNvSpPr>
            <p:nvPr/>
          </p:nvSpPr>
          <p:spPr bwMode="auto">
            <a:xfrm>
              <a:off x="1565" y="3112"/>
              <a:ext cx="136" cy="1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21"/>
            <p:cNvSpPr>
              <a:spLocks noChangeArrowheads="1"/>
            </p:cNvSpPr>
            <p:nvPr/>
          </p:nvSpPr>
          <p:spPr bwMode="auto">
            <a:xfrm>
              <a:off x="1474" y="3566"/>
              <a:ext cx="136" cy="1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AutoShape 22"/>
            <p:cNvSpPr>
              <a:spLocks noChangeArrowheads="1"/>
            </p:cNvSpPr>
            <p:nvPr/>
          </p:nvSpPr>
          <p:spPr bwMode="auto">
            <a:xfrm>
              <a:off x="4332" y="2886"/>
              <a:ext cx="634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23"/>
            <p:cNvSpPr>
              <a:spLocks noChangeArrowheads="1"/>
            </p:cNvSpPr>
            <p:nvPr/>
          </p:nvSpPr>
          <p:spPr bwMode="auto">
            <a:xfrm>
              <a:off x="4604" y="2931"/>
              <a:ext cx="136" cy="13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AutoShape 24"/>
            <p:cNvSpPr>
              <a:spLocks noChangeArrowheads="1"/>
            </p:cNvSpPr>
            <p:nvPr/>
          </p:nvSpPr>
          <p:spPr bwMode="auto">
            <a:xfrm>
              <a:off x="4332" y="3114"/>
              <a:ext cx="634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25"/>
            <p:cNvSpPr>
              <a:spLocks noChangeArrowheads="1"/>
            </p:cNvSpPr>
            <p:nvPr/>
          </p:nvSpPr>
          <p:spPr bwMode="auto">
            <a:xfrm>
              <a:off x="4604" y="3159"/>
              <a:ext cx="136" cy="13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AutoShape 26"/>
            <p:cNvSpPr>
              <a:spLocks noChangeArrowheads="1"/>
            </p:cNvSpPr>
            <p:nvPr/>
          </p:nvSpPr>
          <p:spPr bwMode="auto">
            <a:xfrm>
              <a:off x="4332" y="3342"/>
              <a:ext cx="634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4604" y="3387"/>
              <a:ext cx="136" cy="13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AutoShape 28"/>
            <p:cNvSpPr>
              <a:spLocks noChangeArrowheads="1"/>
            </p:cNvSpPr>
            <p:nvPr/>
          </p:nvSpPr>
          <p:spPr bwMode="auto">
            <a:xfrm>
              <a:off x="4332" y="3570"/>
              <a:ext cx="634" cy="227"/>
            </a:xfrm>
            <a:prstGeom prst="roundRect">
              <a:avLst>
                <a:gd name="adj" fmla="val 16667"/>
              </a:avLst>
            </a:prstGeom>
            <a:solidFill>
              <a:srgbClr val="CDCD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29"/>
            <p:cNvSpPr>
              <a:spLocks noChangeArrowheads="1"/>
            </p:cNvSpPr>
            <p:nvPr/>
          </p:nvSpPr>
          <p:spPr bwMode="auto">
            <a:xfrm>
              <a:off x="4604" y="3615"/>
              <a:ext cx="136" cy="13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AutoShape 30"/>
            <p:cNvSpPr>
              <a:spLocks noChangeArrowheads="1"/>
            </p:cNvSpPr>
            <p:nvPr/>
          </p:nvSpPr>
          <p:spPr bwMode="auto">
            <a:xfrm>
              <a:off x="4014" y="2886"/>
              <a:ext cx="316" cy="227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“a”</a:t>
              </a:r>
            </a:p>
          </p:txBody>
        </p:sp>
        <p:sp>
          <p:nvSpPr>
            <p:cNvPr id="42" name="AutoShape 31"/>
            <p:cNvSpPr>
              <a:spLocks noChangeArrowheads="1"/>
            </p:cNvSpPr>
            <p:nvPr/>
          </p:nvSpPr>
          <p:spPr bwMode="auto">
            <a:xfrm>
              <a:off x="4014" y="3114"/>
              <a:ext cx="316" cy="227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“b”</a:t>
              </a:r>
            </a:p>
          </p:txBody>
        </p:sp>
        <p:sp>
          <p:nvSpPr>
            <p:cNvPr id="43" name="AutoShape 32"/>
            <p:cNvSpPr>
              <a:spLocks noChangeArrowheads="1"/>
            </p:cNvSpPr>
            <p:nvPr/>
          </p:nvSpPr>
          <p:spPr bwMode="auto">
            <a:xfrm>
              <a:off x="4014" y="3342"/>
              <a:ext cx="316" cy="227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“c”</a:t>
              </a:r>
            </a:p>
          </p:txBody>
        </p:sp>
        <p:sp>
          <p:nvSpPr>
            <p:cNvPr id="44" name="AutoShape 33"/>
            <p:cNvSpPr>
              <a:spLocks noChangeArrowheads="1"/>
            </p:cNvSpPr>
            <p:nvPr/>
          </p:nvSpPr>
          <p:spPr bwMode="auto">
            <a:xfrm>
              <a:off x="4014" y="3570"/>
              <a:ext cx="316" cy="227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“d”</a:t>
              </a:r>
            </a:p>
          </p:txBody>
        </p:sp>
        <p:sp>
          <p:nvSpPr>
            <p:cNvPr id="45" name="Text Box 34"/>
            <p:cNvSpPr txBox="1">
              <a:spLocks noChangeArrowheads="1"/>
            </p:cNvSpPr>
            <p:nvPr/>
          </p:nvSpPr>
          <p:spPr bwMode="auto">
            <a:xfrm>
              <a:off x="1132" y="2478"/>
              <a:ext cx="3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Set</a:t>
              </a:r>
            </a:p>
          </p:txBody>
        </p:sp>
        <p:sp>
          <p:nvSpPr>
            <p:cNvPr id="46" name="Text Box 37"/>
            <p:cNvSpPr txBox="1">
              <a:spLocks noChangeArrowheads="1"/>
            </p:cNvSpPr>
            <p:nvPr/>
          </p:nvSpPr>
          <p:spPr bwMode="auto">
            <a:xfrm>
              <a:off x="2653" y="2478"/>
              <a:ext cx="4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List</a:t>
              </a:r>
            </a:p>
          </p:txBody>
        </p:sp>
        <p:sp>
          <p:nvSpPr>
            <p:cNvPr id="47" name="Text Box 38"/>
            <p:cNvSpPr txBox="1">
              <a:spLocks noChangeArrowheads="1"/>
            </p:cNvSpPr>
            <p:nvPr/>
          </p:nvSpPr>
          <p:spPr bwMode="auto">
            <a:xfrm>
              <a:off x="4241" y="2478"/>
              <a:ext cx="3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Map</a:t>
              </a:r>
            </a:p>
          </p:txBody>
        </p:sp>
        <p:sp>
          <p:nvSpPr>
            <p:cNvPr id="48" name="Text Box 39"/>
            <p:cNvSpPr txBox="1">
              <a:spLocks noChangeArrowheads="1"/>
            </p:cNvSpPr>
            <p:nvPr/>
          </p:nvSpPr>
          <p:spPr bwMode="auto">
            <a:xfrm>
              <a:off x="778" y="3880"/>
              <a:ext cx="114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순서도 없고 중복도 못함</a:t>
              </a:r>
            </a:p>
          </p:txBody>
        </p:sp>
        <p:sp>
          <p:nvSpPr>
            <p:cNvPr id="49" name="Text Box 40"/>
            <p:cNvSpPr txBox="1">
              <a:spLocks noChangeArrowheads="1"/>
            </p:cNvSpPr>
            <p:nvPr/>
          </p:nvSpPr>
          <p:spPr bwMode="auto">
            <a:xfrm>
              <a:off x="2463" y="3880"/>
              <a:ext cx="96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순서 있고 중복 가능</a:t>
              </a:r>
            </a:p>
          </p:txBody>
        </p: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>
              <a:off x="4059" y="3880"/>
              <a:ext cx="90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key, value</a:t>
              </a:r>
              <a:r>
                <a:rPr kumimoji="0" lang="ko-KR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를 한 쌍</a:t>
              </a:r>
            </a:p>
          </p:txBody>
        </p:sp>
        <p:sp>
          <p:nvSpPr>
            <p:cNvPr id="51" name="Text Box 42"/>
            <p:cNvSpPr txBox="1">
              <a:spLocks noChangeArrowheads="1"/>
            </p:cNvSpPr>
            <p:nvPr/>
          </p:nvSpPr>
          <p:spPr bwMode="auto">
            <a:xfrm>
              <a:off x="4014" y="2659"/>
              <a:ext cx="2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key</a:t>
              </a:r>
            </a:p>
          </p:txBody>
        </p:sp>
        <p:sp>
          <p:nvSpPr>
            <p:cNvPr id="52" name="Text Box 43"/>
            <p:cNvSpPr txBox="1">
              <a:spLocks noChangeArrowheads="1"/>
            </p:cNvSpPr>
            <p:nvPr/>
          </p:nvSpPr>
          <p:spPr bwMode="auto">
            <a:xfrm>
              <a:off x="4468" y="2659"/>
              <a:ext cx="3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value</a:t>
              </a:r>
            </a:p>
          </p:txBody>
        </p:sp>
        <p:sp>
          <p:nvSpPr>
            <p:cNvPr id="53" name="Text Box 44"/>
            <p:cNvSpPr txBox="1">
              <a:spLocks noChangeArrowheads="1"/>
            </p:cNvSpPr>
            <p:nvPr/>
          </p:nvSpPr>
          <p:spPr bwMode="auto">
            <a:xfrm>
              <a:off x="2238" y="2922"/>
              <a:ext cx="1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0</a:t>
              </a:r>
            </a:p>
          </p:txBody>
        </p:sp>
        <p:sp>
          <p:nvSpPr>
            <p:cNvPr id="54" name="Text Box 45"/>
            <p:cNvSpPr txBox="1">
              <a:spLocks noChangeArrowheads="1"/>
            </p:cNvSpPr>
            <p:nvPr/>
          </p:nvSpPr>
          <p:spPr bwMode="auto">
            <a:xfrm>
              <a:off x="2238" y="3158"/>
              <a:ext cx="1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1</a:t>
              </a:r>
            </a:p>
          </p:txBody>
        </p:sp>
        <p:sp>
          <p:nvSpPr>
            <p:cNvPr id="55" name="Text Box 46"/>
            <p:cNvSpPr txBox="1">
              <a:spLocks noChangeArrowheads="1"/>
            </p:cNvSpPr>
            <p:nvPr/>
          </p:nvSpPr>
          <p:spPr bwMode="auto">
            <a:xfrm>
              <a:off x="2238" y="3388"/>
              <a:ext cx="1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2</a:t>
              </a:r>
            </a:p>
          </p:txBody>
        </p:sp>
        <p:sp>
          <p:nvSpPr>
            <p:cNvPr id="56" name="Text Box 47"/>
            <p:cNvSpPr txBox="1">
              <a:spLocks noChangeArrowheads="1"/>
            </p:cNvSpPr>
            <p:nvPr/>
          </p:nvSpPr>
          <p:spPr bwMode="auto">
            <a:xfrm>
              <a:off x="2238" y="3612"/>
              <a:ext cx="1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3</a:t>
              </a:r>
            </a:p>
          </p:txBody>
        </p:sp>
        <p:sp>
          <p:nvSpPr>
            <p:cNvPr id="57" name="Oval 48"/>
            <p:cNvSpPr>
              <a:spLocks noChangeArrowheads="1"/>
            </p:cNvSpPr>
            <p:nvPr/>
          </p:nvSpPr>
          <p:spPr bwMode="auto">
            <a:xfrm>
              <a:off x="476" y="3203"/>
              <a:ext cx="136" cy="136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 Box 49"/>
            <p:cNvSpPr txBox="1">
              <a:spLocks noChangeArrowheads="1"/>
            </p:cNvSpPr>
            <p:nvPr/>
          </p:nvSpPr>
          <p:spPr bwMode="auto">
            <a:xfrm>
              <a:off x="340" y="3385"/>
              <a:ext cx="40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굴림" pitchFamily="50" charset="-127"/>
                </a:rPr>
                <a:t>Object</a:t>
              </a:r>
            </a:p>
          </p:txBody>
        </p:sp>
        <p:sp>
          <p:nvSpPr>
            <p:cNvPr id="59" name="Rectangle 50"/>
            <p:cNvSpPr>
              <a:spLocks noChangeArrowheads="1"/>
            </p:cNvSpPr>
            <p:nvPr/>
          </p:nvSpPr>
          <p:spPr bwMode="auto">
            <a:xfrm>
              <a:off x="1655" y="2614"/>
              <a:ext cx="3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“a”</a:t>
              </a:r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 flipH="1">
              <a:off x="1383" y="2795"/>
              <a:ext cx="408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52"/>
            <p:cNvSpPr>
              <a:spLocks noChangeArrowheads="1"/>
            </p:cNvSpPr>
            <p:nvPr/>
          </p:nvSpPr>
          <p:spPr bwMode="auto">
            <a:xfrm>
              <a:off x="2154" y="2523"/>
              <a:ext cx="40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index</a:t>
              </a:r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>
              <a:off x="2336" y="2659"/>
              <a:ext cx="0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Rectangle 54"/>
            <p:cNvSpPr>
              <a:spLocks noChangeArrowheads="1"/>
            </p:cNvSpPr>
            <p:nvPr/>
          </p:nvSpPr>
          <p:spPr bwMode="auto">
            <a:xfrm>
              <a:off x="249" y="2387"/>
              <a:ext cx="4944" cy="167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318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Array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List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58775" y="764704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b="1" dirty="0" smtClean="0">
                <a:latin typeface="+mn-ea"/>
                <a:ea typeface="+mn-ea"/>
              </a:rPr>
              <a:t>  </a:t>
            </a:r>
            <a:r>
              <a:rPr lang="en-US" altLang="ko-KR" sz="2800" b="1" dirty="0" err="1" smtClean="0">
                <a:latin typeface="+mn-ea"/>
                <a:ea typeface="+mn-ea"/>
              </a:rPr>
              <a:t>ArrayList</a:t>
            </a:r>
            <a:endParaRPr lang="en-US" altLang="ko-KR" sz="2800" b="1" dirty="0">
              <a:latin typeface="+mn-ea"/>
              <a:ea typeface="+mn-ea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1377479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</a:t>
            </a:r>
            <a:r>
              <a:rPr lang="en-US" altLang="ko-KR" sz="1800" dirty="0" err="1">
                <a:latin typeface="+mn-ea"/>
                <a:ea typeface="+mn-ea"/>
              </a:rPr>
              <a:t>ArrayList</a:t>
            </a:r>
            <a:r>
              <a:rPr lang="ko-KR" altLang="en-US" sz="1800" dirty="0">
                <a:latin typeface="+mn-ea"/>
                <a:ea typeface="+mn-ea"/>
              </a:rPr>
              <a:t>는 기존의 </a:t>
            </a:r>
            <a:r>
              <a:rPr lang="en-US" altLang="ko-KR" sz="1800" dirty="0">
                <a:latin typeface="+mn-ea"/>
                <a:ea typeface="+mn-ea"/>
              </a:rPr>
              <a:t>Vector</a:t>
            </a:r>
            <a:r>
              <a:rPr lang="ko-KR" altLang="en-US" sz="1800" dirty="0">
                <a:latin typeface="+mn-ea"/>
                <a:ea typeface="+mn-ea"/>
              </a:rPr>
              <a:t>를 개선한 것으로 구현원리와 기능적으로 동일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802929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+mn-ea"/>
                <a:ea typeface="+mn-ea"/>
              </a:rPr>
              <a:t>  - List</a:t>
            </a:r>
            <a:r>
              <a:rPr lang="ko-KR" altLang="en-US" sz="1800">
                <a:latin typeface="+mn-ea"/>
                <a:ea typeface="+mn-ea"/>
              </a:rPr>
              <a:t>인터페이스를 구현하므로</a:t>
            </a:r>
            <a:r>
              <a:rPr lang="en-US" altLang="ko-KR" sz="1800">
                <a:latin typeface="+mn-ea"/>
                <a:ea typeface="+mn-ea"/>
              </a:rPr>
              <a:t>, </a:t>
            </a:r>
            <a:r>
              <a:rPr lang="ko-KR" altLang="en-US" sz="1800">
                <a:latin typeface="+mn-ea"/>
                <a:ea typeface="+mn-ea"/>
              </a:rPr>
              <a:t>저장순서가 유지되고 중복을 허용한다</a:t>
            </a:r>
            <a:r>
              <a:rPr lang="en-US" altLang="ko-KR" sz="1800">
                <a:latin typeface="+mn-ea"/>
                <a:ea typeface="+mn-ea"/>
              </a:rPr>
              <a:t>.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2206154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</a:t>
            </a:r>
            <a:r>
              <a:rPr lang="ko-KR" altLang="en-US" sz="1800" dirty="0">
                <a:latin typeface="+mn-ea"/>
                <a:ea typeface="+mn-ea"/>
              </a:rPr>
              <a:t>데이터의 저장공간으로 배열을 사용한다</a:t>
            </a:r>
            <a:r>
              <a:rPr lang="en-US" altLang="ko-KR" sz="1800" dirty="0">
                <a:latin typeface="+mn-ea"/>
                <a:ea typeface="+mn-ea"/>
              </a:rPr>
              <a:t>.(</a:t>
            </a:r>
            <a:r>
              <a:rPr lang="ko-KR" altLang="en-US" sz="1800" dirty="0">
                <a:latin typeface="+mn-ea"/>
                <a:ea typeface="+mn-ea"/>
              </a:rPr>
              <a:t>배열기반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8313" y="2580804"/>
            <a:ext cx="860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Vector</a:t>
            </a:r>
            <a:r>
              <a:rPr lang="ko-KR" altLang="en-US" sz="1800" dirty="0">
                <a:latin typeface="+mn-ea"/>
                <a:ea typeface="+mn-ea"/>
              </a:rPr>
              <a:t>는 </a:t>
            </a:r>
            <a:r>
              <a:rPr lang="ko-KR" altLang="en-US" sz="1800" dirty="0" err="1" smtClean="0">
                <a:latin typeface="+mn-ea"/>
                <a:ea typeface="+mn-ea"/>
              </a:rPr>
              <a:t>구버전</a:t>
            </a:r>
            <a:r>
              <a:rPr lang="ko-KR" altLang="en-US" sz="1800" dirty="0" smtClean="0">
                <a:latin typeface="+mn-ea"/>
                <a:ea typeface="+mn-ea"/>
              </a:rPr>
              <a:t> 클래스로 자체적으로 </a:t>
            </a:r>
            <a:r>
              <a:rPr lang="ko-KR" altLang="en-US" sz="1800" dirty="0" err="1">
                <a:latin typeface="+mn-ea"/>
                <a:ea typeface="+mn-ea"/>
              </a:rPr>
              <a:t>동기화처리가</a:t>
            </a:r>
            <a:r>
              <a:rPr lang="ko-KR" altLang="en-US" sz="1800" dirty="0">
                <a:latin typeface="+mn-ea"/>
                <a:ea typeface="+mn-ea"/>
              </a:rPr>
              <a:t> 되어 </a:t>
            </a:r>
            <a:r>
              <a:rPr lang="ko-KR" altLang="en-US" sz="1800" dirty="0" smtClean="0">
                <a:latin typeface="+mn-ea"/>
                <a:ea typeface="+mn-ea"/>
              </a:rPr>
              <a:t>있다</a:t>
            </a:r>
            <a:r>
              <a:rPr lang="en-US" altLang="ko-KR" sz="1800" dirty="0" smtClean="0">
                <a:latin typeface="+mn-ea"/>
                <a:ea typeface="+mn-ea"/>
              </a:rPr>
              <a:t> (</a:t>
            </a:r>
            <a:r>
              <a:rPr lang="ko-KR" altLang="en-US" sz="1800" dirty="0" smtClean="0">
                <a:latin typeface="+mn-ea"/>
                <a:ea typeface="+mn-ea"/>
              </a:rPr>
              <a:t>성능저하</a:t>
            </a:r>
            <a:r>
              <a:rPr lang="en-US" altLang="ko-KR" sz="180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4725690"/>
            <a:ext cx="3455988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67544" y="2996952"/>
            <a:ext cx="860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</a:t>
            </a:r>
            <a:r>
              <a:rPr lang="en-US" altLang="ko-KR" sz="1800" dirty="0" err="1" smtClean="0">
                <a:latin typeface="+mn-ea"/>
                <a:ea typeface="+mn-ea"/>
              </a:rPr>
              <a:t>ArrayList</a:t>
            </a:r>
            <a:r>
              <a:rPr lang="ko-KR" altLang="en-US" sz="1800" dirty="0" smtClean="0">
                <a:latin typeface="+mn-ea"/>
                <a:ea typeface="+mn-ea"/>
              </a:rPr>
              <a:t>는 </a:t>
            </a:r>
            <a:r>
              <a:rPr lang="ko-KR" altLang="en-US" sz="1800" dirty="0" err="1" smtClean="0">
                <a:latin typeface="+mn-ea"/>
                <a:ea typeface="+mn-ea"/>
              </a:rPr>
              <a:t>신버전</a:t>
            </a:r>
            <a:r>
              <a:rPr lang="ko-KR" altLang="en-US" sz="1800" dirty="0" smtClean="0">
                <a:latin typeface="+mn-ea"/>
                <a:ea typeface="+mn-ea"/>
              </a:rPr>
              <a:t> 클래스로  </a:t>
            </a:r>
            <a:r>
              <a:rPr lang="ko-KR" altLang="en-US" sz="1800" dirty="0" err="1" smtClean="0">
                <a:latin typeface="+mn-ea"/>
                <a:ea typeface="+mn-ea"/>
              </a:rPr>
              <a:t>동기화처리를</a:t>
            </a:r>
            <a:r>
              <a:rPr lang="ko-KR" altLang="en-US" sz="1800" dirty="0" smtClean="0">
                <a:latin typeface="+mn-ea"/>
                <a:ea typeface="+mn-ea"/>
              </a:rPr>
              <a:t> 별도로 </a:t>
            </a:r>
            <a:r>
              <a:rPr lang="ko-KR" altLang="en-US" sz="1800" dirty="0" err="1" smtClean="0">
                <a:latin typeface="+mn-ea"/>
                <a:ea typeface="+mn-ea"/>
              </a:rPr>
              <a:t>해야한다</a:t>
            </a:r>
            <a:endParaRPr lang="en-US" altLang="ko-KR" sz="1800" dirty="0" smtClean="0">
              <a:latin typeface="+mn-ea"/>
              <a:ea typeface="+mn-ea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576262" y="3419708"/>
            <a:ext cx="73801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285750" indent="-285750" algn="l" eaLnBrk="1" hangingPunct="1"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add(Object o) : </a:t>
            </a:r>
            <a:r>
              <a:rPr lang="ko-KR" altLang="en-US" sz="1800" dirty="0" smtClean="0">
                <a:latin typeface="+mn-ea"/>
                <a:ea typeface="+mn-ea"/>
              </a:rPr>
              <a:t>해당 객체 더하기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algn="l" eaLnBrk="1" hangingPunct="1"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remove(Object o) : </a:t>
            </a:r>
            <a:r>
              <a:rPr lang="ko-KR" altLang="en-US" sz="1800" dirty="0" smtClean="0">
                <a:latin typeface="+mn-ea"/>
                <a:ea typeface="+mn-ea"/>
              </a:rPr>
              <a:t>해당 객체 삭제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algn="l" eaLnBrk="1" hangingPunct="1"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get(index) : </a:t>
            </a:r>
            <a:r>
              <a:rPr lang="ko-KR" altLang="en-US" sz="1800" dirty="0" smtClean="0">
                <a:latin typeface="+mn-ea"/>
                <a:ea typeface="+mn-ea"/>
              </a:rPr>
              <a:t>해당 인덱스 객체 얻어오기</a:t>
            </a:r>
            <a:endParaRPr lang="en-US" altLang="ko-KR" sz="1800" dirty="0" smtClean="0">
              <a:latin typeface="+mn-ea"/>
              <a:ea typeface="+mn-ea"/>
            </a:endParaRPr>
          </a:p>
          <a:p>
            <a:pPr marL="285750" indent="-285750" algn="l" eaLnBrk="1" hangingPunct="1">
              <a:buFont typeface="Arial" pitchFamily="34" charset="0"/>
              <a:buChar char="•"/>
            </a:pPr>
            <a:r>
              <a:rPr lang="en-US" altLang="ko-KR" sz="1800" dirty="0" smtClean="0">
                <a:latin typeface="+mn-ea"/>
                <a:ea typeface="+mn-ea"/>
              </a:rPr>
              <a:t>size() : </a:t>
            </a:r>
            <a:r>
              <a:rPr lang="ko-KR" altLang="en-US" sz="1800" dirty="0" smtClean="0">
                <a:latin typeface="+mn-ea"/>
                <a:ea typeface="+mn-ea"/>
              </a:rPr>
              <a:t>해당 컬렉션의 개수 얻어오기</a:t>
            </a:r>
            <a:endParaRPr lang="en-US" altLang="ko-KR" sz="1800" dirty="0" smtClean="0">
              <a:latin typeface="+mn-ea"/>
              <a:ea typeface="+mn-ea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67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318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ArrayList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import 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java.util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.*;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ArrayListMain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 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args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[]) {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ArrayList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&lt;String&gt; list = new 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ArrayList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&lt;String&gt;();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list.add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</a:t>
            </a:r>
            <a:r>
              <a:rPr kumimoji="1" lang="ko-KR" altLang="en-US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홍길동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list.add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김삿갓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list.add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이몽룡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list.add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성춘향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list.add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</a:t>
            </a:r>
            <a:r>
              <a:rPr kumimoji="1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변사또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(list);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("Index 2 : " + 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list.get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(2)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("Index 0 : " + 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list.get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(0)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String[] 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arList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= new String[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list.size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()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];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list.toArray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arList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("Index 1 : " + 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arList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[1]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("Index 3 : " + </a:t>
            </a:r>
            <a:r>
              <a:rPr kumimoji="1" lang="en-US" altLang="ko-KR" sz="16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arList</a:t>
            </a:r>
            <a:r>
              <a:rPr kumimoji="1" lang="en-US" altLang="ko-KR" sz="16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[3]</a:t>
            </a: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 </a:t>
            </a:r>
          </a:p>
          <a:p>
            <a:pPr marL="0" marR="0" lvl="0" indent="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 </a:t>
            </a:r>
          </a:p>
        </p:txBody>
      </p:sp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4167188" y="1044575"/>
            <a:ext cx="4659312" cy="1439863"/>
            <a:chOff x="2625" y="289"/>
            <a:chExt cx="2935" cy="907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2625" y="686"/>
              <a:ext cx="785" cy="186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Collection</a:t>
              </a: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3963" y="686"/>
              <a:ext cx="352" cy="185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List</a:t>
              </a: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4660" y="535"/>
              <a:ext cx="899" cy="185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Stack</a:t>
              </a: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 bwMode="auto">
            <a:xfrm>
              <a:off x="4660" y="781"/>
              <a:ext cx="899" cy="185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Vector</a:t>
              </a:r>
            </a:p>
          </p:txBody>
        </p: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4660" y="1010"/>
              <a:ext cx="899" cy="186"/>
            </a:xfrm>
            <a:prstGeom prst="rect">
              <a:avLst/>
            </a:prstGeom>
            <a:solidFill>
              <a:srgbClr val="FFCCFF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ArrayList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4661" y="289"/>
              <a:ext cx="899" cy="185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LinkedList</a:t>
              </a:r>
            </a:p>
          </p:txBody>
        </p:sp>
        <p:cxnSp>
          <p:nvCxnSpPr>
            <p:cNvPr id="23" name="AutoShape 11"/>
            <p:cNvCxnSpPr>
              <a:cxnSpLocks noChangeShapeType="1"/>
              <a:stCxn id="18" idx="3"/>
              <a:endCxn id="22" idx="1"/>
            </p:cNvCxnSpPr>
            <p:nvPr/>
          </p:nvCxnSpPr>
          <p:spPr bwMode="auto">
            <a:xfrm flipV="1">
              <a:off x="4315" y="382"/>
              <a:ext cx="346" cy="397"/>
            </a:xfrm>
            <a:prstGeom prst="bentConnector3">
              <a:avLst>
                <a:gd name="adj1" fmla="val 49880"/>
              </a:avLst>
            </a:prstGeom>
            <a:noFill/>
            <a:ln w="317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12"/>
            <p:cNvCxnSpPr>
              <a:cxnSpLocks noChangeShapeType="1"/>
              <a:stCxn id="18" idx="3"/>
              <a:endCxn id="19" idx="1"/>
            </p:cNvCxnSpPr>
            <p:nvPr/>
          </p:nvCxnSpPr>
          <p:spPr bwMode="auto">
            <a:xfrm flipV="1">
              <a:off x="4315" y="628"/>
              <a:ext cx="345" cy="151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13"/>
            <p:cNvCxnSpPr>
              <a:cxnSpLocks noChangeShapeType="1"/>
              <a:stCxn id="18" idx="3"/>
              <a:endCxn id="20" idx="1"/>
            </p:cNvCxnSpPr>
            <p:nvPr/>
          </p:nvCxnSpPr>
          <p:spPr bwMode="auto">
            <a:xfrm>
              <a:off x="4315" y="779"/>
              <a:ext cx="345" cy="94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14"/>
            <p:cNvCxnSpPr>
              <a:cxnSpLocks noChangeShapeType="1"/>
              <a:stCxn id="18" idx="3"/>
              <a:endCxn id="21" idx="1"/>
            </p:cNvCxnSpPr>
            <p:nvPr/>
          </p:nvCxnSpPr>
          <p:spPr bwMode="auto">
            <a:xfrm>
              <a:off x="4315" y="779"/>
              <a:ext cx="345" cy="324"/>
            </a:xfrm>
            <a:prstGeom prst="bentConnector3">
              <a:avLst>
                <a:gd name="adj1" fmla="val 50000"/>
              </a:avLst>
            </a:prstGeom>
            <a:noFill/>
            <a:ln w="317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15"/>
            <p:cNvCxnSpPr>
              <a:cxnSpLocks noChangeShapeType="1"/>
              <a:stCxn id="17" idx="3"/>
              <a:endCxn id="18" idx="1"/>
            </p:cNvCxnSpPr>
            <p:nvPr/>
          </p:nvCxnSpPr>
          <p:spPr bwMode="auto">
            <a:xfrm>
              <a:off x="3410" y="779"/>
              <a:ext cx="553" cy="0"/>
            </a:xfrm>
            <a:prstGeom prst="straightConnector1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6864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3548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HashSet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503238" y="2139578"/>
            <a:ext cx="810121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- </a:t>
            </a:r>
            <a:r>
              <a:rPr lang="en-US" altLang="ko-KR" sz="1800" dirty="0" err="1">
                <a:latin typeface="+mn-ea"/>
                <a:ea typeface="+mn-ea"/>
              </a:rPr>
              <a:t>HashSet</a:t>
            </a:r>
            <a:r>
              <a:rPr lang="ko-KR" altLang="en-US" sz="1800" dirty="0">
                <a:latin typeface="+mn-ea"/>
                <a:ea typeface="+mn-ea"/>
              </a:rPr>
              <a:t>에 객체를 저장할 때 </a:t>
            </a:r>
            <a:r>
              <a:rPr lang="en-US" altLang="ko-KR" sz="1800" dirty="0" err="1">
                <a:latin typeface="+mn-ea"/>
                <a:ea typeface="+mn-ea"/>
              </a:rPr>
              <a:t>boolean</a:t>
            </a:r>
            <a:r>
              <a:rPr lang="en-US" altLang="ko-KR" sz="1800" dirty="0">
                <a:latin typeface="+mn-ea"/>
                <a:ea typeface="+mn-ea"/>
              </a:rPr>
              <a:t> add(Object o)</a:t>
            </a:r>
            <a:r>
              <a:rPr lang="ko-KR" altLang="en-US" sz="1800" dirty="0">
                <a:latin typeface="+mn-ea"/>
                <a:ea typeface="+mn-ea"/>
              </a:rPr>
              <a:t>를 사용하며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기존에 저장된 객체와 중복된 객체를 저장하면 </a:t>
            </a:r>
            <a:r>
              <a:rPr lang="en-US" altLang="ko-KR" sz="1800" dirty="0">
                <a:latin typeface="+mn-ea"/>
                <a:ea typeface="+mn-ea"/>
              </a:rPr>
              <a:t>false</a:t>
            </a:r>
            <a:r>
              <a:rPr lang="ko-KR" altLang="en-US" sz="1800" dirty="0">
                <a:latin typeface="+mn-ea"/>
                <a:ea typeface="+mn-ea"/>
              </a:rPr>
              <a:t>를 반환한다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501650" y="2945061"/>
            <a:ext cx="8246814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>
              <a:buFontTx/>
              <a:buChar char="-"/>
            </a:pPr>
            <a:r>
              <a:rPr lang="en-US" altLang="ko-KR" sz="1800" dirty="0" err="1">
                <a:latin typeface="+mn-ea"/>
                <a:ea typeface="+mn-ea"/>
              </a:rPr>
              <a:t>boolean</a:t>
            </a:r>
            <a:r>
              <a:rPr lang="en-US" altLang="ko-KR" sz="1800" dirty="0">
                <a:latin typeface="+mn-ea"/>
                <a:ea typeface="+mn-ea"/>
              </a:rPr>
              <a:t> add(Object o)</a:t>
            </a:r>
            <a:r>
              <a:rPr lang="ko-KR" altLang="en-US" sz="1800" dirty="0">
                <a:latin typeface="+mn-ea"/>
                <a:ea typeface="+mn-ea"/>
              </a:rPr>
              <a:t>는 저장할 객체의 </a:t>
            </a:r>
            <a:r>
              <a:rPr lang="en-US" altLang="ko-KR" sz="1800" dirty="0">
                <a:latin typeface="+mn-ea"/>
                <a:ea typeface="+mn-ea"/>
              </a:rPr>
              <a:t>equals()</a:t>
            </a:r>
            <a:r>
              <a:rPr lang="ko-KR" altLang="en-US" sz="1800" dirty="0">
                <a:latin typeface="+mn-ea"/>
                <a:ea typeface="+mn-ea"/>
              </a:rPr>
              <a:t>와 </a:t>
            </a:r>
            <a:r>
              <a:rPr lang="en-US" altLang="ko-KR" sz="1800" dirty="0" err="1">
                <a:latin typeface="+mn-ea"/>
                <a:ea typeface="+mn-ea"/>
              </a:rPr>
              <a:t>hashCode</a:t>
            </a:r>
            <a:r>
              <a:rPr lang="en-US" altLang="ko-KR" sz="1800" dirty="0">
                <a:latin typeface="+mn-ea"/>
                <a:ea typeface="+mn-ea"/>
              </a:rPr>
              <a:t>()</a:t>
            </a:r>
            <a:r>
              <a:rPr lang="ko-KR" altLang="en-US" sz="1800" dirty="0">
                <a:latin typeface="+mn-ea"/>
                <a:ea typeface="+mn-ea"/>
              </a:rPr>
              <a:t>를 호출하므로 저장할 객체의 </a:t>
            </a:r>
            <a:r>
              <a:rPr lang="en-US" altLang="ko-KR" sz="1800" dirty="0">
                <a:latin typeface="+mn-ea"/>
                <a:ea typeface="+mn-ea"/>
              </a:rPr>
              <a:t>equals()</a:t>
            </a:r>
            <a:r>
              <a:rPr lang="ko-KR" altLang="en-US" sz="1800" dirty="0">
                <a:latin typeface="+mn-ea"/>
                <a:ea typeface="+mn-ea"/>
              </a:rPr>
              <a:t>와 </a:t>
            </a:r>
            <a:r>
              <a:rPr lang="en-US" altLang="ko-KR" sz="1800" dirty="0" err="1">
                <a:latin typeface="+mn-ea"/>
                <a:ea typeface="+mn-ea"/>
              </a:rPr>
              <a:t>hashCode</a:t>
            </a:r>
            <a:r>
              <a:rPr lang="en-US" altLang="ko-KR" sz="1800" dirty="0">
                <a:latin typeface="+mn-ea"/>
                <a:ea typeface="+mn-ea"/>
              </a:rPr>
              <a:t>()</a:t>
            </a:r>
            <a:r>
              <a:rPr lang="ko-KR" altLang="en-US" sz="1800" dirty="0">
                <a:latin typeface="+mn-ea"/>
                <a:ea typeface="+mn-ea"/>
              </a:rPr>
              <a:t>가 적절히 </a:t>
            </a:r>
            <a:r>
              <a:rPr lang="ko-KR" altLang="en-US" sz="1800" dirty="0" err="1">
                <a:latin typeface="+mn-ea"/>
                <a:ea typeface="+mn-ea"/>
              </a:rPr>
              <a:t>오버라이딩되어</a:t>
            </a:r>
            <a:r>
              <a:rPr lang="ko-KR" altLang="en-US" sz="1800" dirty="0">
                <a:latin typeface="+mn-ea"/>
                <a:ea typeface="+mn-ea"/>
              </a:rPr>
              <a:t> 있어야 한다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  <a:r>
              <a:rPr lang="ko-KR" altLang="en-US" sz="1800" dirty="0">
                <a:latin typeface="+mn-ea"/>
                <a:ea typeface="+mn-ea"/>
              </a:rPr>
              <a:t>그렇지 않으면 중복된 객체를 중복된 것으로 간주하지 않을 수 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467171" y="836712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b="1" dirty="0" err="1" smtClean="0">
                <a:latin typeface="+mn-ea"/>
                <a:ea typeface="+mn-ea"/>
              </a:rPr>
              <a:t>HashSet</a:t>
            </a:r>
            <a:r>
              <a:rPr lang="en-US" altLang="ko-KR" sz="2800" b="1" dirty="0" smtClean="0">
                <a:latin typeface="+mn-ea"/>
                <a:ea typeface="+mn-ea"/>
              </a:rPr>
              <a:t> </a:t>
            </a:r>
            <a:r>
              <a:rPr lang="en-US" altLang="ko-KR" sz="2800" b="1" dirty="0">
                <a:latin typeface="+mn-ea"/>
                <a:ea typeface="+mn-ea"/>
              </a:rPr>
              <a:t>– </a:t>
            </a:r>
            <a:r>
              <a:rPr lang="ko-KR" altLang="en-US" sz="1800" b="1" dirty="0">
                <a:latin typeface="+mn-ea"/>
                <a:ea typeface="+mn-ea"/>
              </a:rPr>
              <a:t>중복허용</a:t>
            </a:r>
            <a:r>
              <a:rPr lang="en-US" altLang="ko-KR" sz="1800" b="1" dirty="0">
                <a:latin typeface="+mn-ea"/>
                <a:ea typeface="+mn-ea"/>
              </a:rPr>
              <a:t>×, </a:t>
            </a:r>
            <a:r>
              <a:rPr lang="ko-KR" altLang="en-US" sz="1800" b="1" dirty="0">
                <a:latin typeface="+mn-ea"/>
                <a:ea typeface="+mn-ea"/>
              </a:rPr>
              <a:t>순서유지</a:t>
            </a:r>
            <a:r>
              <a:rPr lang="en-US" altLang="ko-KR" sz="1800" b="1" dirty="0">
                <a:latin typeface="+mn-ea"/>
                <a:ea typeface="+mn-ea"/>
              </a:rPr>
              <a:t>×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503238" y="1549773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- Set</a:t>
            </a:r>
            <a:r>
              <a:rPr lang="ko-KR" altLang="en-US" sz="1800" dirty="0">
                <a:latin typeface="+mn-ea"/>
                <a:ea typeface="+mn-ea"/>
              </a:rPr>
              <a:t>인터페이스를 구현한 대표적인  컬렉션 클래스</a:t>
            </a:r>
            <a:r>
              <a:rPr lang="en-US" altLang="ko-KR" sz="1800" dirty="0">
                <a:latin typeface="+mn-ea"/>
                <a:ea typeface="+mn-ea"/>
              </a:rPr>
              <a:t>.(</a:t>
            </a:r>
            <a:r>
              <a:rPr lang="ko-KR" altLang="en-US" sz="1800" dirty="0">
                <a:latin typeface="+mn-ea"/>
                <a:ea typeface="+mn-ea"/>
              </a:rPr>
              <a:t>중복허용</a:t>
            </a:r>
            <a:r>
              <a:rPr lang="en-US" altLang="ko-KR" sz="1800" b="1" dirty="0">
                <a:latin typeface="+mn-ea"/>
                <a:ea typeface="+mn-ea"/>
              </a:rPr>
              <a:t>×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순서유지</a:t>
            </a:r>
            <a:r>
              <a:rPr lang="en-US" altLang="ko-KR" sz="1800" b="1" dirty="0">
                <a:latin typeface="+mn-ea"/>
                <a:ea typeface="+mn-ea"/>
              </a:rPr>
              <a:t>×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3548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HashSet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import </a:t>
            </a:r>
            <a:r>
              <a:rPr lang="en-US" altLang="en-US" sz="1600" dirty="0" err="1" smtClean="0"/>
              <a:t>java.util</a:t>
            </a:r>
            <a:r>
              <a:rPr lang="en-US" altLang="en-US" sz="1600" dirty="0" smtClean="0"/>
              <a:t>.*;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public class </a:t>
            </a:r>
            <a:r>
              <a:rPr lang="en-US" altLang="en-US" sz="1600" dirty="0" err="1" smtClean="0"/>
              <a:t>HashSetMain</a:t>
            </a:r>
            <a:r>
              <a:rPr lang="en-US" altLang="en-US" sz="1600" dirty="0" smtClean="0"/>
              <a:t>{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public static void main(String </a:t>
            </a:r>
            <a:r>
              <a:rPr lang="en-US" altLang="en-US" sz="1600" dirty="0" err="1" smtClean="0"/>
              <a:t>args</a:t>
            </a:r>
            <a:r>
              <a:rPr lang="en-US" altLang="en-US" sz="1600" dirty="0" smtClean="0"/>
              <a:t>[]) {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u="sng" dirty="0" smtClean="0"/>
              <a:t>Set&lt;String&gt; set = new </a:t>
            </a:r>
            <a:r>
              <a:rPr lang="en-US" altLang="en-US" sz="1600" u="sng" dirty="0" err="1" smtClean="0"/>
              <a:t>HashSet</a:t>
            </a:r>
            <a:r>
              <a:rPr lang="en-US" altLang="en-US" sz="1600" u="sng" dirty="0" smtClean="0"/>
              <a:t>&lt;String&gt;();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u="sng" dirty="0" err="1" smtClean="0"/>
              <a:t>set.add</a:t>
            </a:r>
            <a:r>
              <a:rPr lang="en-US" altLang="en-US" sz="1600" u="sng" dirty="0" smtClean="0"/>
              <a:t>("</a:t>
            </a:r>
            <a:r>
              <a:rPr lang="en-US" altLang="en-US" sz="1600" u="sng" dirty="0" err="1" smtClean="0"/>
              <a:t>김삿갓</a:t>
            </a:r>
            <a:r>
              <a:rPr lang="en-US" altLang="en-US" sz="1600" u="sng" dirty="0" smtClean="0"/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set.add</a:t>
            </a:r>
            <a:r>
              <a:rPr lang="en-US" altLang="en-US" sz="1600" dirty="0" smtClean="0"/>
              <a:t>("</a:t>
            </a:r>
            <a:r>
              <a:rPr lang="en-US" altLang="en-US" sz="1600" dirty="0" err="1" smtClean="0"/>
              <a:t>홍길동</a:t>
            </a:r>
            <a:r>
              <a:rPr lang="en-US" altLang="en-US" sz="1600" dirty="0" smtClean="0"/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set.add</a:t>
            </a:r>
            <a:r>
              <a:rPr lang="en-US" altLang="en-US" sz="1600" dirty="0" smtClean="0"/>
              <a:t>("</a:t>
            </a:r>
            <a:r>
              <a:rPr lang="en-US" altLang="en-US" sz="1600" dirty="0" err="1" smtClean="0"/>
              <a:t>춘향이</a:t>
            </a:r>
            <a:r>
              <a:rPr lang="en-US" altLang="en-US" sz="1600" dirty="0" smtClean="0"/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set.add</a:t>
            </a:r>
            <a:r>
              <a:rPr lang="en-US" altLang="en-US" sz="1600" dirty="0" smtClean="0"/>
              <a:t>("</a:t>
            </a:r>
            <a:r>
              <a:rPr lang="en-US" altLang="en-US" sz="1600" dirty="0" err="1" smtClean="0"/>
              <a:t>이도령</a:t>
            </a:r>
            <a:r>
              <a:rPr lang="en-US" altLang="en-US" sz="1600" dirty="0" smtClean="0"/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set.add</a:t>
            </a:r>
            <a:r>
              <a:rPr lang="en-US" altLang="en-US" sz="1600" dirty="0" smtClean="0"/>
              <a:t>("</a:t>
            </a:r>
            <a:r>
              <a:rPr lang="en-US" altLang="en-US" sz="1600" dirty="0" err="1" smtClean="0"/>
              <a:t>향단이</a:t>
            </a:r>
            <a:r>
              <a:rPr lang="en-US" altLang="en-US" sz="1600" dirty="0" smtClean="0"/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System.out.println</a:t>
            </a:r>
            <a:r>
              <a:rPr lang="en-US" altLang="en-US" sz="1600" dirty="0" smtClean="0"/>
              <a:t>("</a:t>
            </a:r>
            <a:r>
              <a:rPr lang="en-US" altLang="en-US" sz="1600" dirty="0" err="1" smtClean="0"/>
              <a:t>HashSet</a:t>
            </a:r>
            <a:r>
              <a:rPr lang="en-US" altLang="en-US" sz="1600" dirty="0" smtClean="0"/>
              <a:t> : " + set);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u="sng" dirty="0" err="1" smtClean="0"/>
              <a:t>set.remove</a:t>
            </a:r>
            <a:r>
              <a:rPr lang="en-US" altLang="en-US" sz="1600" u="sng" dirty="0" smtClean="0"/>
              <a:t>("</a:t>
            </a:r>
            <a:r>
              <a:rPr lang="en-US" altLang="en-US" sz="1600" u="sng" dirty="0" err="1" smtClean="0"/>
              <a:t>이도령</a:t>
            </a:r>
            <a:r>
              <a:rPr lang="en-US" altLang="en-US" sz="1600" u="sng" dirty="0" smtClean="0"/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System.out.println</a:t>
            </a:r>
            <a:r>
              <a:rPr lang="en-US" altLang="en-US" sz="1600" dirty="0" smtClean="0"/>
              <a:t>(</a:t>
            </a:r>
            <a:r>
              <a:rPr lang="en-US" altLang="en-US" sz="1600" u="sng" dirty="0" err="1" smtClean="0"/>
              <a:t>set.contains</a:t>
            </a:r>
            <a:r>
              <a:rPr lang="en-US" altLang="en-US" sz="1600" u="sng" dirty="0" smtClean="0"/>
              <a:t>("</a:t>
            </a:r>
            <a:r>
              <a:rPr lang="en-US" altLang="en-US" sz="1600" u="sng" dirty="0" err="1" smtClean="0"/>
              <a:t>홍길동</a:t>
            </a:r>
            <a:r>
              <a:rPr lang="en-US" altLang="en-US" sz="1600" u="sng" dirty="0" smtClean="0"/>
              <a:t>")</a:t>
            </a:r>
            <a:r>
              <a:rPr lang="en-US" altLang="en-US" sz="1600" dirty="0" smtClean="0"/>
              <a:t>);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16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u="sng" dirty="0" smtClean="0"/>
              <a:t>Iterator&lt;String&gt; </a:t>
            </a:r>
            <a:r>
              <a:rPr lang="en-US" altLang="en-US" sz="1600" u="sng" dirty="0" err="1" smtClean="0"/>
              <a:t>iter</a:t>
            </a:r>
            <a:r>
              <a:rPr lang="en-US" altLang="en-US" sz="1600" u="sng" dirty="0" smtClean="0"/>
              <a:t> = </a:t>
            </a:r>
            <a:r>
              <a:rPr lang="en-US" altLang="en-US" sz="1600" u="sng" dirty="0" err="1" smtClean="0"/>
              <a:t>set.iterator</a:t>
            </a:r>
            <a:r>
              <a:rPr lang="en-US" altLang="en-US" sz="1600" u="sng" dirty="0" smtClean="0"/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while(</a:t>
            </a:r>
            <a:r>
              <a:rPr lang="en-US" altLang="en-US" sz="1600" dirty="0" err="1" smtClean="0"/>
              <a:t>iter.hasNext</a:t>
            </a:r>
            <a:r>
              <a:rPr lang="en-US" altLang="en-US" sz="1600" dirty="0" smtClean="0"/>
              <a:t>()){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	String temp = </a:t>
            </a:r>
            <a:r>
              <a:rPr lang="en-US" altLang="en-US" sz="1600" dirty="0" err="1" smtClean="0"/>
              <a:t>iter.next</a:t>
            </a:r>
            <a:r>
              <a:rPr lang="en-US" altLang="en-US" sz="1600" dirty="0" smtClean="0"/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	</a:t>
            </a:r>
            <a:r>
              <a:rPr lang="en-US" altLang="en-US" sz="1600" dirty="0" err="1" smtClean="0"/>
              <a:t>System.out.print</a:t>
            </a:r>
            <a:r>
              <a:rPr lang="en-US" altLang="en-US" sz="1600" dirty="0" smtClean="0"/>
              <a:t>(temp + ", 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	</a:t>
            </a:r>
            <a:r>
              <a:rPr lang="en-US" altLang="en-US" sz="1600" dirty="0" err="1" smtClean="0"/>
              <a:t>System.out.println</a:t>
            </a:r>
            <a:r>
              <a:rPr lang="en-US" altLang="en-US" sz="1600" dirty="0" smtClean="0"/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	}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en-US" sz="1600" dirty="0" smtClean="0"/>
              <a:t>} </a:t>
            </a:r>
            <a:endParaRPr lang="en-US" altLang="ko-KR" sz="1600" dirty="0" smtClean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122738" y="2362200"/>
            <a:ext cx="1406525" cy="4000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altLang="ko-KR" sz="1600" b="1">
                <a:latin typeface="Verdana" pitchFamily="34" charset="0"/>
              </a:rPr>
              <a:t>Collection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11863" y="2363788"/>
            <a:ext cx="990600" cy="40005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altLang="ko-KR" sz="1600" b="1">
                <a:latin typeface="Verdana" pitchFamily="34" charset="0"/>
              </a:rPr>
              <a:t>Set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677150" y="1943100"/>
            <a:ext cx="1168400" cy="400050"/>
          </a:xfrm>
          <a:prstGeom prst="rect">
            <a:avLst/>
          </a:prstGeom>
          <a:solidFill>
            <a:srgbClr val="FF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 b="1">
                <a:latin typeface="Verdana" pitchFamily="34" charset="0"/>
              </a:rPr>
              <a:t>HashSet</a:t>
            </a:r>
          </a:p>
        </p:txBody>
      </p:sp>
      <p:cxnSp>
        <p:nvCxnSpPr>
          <p:cNvPr id="16" name="AutoShape 7"/>
          <p:cNvCxnSpPr>
            <a:cxnSpLocks noChangeShapeType="1"/>
            <a:stCxn id="14" idx="3"/>
            <a:endCxn id="15" idx="1"/>
          </p:cNvCxnSpPr>
          <p:nvPr/>
        </p:nvCxnSpPr>
        <p:spPr bwMode="auto">
          <a:xfrm flipV="1">
            <a:off x="7002463" y="2143125"/>
            <a:ext cx="674687" cy="420688"/>
          </a:xfrm>
          <a:prstGeom prst="bentConnector3">
            <a:avLst>
              <a:gd name="adj1" fmla="val 49884"/>
            </a:avLst>
          </a:prstGeom>
          <a:noFill/>
          <a:ln w="31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677150" y="2984500"/>
            <a:ext cx="1168400" cy="40005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altLang="ko-KR" sz="1400" b="1">
                <a:latin typeface="Verdana" pitchFamily="34" charset="0"/>
              </a:rPr>
              <a:t>SortedSet</a:t>
            </a:r>
          </a:p>
        </p:txBody>
      </p:sp>
      <p:cxnSp>
        <p:nvCxnSpPr>
          <p:cNvPr id="18" name="AutoShape 9"/>
          <p:cNvCxnSpPr>
            <a:cxnSpLocks noChangeShapeType="1"/>
            <a:stCxn id="14" idx="3"/>
            <a:endCxn id="17" idx="1"/>
          </p:cNvCxnSpPr>
          <p:nvPr/>
        </p:nvCxnSpPr>
        <p:spPr bwMode="auto">
          <a:xfrm>
            <a:off x="7002463" y="2563813"/>
            <a:ext cx="674687" cy="620712"/>
          </a:xfrm>
          <a:prstGeom prst="bentConnector3">
            <a:avLst>
              <a:gd name="adj1" fmla="val 49884"/>
            </a:avLst>
          </a:prstGeom>
          <a:noFill/>
          <a:ln w="31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3" idx="3"/>
            <a:endCxn id="14" idx="1"/>
          </p:cNvCxnSpPr>
          <p:nvPr/>
        </p:nvCxnSpPr>
        <p:spPr bwMode="auto">
          <a:xfrm>
            <a:off x="5529263" y="2562225"/>
            <a:ext cx="482600" cy="158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968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02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37926" y="692696"/>
            <a:ext cx="756246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b="1" dirty="0" err="1" smtClean="0">
                <a:latin typeface="+mn-ea"/>
                <a:ea typeface="+mn-ea"/>
              </a:rPr>
              <a:t>HashMap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6725" y="2700933"/>
            <a:ext cx="864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- </a:t>
            </a:r>
            <a:r>
              <a:rPr lang="en-US" altLang="ko-KR" sz="1800" dirty="0" err="1">
                <a:latin typeface="+mn-ea"/>
                <a:ea typeface="+mn-ea"/>
              </a:rPr>
              <a:t>HashMap</a:t>
            </a:r>
            <a:r>
              <a:rPr lang="ko-KR" altLang="en-US" sz="1800" dirty="0">
                <a:latin typeface="+mn-ea"/>
                <a:ea typeface="+mn-ea"/>
              </a:rPr>
              <a:t>은 </a:t>
            </a:r>
            <a:r>
              <a:rPr lang="en-US" altLang="ko-KR" sz="1800" dirty="0">
                <a:latin typeface="+mn-ea"/>
                <a:ea typeface="+mn-ea"/>
              </a:rPr>
              <a:t>Map</a:t>
            </a:r>
            <a:r>
              <a:rPr lang="ko-KR" altLang="en-US" sz="1800" dirty="0">
                <a:latin typeface="+mn-ea"/>
                <a:ea typeface="+mn-ea"/>
              </a:rPr>
              <a:t>인터페이스를 </a:t>
            </a:r>
            <a:r>
              <a:rPr lang="ko-KR" altLang="en-US" sz="1800" dirty="0" smtClean="0">
                <a:latin typeface="+mn-ea"/>
                <a:ea typeface="+mn-ea"/>
              </a:rPr>
              <a:t>구현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r>
              <a:rPr lang="ko-KR" altLang="en-US" sz="1800" b="1" dirty="0">
                <a:latin typeface="+mn-ea"/>
                <a:ea typeface="+mn-ea"/>
              </a:rPr>
              <a:t>데이터를 </a:t>
            </a:r>
            <a:r>
              <a:rPr lang="ko-KR" altLang="en-US" sz="2400" b="1" dirty="0">
                <a:latin typeface="+mn-ea"/>
                <a:ea typeface="+mn-ea"/>
              </a:rPr>
              <a:t>키와 값의 쌍</a:t>
            </a:r>
            <a:r>
              <a:rPr lang="ko-KR" altLang="en-US" sz="1800" b="1" dirty="0">
                <a:latin typeface="+mn-ea"/>
                <a:ea typeface="+mn-ea"/>
              </a:rPr>
              <a:t>으로 </a:t>
            </a:r>
            <a:r>
              <a:rPr lang="ko-KR" altLang="en-US" sz="1800" b="1" dirty="0" smtClean="0">
                <a:latin typeface="+mn-ea"/>
                <a:ea typeface="+mn-ea"/>
              </a:rPr>
              <a:t>저장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7544" y="1764233"/>
            <a:ext cx="8642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- </a:t>
            </a:r>
            <a:r>
              <a:rPr lang="en-US" altLang="ko-KR" sz="1800" dirty="0" err="1">
                <a:latin typeface="+mn-ea"/>
                <a:ea typeface="+mn-ea"/>
              </a:rPr>
              <a:t>HashMap</a:t>
            </a:r>
            <a:r>
              <a:rPr lang="ko-KR" altLang="en-US" sz="1800" dirty="0">
                <a:latin typeface="+mn-ea"/>
                <a:ea typeface="+mn-ea"/>
              </a:rPr>
              <a:t>은 </a:t>
            </a:r>
            <a:r>
              <a:rPr lang="en-US" altLang="ko-KR" sz="1800" dirty="0" err="1">
                <a:latin typeface="+mn-ea"/>
                <a:ea typeface="+mn-ea"/>
              </a:rPr>
              <a:t>Hashtable</a:t>
            </a:r>
            <a:r>
              <a:rPr lang="ko-KR" altLang="en-US" sz="1800" dirty="0">
                <a:latin typeface="+mn-ea"/>
                <a:ea typeface="+mn-ea"/>
              </a:rPr>
              <a:t>의 </a:t>
            </a:r>
            <a:r>
              <a:rPr lang="ko-KR" altLang="en-US" sz="1800" dirty="0" err="1" smtClean="0">
                <a:latin typeface="+mn-ea"/>
                <a:ea typeface="+mn-ea"/>
              </a:rPr>
              <a:t>신버젼이며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 err="1" smtClean="0">
                <a:latin typeface="+mn-ea"/>
                <a:ea typeface="+mn-ea"/>
              </a:rPr>
              <a:t>동기화처리가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되어 있지 않다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377208"/>
            <a:ext cx="5868987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6725" y="2131020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- </a:t>
            </a:r>
            <a:r>
              <a:rPr lang="en-US" altLang="ko-KR" sz="1800" dirty="0" err="1">
                <a:latin typeface="+mn-ea"/>
                <a:ea typeface="+mn-ea"/>
              </a:rPr>
              <a:t>HashMap</a:t>
            </a:r>
            <a:r>
              <a:rPr lang="ko-KR" altLang="en-US" sz="1800" dirty="0">
                <a:latin typeface="+mn-ea"/>
                <a:ea typeface="+mn-ea"/>
              </a:rPr>
              <a:t>은 </a:t>
            </a:r>
            <a:r>
              <a:rPr lang="ko-KR" altLang="en-US" sz="1800" dirty="0" err="1">
                <a:latin typeface="+mn-ea"/>
                <a:ea typeface="+mn-ea"/>
              </a:rPr>
              <a:t>해싱</a:t>
            </a:r>
            <a:r>
              <a:rPr lang="en-US" altLang="ko-KR" sz="1800" dirty="0">
                <a:latin typeface="+mn-ea"/>
                <a:ea typeface="+mn-ea"/>
              </a:rPr>
              <a:t>(hashing)</a:t>
            </a:r>
            <a:r>
              <a:rPr lang="ko-KR" altLang="en-US" sz="1800" dirty="0">
                <a:latin typeface="+mn-ea"/>
                <a:ea typeface="+mn-ea"/>
              </a:rPr>
              <a:t>기법을 사용해서 데이터를 저장하기 때문에 많은 양의 데이터를 검색할 때 성능이 뛰어나다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44776"/>
            <a:ext cx="2592388" cy="720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57" y="5292625"/>
            <a:ext cx="1836738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467544" y="1404193"/>
            <a:ext cx="8642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- </a:t>
            </a:r>
            <a:r>
              <a:rPr lang="en-US" altLang="ko-KR" sz="1800" dirty="0" err="1" smtClean="0">
                <a:latin typeface="+mn-ea"/>
                <a:ea typeface="+mn-ea"/>
              </a:rPr>
              <a:t>Hashtable</a:t>
            </a:r>
            <a:r>
              <a:rPr lang="ko-KR" altLang="en-US" sz="1800" dirty="0" smtClean="0">
                <a:latin typeface="+mn-ea"/>
                <a:ea typeface="+mn-ea"/>
              </a:rPr>
              <a:t>은 </a:t>
            </a:r>
            <a:r>
              <a:rPr lang="ko-KR" altLang="en-US" sz="1800" dirty="0" err="1">
                <a:latin typeface="+mn-ea"/>
                <a:ea typeface="+mn-ea"/>
              </a:rPr>
              <a:t>구</a:t>
            </a:r>
            <a:r>
              <a:rPr lang="ko-KR" altLang="en-US" sz="1800" dirty="0" err="1" smtClean="0">
                <a:latin typeface="+mn-ea"/>
                <a:ea typeface="+mn-ea"/>
              </a:rPr>
              <a:t>버젼이며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 err="1" smtClean="0">
                <a:latin typeface="+mn-ea"/>
                <a:ea typeface="+mn-ea"/>
              </a:rPr>
              <a:t>동기화처리가</a:t>
            </a:r>
            <a:r>
              <a:rPr lang="ko-KR" altLang="en-US" sz="1800" dirty="0" smtClean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되어 </a:t>
            </a:r>
            <a:r>
              <a:rPr lang="ko-KR" altLang="en-US" sz="1800" dirty="0" smtClean="0">
                <a:latin typeface="+mn-ea"/>
                <a:ea typeface="+mn-ea"/>
              </a:rPr>
              <a:t>있다</a:t>
            </a:r>
            <a:r>
              <a:rPr lang="en-US" altLang="ko-KR" sz="1800" dirty="0" smtClean="0">
                <a:latin typeface="+mn-ea"/>
                <a:ea typeface="+mn-ea"/>
              </a:rPr>
              <a:t>(</a:t>
            </a:r>
            <a:r>
              <a:rPr lang="ko-KR" altLang="en-US" sz="1800" dirty="0" smtClean="0">
                <a:latin typeface="+mn-ea"/>
                <a:ea typeface="+mn-ea"/>
              </a:rPr>
              <a:t>성능저하</a:t>
            </a:r>
            <a:r>
              <a:rPr lang="en-US" altLang="ko-KR" sz="1800" dirty="0" smtClean="0">
                <a:latin typeface="+mn-ea"/>
                <a:ea typeface="+mn-ea"/>
              </a:rPr>
              <a:t>) 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5" grpId="0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02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>
            <a:off x="1982143" y="1553121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“a”</a:t>
            </a:r>
          </a:p>
        </p:txBody>
      </p:sp>
      <p:sp>
        <p:nvSpPr>
          <p:cNvPr id="53" name="AutoShape 6"/>
          <p:cNvSpPr>
            <a:spLocks noChangeArrowheads="1"/>
          </p:cNvSpPr>
          <p:nvPr/>
        </p:nvSpPr>
        <p:spPr bwMode="auto">
          <a:xfrm>
            <a:off x="1982143" y="1915071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“b”</a:t>
            </a:r>
          </a:p>
        </p:txBody>
      </p:sp>
      <p:sp>
        <p:nvSpPr>
          <p:cNvPr id="54" name="AutoShape 8"/>
          <p:cNvSpPr>
            <a:spLocks noChangeArrowheads="1"/>
          </p:cNvSpPr>
          <p:nvPr/>
        </p:nvSpPr>
        <p:spPr bwMode="auto">
          <a:xfrm>
            <a:off x="1982143" y="2277021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“c”</a:t>
            </a:r>
          </a:p>
        </p:txBody>
      </p:sp>
      <p:sp>
        <p:nvSpPr>
          <p:cNvPr id="55" name="Line 29"/>
          <p:cNvSpPr>
            <a:spLocks noChangeShapeType="1"/>
          </p:cNvSpPr>
          <p:nvPr/>
        </p:nvSpPr>
        <p:spPr bwMode="auto">
          <a:xfrm>
            <a:off x="1404293" y="1556296"/>
            <a:ext cx="576262" cy="0"/>
          </a:xfrm>
          <a:prstGeom prst="line">
            <a:avLst/>
          </a:prstGeom>
          <a:noFill/>
          <a:ln w="1651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Line 30"/>
          <p:cNvSpPr>
            <a:spLocks noChangeShapeType="1"/>
          </p:cNvSpPr>
          <p:nvPr/>
        </p:nvSpPr>
        <p:spPr bwMode="auto">
          <a:xfrm>
            <a:off x="1404293" y="1916658"/>
            <a:ext cx="576262" cy="0"/>
          </a:xfrm>
          <a:prstGeom prst="line">
            <a:avLst/>
          </a:prstGeom>
          <a:noFill/>
          <a:ln w="1651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Line 31"/>
          <p:cNvSpPr>
            <a:spLocks noChangeShapeType="1"/>
          </p:cNvSpPr>
          <p:nvPr/>
        </p:nvSpPr>
        <p:spPr bwMode="auto">
          <a:xfrm>
            <a:off x="1620193" y="1556296"/>
            <a:ext cx="0" cy="360362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Text Box 39"/>
          <p:cNvSpPr txBox="1">
            <a:spLocks noChangeArrowheads="1"/>
          </p:cNvSpPr>
          <p:nvPr/>
        </p:nvSpPr>
        <p:spPr bwMode="auto">
          <a:xfrm>
            <a:off x="828030" y="908596"/>
            <a:ext cx="1155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hasNext()</a:t>
            </a:r>
          </a:p>
        </p:txBody>
      </p:sp>
      <p:sp>
        <p:nvSpPr>
          <p:cNvPr id="59" name="Freeform 40"/>
          <p:cNvSpPr>
            <a:spLocks/>
          </p:cNvSpPr>
          <p:nvPr/>
        </p:nvSpPr>
        <p:spPr bwMode="auto">
          <a:xfrm>
            <a:off x="948680" y="1197521"/>
            <a:ext cx="528638" cy="503237"/>
          </a:xfrm>
          <a:custGeom>
            <a:avLst/>
            <a:gdLst>
              <a:gd name="T0" fmla="*/ 151 w 333"/>
              <a:gd name="T1" fmla="*/ 0 h 317"/>
              <a:gd name="T2" fmla="*/ 15 w 333"/>
              <a:gd name="T3" fmla="*/ 90 h 317"/>
              <a:gd name="T4" fmla="*/ 61 w 333"/>
              <a:gd name="T5" fmla="*/ 226 h 317"/>
              <a:gd name="T6" fmla="*/ 333 w 333"/>
              <a:gd name="T7" fmla="*/ 31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317">
                <a:moveTo>
                  <a:pt x="151" y="0"/>
                </a:moveTo>
                <a:cubicBezTo>
                  <a:pt x="90" y="26"/>
                  <a:pt x="30" y="52"/>
                  <a:pt x="15" y="90"/>
                </a:cubicBezTo>
                <a:cubicBezTo>
                  <a:pt x="0" y="128"/>
                  <a:pt x="8" y="188"/>
                  <a:pt x="61" y="226"/>
                </a:cubicBezTo>
                <a:cubicBezTo>
                  <a:pt x="114" y="264"/>
                  <a:pt x="223" y="290"/>
                  <a:pt x="333" y="317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Text Box 42"/>
          <p:cNvSpPr txBox="1">
            <a:spLocks noChangeArrowheads="1"/>
          </p:cNvSpPr>
          <p:nvPr/>
        </p:nvSpPr>
        <p:spPr bwMode="auto">
          <a:xfrm>
            <a:off x="1404293" y="1268958"/>
            <a:ext cx="615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iter</a:t>
            </a:r>
          </a:p>
        </p:txBody>
      </p:sp>
      <p:sp>
        <p:nvSpPr>
          <p:cNvPr id="61" name="AutoShape 59"/>
          <p:cNvSpPr>
            <a:spLocks noChangeArrowheads="1"/>
          </p:cNvSpPr>
          <p:nvPr/>
        </p:nvSpPr>
        <p:spPr bwMode="auto">
          <a:xfrm>
            <a:off x="7309793" y="1548358"/>
            <a:ext cx="1006475" cy="360363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60"/>
          <p:cNvSpPr>
            <a:spLocks noChangeArrowheads="1"/>
          </p:cNvSpPr>
          <p:nvPr/>
        </p:nvSpPr>
        <p:spPr bwMode="auto">
          <a:xfrm>
            <a:off x="7741593" y="1619796"/>
            <a:ext cx="215900" cy="215900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AutoShape 61"/>
          <p:cNvSpPr>
            <a:spLocks noChangeArrowheads="1"/>
          </p:cNvSpPr>
          <p:nvPr/>
        </p:nvSpPr>
        <p:spPr bwMode="auto">
          <a:xfrm>
            <a:off x="7309793" y="1910308"/>
            <a:ext cx="1006475" cy="360363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7741593" y="1981746"/>
            <a:ext cx="215900" cy="215900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AutoShape 63"/>
          <p:cNvSpPr>
            <a:spLocks noChangeArrowheads="1"/>
          </p:cNvSpPr>
          <p:nvPr/>
        </p:nvSpPr>
        <p:spPr bwMode="auto">
          <a:xfrm>
            <a:off x="7309793" y="2272258"/>
            <a:ext cx="1006475" cy="360363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7741593" y="2343696"/>
            <a:ext cx="215900" cy="215900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AutoShape 65"/>
          <p:cNvSpPr>
            <a:spLocks noChangeArrowheads="1"/>
          </p:cNvSpPr>
          <p:nvPr/>
        </p:nvSpPr>
        <p:spPr bwMode="auto">
          <a:xfrm>
            <a:off x="7309793" y="2634208"/>
            <a:ext cx="1006475" cy="360363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7741593" y="2705646"/>
            <a:ext cx="215900" cy="215900"/>
          </a:xfrm>
          <a:prstGeom prst="ellipse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AutoShape 67"/>
          <p:cNvSpPr>
            <a:spLocks noChangeArrowheads="1"/>
          </p:cNvSpPr>
          <p:nvPr/>
        </p:nvSpPr>
        <p:spPr bwMode="auto">
          <a:xfrm>
            <a:off x="4209405" y="1551533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“a”</a:t>
            </a:r>
          </a:p>
        </p:txBody>
      </p:sp>
      <p:sp>
        <p:nvSpPr>
          <p:cNvPr id="70" name="AutoShape 68"/>
          <p:cNvSpPr>
            <a:spLocks noChangeArrowheads="1"/>
          </p:cNvSpPr>
          <p:nvPr/>
        </p:nvSpPr>
        <p:spPr bwMode="auto">
          <a:xfrm>
            <a:off x="5004743" y="1773783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“b”</a:t>
            </a:r>
          </a:p>
        </p:txBody>
      </p:sp>
      <p:sp>
        <p:nvSpPr>
          <p:cNvPr id="71" name="AutoShape 69"/>
          <p:cNvSpPr>
            <a:spLocks noChangeArrowheads="1"/>
          </p:cNvSpPr>
          <p:nvPr/>
        </p:nvSpPr>
        <p:spPr bwMode="auto">
          <a:xfrm>
            <a:off x="4068118" y="2205583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“c”</a:t>
            </a:r>
          </a:p>
        </p:txBody>
      </p:sp>
      <p:sp>
        <p:nvSpPr>
          <p:cNvPr id="72" name="AutoShape 70"/>
          <p:cNvSpPr>
            <a:spLocks noChangeArrowheads="1"/>
          </p:cNvSpPr>
          <p:nvPr/>
        </p:nvSpPr>
        <p:spPr bwMode="auto">
          <a:xfrm>
            <a:off x="4933305" y="2421483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“d”</a:t>
            </a:r>
          </a:p>
        </p:txBody>
      </p:sp>
      <p:sp>
        <p:nvSpPr>
          <p:cNvPr id="73" name="Text Box 73"/>
          <p:cNvSpPr txBox="1">
            <a:spLocks noChangeArrowheads="1"/>
          </p:cNvSpPr>
          <p:nvPr/>
        </p:nvSpPr>
        <p:spPr bwMode="auto">
          <a:xfrm>
            <a:off x="7236768" y="765721"/>
            <a:ext cx="550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</a:t>
            </a:r>
          </a:p>
        </p:txBody>
      </p:sp>
      <p:sp>
        <p:nvSpPr>
          <p:cNvPr id="74" name="Text Box 77"/>
          <p:cNvSpPr txBox="1">
            <a:spLocks noChangeArrowheads="1"/>
          </p:cNvSpPr>
          <p:nvPr/>
        </p:nvSpPr>
        <p:spPr bwMode="auto">
          <a:xfrm>
            <a:off x="6804968" y="1187996"/>
            <a:ext cx="4191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굴림" pitchFamily="50" charset="-127"/>
              </a:rPr>
              <a:t>key</a:t>
            </a:r>
          </a:p>
        </p:txBody>
      </p:sp>
      <p:sp>
        <p:nvSpPr>
          <p:cNvPr id="75" name="Text Box 78"/>
          <p:cNvSpPr txBox="1">
            <a:spLocks noChangeArrowheads="1"/>
          </p:cNvSpPr>
          <p:nvPr/>
        </p:nvSpPr>
        <p:spPr bwMode="auto">
          <a:xfrm>
            <a:off x="7525693" y="1187996"/>
            <a:ext cx="5492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굴림" pitchFamily="50" charset="-127"/>
              </a:rPr>
              <a:t>value</a:t>
            </a:r>
          </a:p>
        </p:txBody>
      </p:sp>
      <p:sp>
        <p:nvSpPr>
          <p:cNvPr id="76" name="Line 86"/>
          <p:cNvSpPr>
            <a:spLocks noChangeShapeType="1"/>
          </p:cNvSpPr>
          <p:nvPr/>
        </p:nvSpPr>
        <p:spPr bwMode="auto">
          <a:xfrm flipH="1">
            <a:off x="5868343" y="1629321"/>
            <a:ext cx="720725" cy="4318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AutoShape 138"/>
          <p:cNvSpPr>
            <a:spLocks noChangeArrowheads="1"/>
          </p:cNvSpPr>
          <p:nvPr/>
        </p:nvSpPr>
        <p:spPr bwMode="auto">
          <a:xfrm>
            <a:off x="1982143" y="2637383"/>
            <a:ext cx="1006475" cy="360363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“d”</a:t>
            </a:r>
          </a:p>
        </p:txBody>
      </p:sp>
      <p:sp>
        <p:nvSpPr>
          <p:cNvPr id="78" name="AutoShape 156"/>
          <p:cNvSpPr>
            <a:spLocks noChangeArrowheads="1"/>
          </p:cNvSpPr>
          <p:nvPr/>
        </p:nvSpPr>
        <p:spPr bwMode="auto">
          <a:xfrm>
            <a:off x="6804968" y="1548358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“a”</a:t>
            </a:r>
          </a:p>
        </p:txBody>
      </p:sp>
      <p:sp>
        <p:nvSpPr>
          <p:cNvPr id="79" name="AutoShape 157"/>
          <p:cNvSpPr>
            <a:spLocks noChangeArrowheads="1"/>
          </p:cNvSpPr>
          <p:nvPr/>
        </p:nvSpPr>
        <p:spPr bwMode="auto">
          <a:xfrm>
            <a:off x="6804968" y="1910308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“b”</a:t>
            </a:r>
          </a:p>
        </p:txBody>
      </p:sp>
      <p:sp>
        <p:nvSpPr>
          <p:cNvPr id="80" name="AutoShape 158"/>
          <p:cNvSpPr>
            <a:spLocks noChangeArrowheads="1"/>
          </p:cNvSpPr>
          <p:nvPr/>
        </p:nvSpPr>
        <p:spPr bwMode="auto">
          <a:xfrm>
            <a:off x="6804968" y="2272258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“c”</a:t>
            </a:r>
          </a:p>
        </p:txBody>
      </p:sp>
      <p:sp>
        <p:nvSpPr>
          <p:cNvPr id="81" name="AutoShape 159"/>
          <p:cNvSpPr>
            <a:spLocks noChangeArrowheads="1"/>
          </p:cNvSpPr>
          <p:nvPr/>
        </p:nvSpPr>
        <p:spPr bwMode="auto">
          <a:xfrm>
            <a:off x="6804968" y="2634208"/>
            <a:ext cx="501650" cy="3603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“d”</a:t>
            </a:r>
          </a:p>
        </p:txBody>
      </p:sp>
      <p:sp>
        <p:nvSpPr>
          <p:cNvPr id="82" name="Oval 160"/>
          <p:cNvSpPr>
            <a:spLocks noChangeArrowheads="1"/>
          </p:cNvSpPr>
          <p:nvPr/>
        </p:nvSpPr>
        <p:spPr bwMode="auto">
          <a:xfrm>
            <a:off x="3852218" y="1278483"/>
            <a:ext cx="1944687" cy="1862138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Text Box 161"/>
          <p:cNvSpPr txBox="1">
            <a:spLocks noChangeArrowheads="1"/>
          </p:cNvSpPr>
          <p:nvPr/>
        </p:nvSpPr>
        <p:spPr bwMode="auto">
          <a:xfrm>
            <a:off x="4499918" y="765721"/>
            <a:ext cx="550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Set</a:t>
            </a:r>
          </a:p>
        </p:txBody>
      </p:sp>
      <p:sp>
        <p:nvSpPr>
          <p:cNvPr id="84" name="Rectangle 162"/>
          <p:cNvSpPr>
            <a:spLocks noChangeArrowheads="1"/>
          </p:cNvSpPr>
          <p:nvPr/>
        </p:nvSpPr>
        <p:spPr bwMode="auto">
          <a:xfrm>
            <a:off x="6685905" y="1446758"/>
            <a:ext cx="719138" cy="1655763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Line 163"/>
          <p:cNvSpPr>
            <a:spLocks noChangeShapeType="1"/>
          </p:cNvSpPr>
          <p:nvPr/>
        </p:nvSpPr>
        <p:spPr bwMode="auto">
          <a:xfrm flipH="1">
            <a:off x="3060055" y="1413421"/>
            <a:ext cx="1008063" cy="2159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6" name="Rectangle 164"/>
          <p:cNvSpPr>
            <a:spLocks noChangeArrowheads="1"/>
          </p:cNvSpPr>
          <p:nvPr/>
        </p:nvSpPr>
        <p:spPr bwMode="auto">
          <a:xfrm>
            <a:off x="683568" y="692696"/>
            <a:ext cx="7848600" cy="59475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Rectangle 165"/>
          <p:cNvSpPr>
            <a:spLocks noChangeArrowheads="1"/>
          </p:cNvSpPr>
          <p:nvPr/>
        </p:nvSpPr>
        <p:spPr bwMode="auto">
          <a:xfrm>
            <a:off x="1782118" y="3346996"/>
            <a:ext cx="610235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Set set=</a:t>
            </a:r>
            <a:r>
              <a:rPr lang="en-US" altLang="ko-KR" sz="1600" kern="0" dirty="0" smtClean="0">
                <a:solidFill>
                  <a:sysClr val="windowText" lastClr="000000"/>
                </a:solidFill>
              </a:rPr>
              <a:t>map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keySet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();//key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값을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Set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으로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Iterator 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iter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set.iterator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while(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iter.hasNext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()){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String key=(String)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iter.next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smtClean="0">
                <a:solidFill>
                  <a:sysClr val="windowText" lastClr="000000"/>
                </a:solidFill>
              </a:rPr>
              <a:t>//for each </a:t>
            </a:r>
            <a:r>
              <a:rPr lang="ko-KR" altLang="en-US" sz="1600" kern="0" dirty="0" smtClean="0">
                <a:solidFill>
                  <a:sysClr val="windowText" lastClr="000000"/>
                </a:solidFill>
              </a:rPr>
              <a:t>문</a:t>
            </a:r>
            <a:endParaRPr lang="en-US" altLang="ko-KR" sz="1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for( String s : set){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smtClean="0">
                <a:solidFill>
                  <a:sysClr val="windowText" lastClr="000000"/>
                </a:solidFill>
              </a:rPr>
              <a:t>   Object value = </a:t>
            </a:r>
            <a:r>
              <a:rPr lang="en-US" altLang="ko-KR" sz="1600" kern="0" dirty="0" err="1" smtClean="0">
                <a:solidFill>
                  <a:sysClr val="windowText" lastClr="000000"/>
                </a:solidFill>
              </a:rPr>
              <a:t>map.get</a:t>
            </a:r>
            <a:r>
              <a:rPr lang="en-US" altLang="ko-KR" sz="1600" kern="0" dirty="0" smtClean="0">
                <a:solidFill>
                  <a:sysClr val="windowText" lastClr="000000"/>
                </a:solidFill>
              </a:rPr>
              <a:t>(s); //key</a:t>
            </a:r>
            <a:r>
              <a:rPr lang="ko-KR" altLang="en-US" sz="1600" kern="0" dirty="0" smtClean="0">
                <a:solidFill>
                  <a:sysClr val="windowText" lastClr="000000"/>
                </a:solidFill>
              </a:rPr>
              <a:t>로 </a:t>
            </a:r>
            <a:r>
              <a:rPr lang="en-US" altLang="ko-KR" sz="1600" kern="0" dirty="0" smtClean="0">
                <a:solidFill>
                  <a:sysClr val="windowText" lastClr="000000"/>
                </a:solidFill>
              </a:rPr>
              <a:t>value </a:t>
            </a:r>
            <a:r>
              <a:rPr lang="ko-KR" altLang="en-US" sz="1600" kern="0" dirty="0" smtClean="0">
                <a:solidFill>
                  <a:sysClr val="windowText" lastClr="000000"/>
                </a:solidFill>
              </a:rPr>
              <a:t>얻어오기</a:t>
            </a:r>
            <a:endParaRPr lang="en-US" altLang="ko-KR" sz="1600" kern="0" dirty="0">
              <a:solidFill>
                <a:sysClr val="windowText" lastClr="00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400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02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import java.util.*; 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HashMapMain{ 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 args[]) { 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en-US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Map&lt;String, Integer&gt; map = new HashMap&lt;String, Integer&gt;(); 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en-US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map.put("홍길동", new Integer(1));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map.put("김삿갓", new Integer(2));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map.put("이도령", new Integer(3));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map.put("춘향이", new Integer(4));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map.put("향단이", new Integer(5));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</a:t>
            </a:r>
            <a:r>
              <a:rPr kumimoji="1" lang="en-US" altLang="en-US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map.get("홍길동")</a:t>
            </a: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System.out.println(map.get("김삿갓"));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System.out.println(map.get("이도령"));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System.out.println(map.get("춘향이"));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System.out.println(map.get("향단이"));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 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437063" y="5819775"/>
            <a:ext cx="1722437" cy="400050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Map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315200" y="5818188"/>
            <a:ext cx="1606550" cy="401637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SortedMap</a:t>
            </a:r>
          </a:p>
        </p:txBody>
      </p:sp>
      <p:cxnSp>
        <p:nvCxnSpPr>
          <p:cNvPr id="20" name="AutoShape 6"/>
          <p:cNvCxnSpPr>
            <a:cxnSpLocks noChangeShapeType="1"/>
            <a:stCxn id="18" idx="3"/>
            <a:endCxn id="19" idx="1"/>
          </p:cNvCxnSpPr>
          <p:nvPr/>
        </p:nvCxnSpPr>
        <p:spPr bwMode="auto">
          <a:xfrm>
            <a:off x="6159500" y="6019800"/>
            <a:ext cx="1155700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7"/>
          <p:cNvCxnSpPr>
            <a:cxnSpLocks noChangeShapeType="1"/>
            <a:stCxn id="18" idx="3"/>
            <a:endCxn id="22" idx="1"/>
          </p:cNvCxnSpPr>
          <p:nvPr/>
        </p:nvCxnSpPr>
        <p:spPr bwMode="auto">
          <a:xfrm flipV="1">
            <a:off x="6159500" y="5030788"/>
            <a:ext cx="1155700" cy="989012"/>
          </a:xfrm>
          <a:prstGeom prst="bentConnector3">
            <a:avLst>
              <a:gd name="adj1" fmla="val 49861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7315200" y="4829175"/>
            <a:ext cx="1606550" cy="401638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Hashtable</a:t>
            </a:r>
          </a:p>
        </p:txBody>
      </p:sp>
      <p:cxnSp>
        <p:nvCxnSpPr>
          <p:cNvPr id="23" name="AutoShape 9"/>
          <p:cNvCxnSpPr>
            <a:cxnSpLocks noChangeShapeType="1"/>
            <a:stCxn id="18" idx="3"/>
            <a:endCxn id="24" idx="1"/>
          </p:cNvCxnSpPr>
          <p:nvPr/>
        </p:nvCxnSpPr>
        <p:spPr bwMode="auto">
          <a:xfrm flipV="1">
            <a:off x="6159500" y="5529263"/>
            <a:ext cx="1158875" cy="490537"/>
          </a:xfrm>
          <a:prstGeom prst="bentConnector3">
            <a:avLst>
              <a:gd name="adj1" fmla="val 49861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7318375" y="5329238"/>
            <a:ext cx="1619250" cy="400050"/>
          </a:xfrm>
          <a:prstGeom prst="rect">
            <a:avLst/>
          </a:prstGeom>
          <a:solidFill>
            <a:srgbClr val="FF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HashMap</a:t>
            </a: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6507163" y="2933700"/>
            <a:ext cx="809625" cy="809625"/>
          </a:xfrm>
          <a:prstGeom prst="ellipse">
            <a:avLst/>
          </a:prstGeom>
          <a:solidFill>
            <a:srgbClr val="CCECFF"/>
          </a:solidFill>
          <a:ln w="57150" algn="ctr">
            <a:solidFill>
              <a:srgbClr val="B2B2B2"/>
            </a:solidFill>
            <a:round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Key</a:t>
            </a: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7721600" y="2933700"/>
            <a:ext cx="809625" cy="809625"/>
          </a:xfrm>
          <a:prstGeom prst="ellipse">
            <a:avLst/>
          </a:prstGeom>
          <a:solidFill>
            <a:srgbClr val="CCECFF"/>
          </a:solidFill>
          <a:ln w="57150" algn="ctr">
            <a:solidFill>
              <a:srgbClr val="B2B2B2"/>
            </a:solidFill>
            <a:round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Value</a:t>
            </a:r>
          </a:p>
        </p:txBody>
      </p:sp>
      <p:sp>
        <p:nvSpPr>
          <p:cNvPr id="28" name="Rectangle 13"/>
          <p:cNvSpPr>
            <a:spLocks noChangeArrowheads="1"/>
          </p:cNvSpPr>
          <p:nvPr/>
        </p:nvSpPr>
        <p:spPr bwMode="auto">
          <a:xfrm>
            <a:off x="6732588" y="1943100"/>
            <a:ext cx="6302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7407275" y="1943100"/>
            <a:ext cx="63023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3402013" y="3473450"/>
            <a:ext cx="6302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4662488" y="3473450"/>
            <a:ext cx="6302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2" name="AutoShape 17"/>
          <p:cNvCxnSpPr>
            <a:cxnSpLocks noChangeShapeType="1"/>
            <a:stCxn id="25" idx="0"/>
            <a:endCxn id="28" idx="2"/>
          </p:cNvCxnSpPr>
          <p:nvPr/>
        </p:nvCxnSpPr>
        <p:spPr bwMode="auto">
          <a:xfrm rot="16200000">
            <a:off x="6679407" y="2536031"/>
            <a:ext cx="601662" cy="136525"/>
          </a:xfrm>
          <a:prstGeom prst="curvedConnector3">
            <a:avLst>
              <a:gd name="adj1" fmla="val 47759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18"/>
          <p:cNvCxnSpPr>
            <a:cxnSpLocks noChangeShapeType="1"/>
            <a:stCxn id="26" idx="0"/>
            <a:endCxn id="29" idx="2"/>
          </p:cNvCxnSpPr>
          <p:nvPr/>
        </p:nvCxnSpPr>
        <p:spPr bwMode="auto">
          <a:xfrm rot="5400000" flipH="1">
            <a:off x="7623970" y="2402681"/>
            <a:ext cx="601662" cy="403225"/>
          </a:xfrm>
          <a:prstGeom prst="curvedConnector3">
            <a:avLst>
              <a:gd name="adj1" fmla="val 47759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19"/>
          <p:cNvCxnSpPr>
            <a:cxnSpLocks noChangeShapeType="1"/>
            <a:stCxn id="26" idx="4"/>
            <a:endCxn id="31" idx="2"/>
          </p:cNvCxnSpPr>
          <p:nvPr/>
        </p:nvCxnSpPr>
        <p:spPr bwMode="auto">
          <a:xfrm rot="5400000">
            <a:off x="6521450" y="2228850"/>
            <a:ext cx="61913" cy="3148013"/>
          </a:xfrm>
          <a:prstGeom prst="curvedConnector3">
            <a:avLst>
              <a:gd name="adj1" fmla="val 466667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20"/>
          <p:cNvCxnSpPr>
            <a:cxnSpLocks noChangeShapeType="1"/>
            <a:stCxn id="25" idx="4"/>
            <a:endCxn id="30" idx="2"/>
          </p:cNvCxnSpPr>
          <p:nvPr/>
        </p:nvCxnSpPr>
        <p:spPr bwMode="auto">
          <a:xfrm rot="5400000">
            <a:off x="5283993" y="2205832"/>
            <a:ext cx="61913" cy="3194050"/>
          </a:xfrm>
          <a:prstGeom prst="curvedConnector3">
            <a:avLst>
              <a:gd name="adj1" fmla="val 466667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310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 검색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250825" y="4689475"/>
            <a:ext cx="8147050" cy="1800225"/>
          </a:xfrm>
          <a:prstGeom prst="rect">
            <a:avLst/>
          </a:prstGeom>
          <a:solidFill>
            <a:srgbClr val="CCE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컬렉션 검색을 위한 인터페이스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Enumeration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Iterator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Advanaced for(foreach)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Enumeration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과 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Iterator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특징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데이터의 마지막에 상관하지 않고 모든 데이터에 접근할 수 있다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Iterator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자바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1.2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에서 제공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Enumeration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의 대체용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컬렉션 검색을 위한 제어문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자바 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5.0)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Advanced for(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일명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foreach)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자바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5.0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에 새롭게 추가된 컬렉션을 위한 반복 제어문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데이터의 마지막에 상관하지 않고 검색하기 위한 제어문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Advanced for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의 예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String[] ar = new String[]{"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안녕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1", 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안녕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2", 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안녕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3"};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바탕" pitchFamily="18" charset="-127"/>
            </a:endParaRP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for (String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tmp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 : ar  ){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	System.out.println( 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tmp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  );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}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322513" y="4689475"/>
            <a:ext cx="2698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2951163" y="5218113"/>
            <a:ext cx="2254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489200" y="5184775"/>
            <a:ext cx="417513" cy="257175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5" name="AutoShape 8"/>
          <p:cNvCxnSpPr>
            <a:cxnSpLocks noChangeShapeType="1"/>
            <a:stCxn id="22" idx="2"/>
            <a:endCxn id="23" idx="0"/>
          </p:cNvCxnSpPr>
          <p:nvPr/>
        </p:nvCxnSpPr>
        <p:spPr bwMode="auto">
          <a:xfrm rot="16200000" flipH="1">
            <a:off x="2609056" y="4763294"/>
            <a:ext cx="303213" cy="606425"/>
          </a:xfrm>
          <a:prstGeom prst="curvedConnector3">
            <a:avLst>
              <a:gd name="adj1" fmla="val 49736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941763" y="5454650"/>
            <a:ext cx="404812" cy="225425"/>
          </a:xfrm>
          <a:prstGeom prst="rect">
            <a:avLst/>
          </a:prstGeom>
          <a:noFill/>
          <a:ln w="317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385763" y="5905500"/>
            <a:ext cx="855662" cy="27622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반복변수</a:t>
            </a:r>
          </a:p>
        </p:txBody>
      </p:sp>
      <p:cxnSp>
        <p:nvCxnSpPr>
          <p:cNvPr id="29" name="AutoShape 11"/>
          <p:cNvCxnSpPr>
            <a:cxnSpLocks noChangeShapeType="1"/>
            <a:stCxn id="26" idx="2"/>
            <a:endCxn id="28" idx="2"/>
          </p:cNvCxnSpPr>
          <p:nvPr/>
        </p:nvCxnSpPr>
        <p:spPr bwMode="auto">
          <a:xfrm rot="5400000">
            <a:off x="2228851" y="4265612"/>
            <a:ext cx="501650" cy="3330575"/>
          </a:xfrm>
          <a:prstGeom prst="curvedConnector3">
            <a:avLst>
              <a:gd name="adj1" fmla="val 145569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2"/>
          <p:cNvCxnSpPr>
            <a:cxnSpLocks noChangeShapeType="1"/>
            <a:stCxn id="24" idx="0"/>
            <a:endCxn id="28" idx="0"/>
          </p:cNvCxnSpPr>
          <p:nvPr/>
        </p:nvCxnSpPr>
        <p:spPr bwMode="auto">
          <a:xfrm rot="16200000" flipH="1" flipV="1">
            <a:off x="1396206" y="4602957"/>
            <a:ext cx="720725" cy="1884362"/>
          </a:xfrm>
          <a:prstGeom prst="curvedConnector3">
            <a:avLst>
              <a:gd name="adj1" fmla="val -31718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 검색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5400" y="5015061"/>
            <a:ext cx="46370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Vector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생성과 데이터 삽입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Vector&lt;String&gt; v = new Vector&lt;String&gt;();</a:t>
            </a:r>
            <a:r>
              <a:rPr kumimoji="1" lang="en-US" altLang="en-US" sz="1400" b="0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v.addElement(new String("망아지"));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v.addElement(new String("송아지"));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v.addElement(new String("강아지"));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v.addElement(new String("병아리"));</a:t>
            </a: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30613" y="2322661"/>
            <a:ext cx="5264150" cy="1381125"/>
          </a:xfrm>
          <a:prstGeom prst="rect">
            <a:avLst/>
          </a:prstGeom>
          <a:solidFill>
            <a:srgbClr val="EAEAEA"/>
          </a:solidFill>
          <a:ln w="3175" cap="rnd">
            <a:solidFill>
              <a:srgbClr val="EAEAEA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3390900" y="2698899"/>
            <a:ext cx="479425" cy="503237"/>
          </a:xfrm>
          <a:prstGeom prst="ellipse">
            <a:avLst/>
          </a:prstGeom>
          <a:solidFill>
            <a:srgbClr val="969696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lIns="90000" tIns="46800" rIns="90000" bIns="468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3506788" y="2838599"/>
            <a:ext cx="268287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0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61925" y="1192361"/>
            <a:ext cx="8851900" cy="723900"/>
          </a:xfrm>
          <a:prstGeom prst="rect">
            <a:avLst/>
          </a:prstGeom>
          <a:solidFill>
            <a:srgbClr val="6666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Enumeration </a:t>
            </a:r>
            <a:r>
              <a:rPr kumimoji="0" lang="ko-KR" altLang="en-US" sz="29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키를 움직이는 방법</a:t>
            </a:r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7788275" y="2838599"/>
            <a:ext cx="268288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4</a:t>
            </a:r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7458075" y="2838599"/>
            <a:ext cx="269875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3</a:t>
            </a:r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>
            <a:off x="8535988" y="2838599"/>
            <a:ext cx="268287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6</a:t>
            </a:r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8177213" y="2838599"/>
            <a:ext cx="268287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5</a:t>
            </a:r>
          </a:p>
        </p:txBody>
      </p:sp>
      <p:sp>
        <p:nvSpPr>
          <p:cNvPr id="35" name="Rectangle 12"/>
          <p:cNvSpPr>
            <a:spLocks noChangeArrowheads="1"/>
          </p:cNvSpPr>
          <p:nvPr/>
        </p:nvSpPr>
        <p:spPr bwMode="auto">
          <a:xfrm>
            <a:off x="5021263" y="1995636"/>
            <a:ext cx="11049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kumimoji="0" lang="ko-KR" altLang="en-US" sz="1400" b="1">
                <a:latin typeface="Arial" charset="0"/>
              </a:rPr>
              <a:t>실제 데이터</a:t>
            </a:r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 flipV="1">
            <a:off x="1836738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61925" y="1919436"/>
            <a:ext cx="8851900" cy="29146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239713" y="1938486"/>
            <a:ext cx="15023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  <a:latin typeface="Arial" charset="0"/>
              </a:rPr>
              <a:t>첫위치는</a:t>
            </a:r>
            <a:r>
              <a:rPr lang="ko-KR" altLang="en-US" sz="1200" dirty="0">
                <a:solidFill>
                  <a:srgbClr val="FF0000"/>
                </a:solidFill>
                <a:latin typeface="Arial" charset="0"/>
              </a:rPr>
              <a:t> 어떠한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Arial" charset="0"/>
              </a:rPr>
              <a:t>데이터도 </a:t>
            </a:r>
            <a:r>
              <a:rPr lang="ko-KR" altLang="en-US" sz="1200" dirty="0" err="1">
                <a:solidFill>
                  <a:srgbClr val="FF0000"/>
                </a:solidFill>
                <a:latin typeface="Arial" charset="0"/>
              </a:rPr>
              <a:t>가르키지</a:t>
            </a:r>
            <a:r>
              <a:rPr lang="ko-KR" altLang="en-US" sz="1200" dirty="0">
                <a:solidFill>
                  <a:srgbClr val="FF0000"/>
                </a:solidFill>
                <a:latin typeface="Arial" charset="0"/>
              </a:rPr>
              <a:t>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Arial" charset="0"/>
              </a:rPr>
              <a:t>않는다</a:t>
            </a:r>
            <a:r>
              <a:rPr lang="en-US" altLang="ko-KR" sz="1200" dirty="0">
                <a:solidFill>
                  <a:srgbClr val="FF0000"/>
                </a:solidFill>
                <a:latin typeface="Arial" charset="0"/>
              </a:rPr>
              <a:t>.</a:t>
            </a: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2047875" y="2500461"/>
            <a:ext cx="1511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Arial" charset="0"/>
              </a:rPr>
              <a:t>hasMoreElements()</a:t>
            </a:r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 flipH="1">
            <a:off x="2195513" y="3076724"/>
            <a:ext cx="0" cy="376237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 flipV="1">
            <a:off x="2195513" y="3452961"/>
            <a:ext cx="14351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19"/>
          <p:cNvSpPr>
            <a:spLocks noChangeShapeType="1"/>
          </p:cNvSpPr>
          <p:nvPr/>
        </p:nvSpPr>
        <p:spPr bwMode="auto">
          <a:xfrm flipH="1">
            <a:off x="3630613" y="3202136"/>
            <a:ext cx="0" cy="2508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2314575" y="3379936"/>
            <a:ext cx="11287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Arial" charset="0"/>
              </a:rPr>
              <a:t>nextElement()</a:t>
            </a:r>
          </a:p>
        </p:txBody>
      </p:sp>
      <p:sp>
        <p:nvSpPr>
          <p:cNvPr id="44" name="Line 21"/>
          <p:cNvSpPr>
            <a:spLocks noChangeShapeType="1"/>
          </p:cNvSpPr>
          <p:nvPr/>
        </p:nvSpPr>
        <p:spPr bwMode="auto">
          <a:xfrm flipH="1">
            <a:off x="2076450" y="2949724"/>
            <a:ext cx="1314450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2554288" y="3121174"/>
            <a:ext cx="471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Arial" charset="0"/>
              </a:rPr>
              <a:t>true</a:t>
            </a:r>
          </a:p>
        </p:txBody>
      </p:sp>
      <p:sp>
        <p:nvSpPr>
          <p:cNvPr id="46" name="AutoShape 23"/>
          <p:cNvSpPr>
            <a:spLocks noChangeArrowheads="1"/>
          </p:cNvSpPr>
          <p:nvPr/>
        </p:nvSpPr>
        <p:spPr bwMode="auto">
          <a:xfrm>
            <a:off x="5186363" y="2838599"/>
            <a:ext cx="268287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1</a:t>
            </a:r>
          </a:p>
        </p:txBody>
      </p:sp>
      <p:sp>
        <p:nvSpPr>
          <p:cNvPr id="47" name="Line 24"/>
          <p:cNvSpPr>
            <a:spLocks noChangeShapeType="1"/>
          </p:cNvSpPr>
          <p:nvPr/>
        </p:nvSpPr>
        <p:spPr bwMode="auto">
          <a:xfrm flipH="1">
            <a:off x="3924300" y="2949724"/>
            <a:ext cx="1196975" cy="31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25"/>
          <p:cNvSpPr>
            <a:spLocks noChangeArrowheads="1"/>
          </p:cNvSpPr>
          <p:nvPr/>
        </p:nvSpPr>
        <p:spPr bwMode="auto">
          <a:xfrm>
            <a:off x="3844925" y="2500461"/>
            <a:ext cx="1511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Arial" charset="0"/>
              </a:rPr>
              <a:t>hasMoreElements()</a:t>
            </a:r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 flipH="1">
            <a:off x="3989388" y="3076724"/>
            <a:ext cx="0" cy="376237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Line 27"/>
          <p:cNvSpPr>
            <a:spLocks noChangeShapeType="1"/>
          </p:cNvSpPr>
          <p:nvPr/>
        </p:nvSpPr>
        <p:spPr bwMode="auto">
          <a:xfrm flipV="1">
            <a:off x="3989388" y="3452961"/>
            <a:ext cx="131603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Line 28"/>
          <p:cNvSpPr>
            <a:spLocks noChangeShapeType="1"/>
          </p:cNvSpPr>
          <p:nvPr/>
        </p:nvSpPr>
        <p:spPr bwMode="auto">
          <a:xfrm flipH="1">
            <a:off x="5305425" y="3076724"/>
            <a:ext cx="0" cy="376237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Rectangle 29"/>
          <p:cNvSpPr>
            <a:spLocks noChangeArrowheads="1"/>
          </p:cNvSpPr>
          <p:nvPr/>
        </p:nvSpPr>
        <p:spPr bwMode="auto">
          <a:xfrm>
            <a:off x="4146550" y="3379936"/>
            <a:ext cx="11287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Arial" charset="0"/>
              </a:rPr>
              <a:t>nextElement()</a:t>
            </a:r>
          </a:p>
        </p:txBody>
      </p:sp>
      <p:sp>
        <p:nvSpPr>
          <p:cNvPr id="53" name="AutoShape 30"/>
          <p:cNvSpPr>
            <a:spLocks noChangeArrowheads="1"/>
          </p:cNvSpPr>
          <p:nvPr/>
        </p:nvSpPr>
        <p:spPr bwMode="auto">
          <a:xfrm>
            <a:off x="6861175" y="2838599"/>
            <a:ext cx="268288" cy="206375"/>
          </a:xfrm>
          <a:prstGeom prst="cube">
            <a:avLst>
              <a:gd name="adj" fmla="val 250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2</a:t>
            </a:r>
          </a:p>
        </p:txBody>
      </p:sp>
      <p:sp>
        <p:nvSpPr>
          <p:cNvPr id="54" name="Line 31"/>
          <p:cNvSpPr>
            <a:spLocks noChangeShapeType="1"/>
          </p:cNvSpPr>
          <p:nvPr/>
        </p:nvSpPr>
        <p:spPr bwMode="auto">
          <a:xfrm flipH="1">
            <a:off x="5599113" y="2949724"/>
            <a:ext cx="1196975" cy="31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5519738" y="2500461"/>
            <a:ext cx="15097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Arial" charset="0"/>
              </a:rPr>
              <a:t>hasMoreElements()</a:t>
            </a:r>
          </a:p>
        </p:txBody>
      </p:sp>
      <p:sp>
        <p:nvSpPr>
          <p:cNvPr id="56" name="Line 33"/>
          <p:cNvSpPr>
            <a:spLocks noChangeShapeType="1"/>
          </p:cNvSpPr>
          <p:nvPr/>
        </p:nvSpPr>
        <p:spPr bwMode="auto">
          <a:xfrm flipH="1">
            <a:off x="5664200" y="3076724"/>
            <a:ext cx="0" cy="376237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 flipV="1">
            <a:off x="5664200" y="3452961"/>
            <a:ext cx="131603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Line 35"/>
          <p:cNvSpPr>
            <a:spLocks noChangeShapeType="1"/>
          </p:cNvSpPr>
          <p:nvPr/>
        </p:nvSpPr>
        <p:spPr bwMode="auto">
          <a:xfrm flipH="1">
            <a:off x="6980238" y="3076724"/>
            <a:ext cx="0" cy="376237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Rectangle 36"/>
          <p:cNvSpPr>
            <a:spLocks noChangeArrowheads="1"/>
          </p:cNvSpPr>
          <p:nvPr/>
        </p:nvSpPr>
        <p:spPr bwMode="auto">
          <a:xfrm>
            <a:off x="1836738" y="4221311"/>
            <a:ext cx="154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000">
                <a:latin typeface="Arial" charset="0"/>
              </a:rPr>
              <a:t>nextElement() </a:t>
            </a:r>
            <a:r>
              <a:rPr lang="ko-KR" altLang="en-US" sz="1000">
                <a:latin typeface="Arial" charset="0"/>
              </a:rPr>
              <a:t>할 때마다</a:t>
            </a:r>
          </a:p>
          <a:p>
            <a:r>
              <a:rPr lang="ko-KR" altLang="en-US" sz="1000">
                <a:latin typeface="Arial" charset="0"/>
              </a:rPr>
              <a:t>키가 움직임</a:t>
            </a:r>
          </a:p>
        </p:txBody>
      </p:sp>
      <p:sp>
        <p:nvSpPr>
          <p:cNvPr id="60" name="Line 37"/>
          <p:cNvSpPr>
            <a:spLocks noChangeShapeType="1"/>
          </p:cNvSpPr>
          <p:nvPr/>
        </p:nvSpPr>
        <p:spPr bwMode="auto">
          <a:xfrm flipH="1">
            <a:off x="5305425" y="2322661"/>
            <a:ext cx="119063" cy="50165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val 38"/>
          <p:cNvSpPr>
            <a:spLocks noChangeArrowheads="1"/>
          </p:cNvSpPr>
          <p:nvPr/>
        </p:nvSpPr>
        <p:spPr bwMode="auto">
          <a:xfrm>
            <a:off x="1597025" y="2698899"/>
            <a:ext cx="479425" cy="503237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lIns="90000" tIns="46800" rIns="90000" bIns="468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Line 39"/>
          <p:cNvSpPr>
            <a:spLocks noChangeShapeType="1"/>
          </p:cNvSpPr>
          <p:nvPr/>
        </p:nvSpPr>
        <p:spPr bwMode="auto">
          <a:xfrm flipV="1">
            <a:off x="3630613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Line 40"/>
          <p:cNvSpPr>
            <a:spLocks noChangeShapeType="1"/>
          </p:cNvSpPr>
          <p:nvPr/>
        </p:nvSpPr>
        <p:spPr bwMode="auto">
          <a:xfrm flipV="1">
            <a:off x="5305425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Line 41"/>
          <p:cNvSpPr>
            <a:spLocks noChangeShapeType="1"/>
          </p:cNvSpPr>
          <p:nvPr/>
        </p:nvSpPr>
        <p:spPr bwMode="auto">
          <a:xfrm flipV="1">
            <a:off x="6980238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Line 42"/>
          <p:cNvSpPr>
            <a:spLocks noChangeShapeType="1"/>
          </p:cNvSpPr>
          <p:nvPr/>
        </p:nvSpPr>
        <p:spPr bwMode="auto">
          <a:xfrm flipV="1">
            <a:off x="7578725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Line 43"/>
          <p:cNvSpPr>
            <a:spLocks noChangeShapeType="1"/>
          </p:cNvSpPr>
          <p:nvPr/>
        </p:nvSpPr>
        <p:spPr bwMode="auto">
          <a:xfrm flipV="1">
            <a:off x="7937500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Line 44"/>
          <p:cNvSpPr>
            <a:spLocks noChangeShapeType="1"/>
          </p:cNvSpPr>
          <p:nvPr/>
        </p:nvSpPr>
        <p:spPr bwMode="auto">
          <a:xfrm flipV="1">
            <a:off x="8296275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Line 45"/>
          <p:cNvSpPr>
            <a:spLocks noChangeShapeType="1"/>
          </p:cNvSpPr>
          <p:nvPr/>
        </p:nvSpPr>
        <p:spPr bwMode="auto">
          <a:xfrm flipV="1">
            <a:off x="8655050" y="3703786"/>
            <a:ext cx="0" cy="1004888"/>
          </a:xfrm>
          <a:prstGeom prst="line">
            <a:avLst/>
          </a:prstGeom>
          <a:noFill/>
          <a:ln w="3175" cap="rnd">
            <a:solidFill>
              <a:srgbClr val="000000"/>
            </a:solidFill>
            <a:prstDash val="sysDot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Line 46"/>
          <p:cNvSpPr>
            <a:spLocks noChangeShapeType="1"/>
          </p:cNvSpPr>
          <p:nvPr/>
        </p:nvSpPr>
        <p:spPr bwMode="auto">
          <a:xfrm>
            <a:off x="1836738" y="4205436"/>
            <a:ext cx="17938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Line 47"/>
          <p:cNvSpPr>
            <a:spLocks noChangeShapeType="1"/>
          </p:cNvSpPr>
          <p:nvPr/>
        </p:nvSpPr>
        <p:spPr bwMode="auto">
          <a:xfrm>
            <a:off x="3630613" y="4205436"/>
            <a:ext cx="16748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Line 48"/>
          <p:cNvSpPr>
            <a:spLocks noChangeShapeType="1"/>
          </p:cNvSpPr>
          <p:nvPr/>
        </p:nvSpPr>
        <p:spPr bwMode="auto">
          <a:xfrm>
            <a:off x="5305425" y="4205436"/>
            <a:ext cx="167481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Line 49"/>
          <p:cNvSpPr>
            <a:spLocks noChangeShapeType="1"/>
          </p:cNvSpPr>
          <p:nvPr/>
        </p:nvSpPr>
        <p:spPr bwMode="auto">
          <a:xfrm>
            <a:off x="6980238" y="4205436"/>
            <a:ext cx="5984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Line 50"/>
          <p:cNvSpPr>
            <a:spLocks noChangeShapeType="1"/>
          </p:cNvSpPr>
          <p:nvPr/>
        </p:nvSpPr>
        <p:spPr bwMode="auto">
          <a:xfrm>
            <a:off x="7578725" y="4205436"/>
            <a:ext cx="358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Line 51"/>
          <p:cNvSpPr>
            <a:spLocks noChangeShapeType="1"/>
          </p:cNvSpPr>
          <p:nvPr/>
        </p:nvSpPr>
        <p:spPr bwMode="auto">
          <a:xfrm>
            <a:off x="7937500" y="4205436"/>
            <a:ext cx="358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5" name="Line 52"/>
          <p:cNvSpPr>
            <a:spLocks noChangeShapeType="1"/>
          </p:cNvSpPr>
          <p:nvPr/>
        </p:nvSpPr>
        <p:spPr bwMode="auto">
          <a:xfrm>
            <a:off x="8296275" y="4205436"/>
            <a:ext cx="358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Rectangle 53"/>
          <p:cNvSpPr>
            <a:spLocks noChangeArrowheads="1"/>
          </p:cNvSpPr>
          <p:nvPr/>
        </p:nvSpPr>
        <p:spPr bwMode="auto">
          <a:xfrm>
            <a:off x="3630613" y="4248299"/>
            <a:ext cx="1674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000">
                <a:latin typeface="Arial" charset="0"/>
              </a:rPr>
              <a:t>nextElement()</a:t>
            </a:r>
            <a:r>
              <a:rPr lang="ko-KR" altLang="en-US" sz="1000">
                <a:latin typeface="Arial" charset="0"/>
              </a:rPr>
              <a:t>는 데이터가 있는지 확인한 후 사용</a:t>
            </a:r>
          </a:p>
        </p:txBody>
      </p:sp>
      <p:sp>
        <p:nvSpPr>
          <p:cNvPr id="77" name="Rectangle 54"/>
          <p:cNvSpPr>
            <a:spLocks noChangeArrowheads="1"/>
          </p:cNvSpPr>
          <p:nvPr/>
        </p:nvSpPr>
        <p:spPr bwMode="auto">
          <a:xfrm>
            <a:off x="5784850" y="3379936"/>
            <a:ext cx="1130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>
                <a:latin typeface="Arial" charset="0"/>
              </a:rPr>
              <a:t>nextElement()</a:t>
            </a:r>
          </a:p>
        </p:txBody>
      </p:sp>
      <p:sp>
        <p:nvSpPr>
          <p:cNvPr id="78" name="Rectangle 55"/>
          <p:cNvSpPr>
            <a:spLocks noChangeArrowheads="1"/>
          </p:cNvSpPr>
          <p:nvPr/>
        </p:nvSpPr>
        <p:spPr bwMode="auto">
          <a:xfrm>
            <a:off x="1955800" y="2302024"/>
            <a:ext cx="16129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Arial" charset="0"/>
              </a:rPr>
              <a:t>데이터가 있는지 확인</a:t>
            </a:r>
          </a:p>
        </p:txBody>
      </p:sp>
      <p:sp>
        <p:nvSpPr>
          <p:cNvPr id="79" name="Rectangle 56"/>
          <p:cNvSpPr>
            <a:spLocks noChangeArrowheads="1"/>
          </p:cNvSpPr>
          <p:nvPr/>
        </p:nvSpPr>
        <p:spPr bwMode="auto">
          <a:xfrm>
            <a:off x="5284788" y="4221311"/>
            <a:ext cx="1612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1000">
                <a:latin typeface="Arial" charset="0"/>
              </a:rPr>
              <a:t>데이가 있는지 확인할 때</a:t>
            </a:r>
          </a:p>
          <a:p>
            <a:r>
              <a:rPr lang="en-US" altLang="ko-KR" sz="1000">
                <a:latin typeface="Arial" charset="0"/>
              </a:rPr>
              <a:t>hasMoreElements() </a:t>
            </a:r>
            <a:r>
              <a:rPr lang="ko-KR" altLang="en-US" sz="1000">
                <a:latin typeface="Arial" charset="0"/>
              </a:rPr>
              <a:t>사용 </a:t>
            </a:r>
          </a:p>
        </p:txBody>
      </p:sp>
      <p:sp>
        <p:nvSpPr>
          <p:cNvPr id="80" name="Rectangle 57"/>
          <p:cNvSpPr>
            <a:spLocks noChangeArrowheads="1"/>
          </p:cNvSpPr>
          <p:nvPr/>
        </p:nvSpPr>
        <p:spPr bwMode="auto">
          <a:xfrm>
            <a:off x="1933575" y="2602061"/>
            <a:ext cx="239713" cy="250825"/>
          </a:xfrm>
          <a:prstGeom prst="rect">
            <a:avLst/>
          </a:prstGeom>
          <a:solidFill>
            <a:srgbClr val="666699"/>
          </a:solidFill>
          <a:ln w="3175">
            <a:solidFill>
              <a:srgbClr val="6666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1</a:t>
            </a:r>
          </a:p>
        </p:txBody>
      </p:sp>
      <p:sp>
        <p:nvSpPr>
          <p:cNvPr id="81" name="Line 58"/>
          <p:cNvSpPr>
            <a:spLocks noChangeShapeType="1"/>
          </p:cNvSpPr>
          <p:nvPr/>
        </p:nvSpPr>
        <p:spPr bwMode="auto">
          <a:xfrm>
            <a:off x="1144588" y="2481411"/>
            <a:ext cx="450850" cy="3571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2" name="Rectangle 59"/>
          <p:cNvSpPr>
            <a:spLocks noChangeArrowheads="1"/>
          </p:cNvSpPr>
          <p:nvPr/>
        </p:nvSpPr>
        <p:spPr bwMode="auto">
          <a:xfrm>
            <a:off x="4421188" y="3121174"/>
            <a:ext cx="471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Arial" charset="0"/>
              </a:rPr>
              <a:t>true</a:t>
            </a:r>
          </a:p>
        </p:txBody>
      </p:sp>
      <p:sp>
        <p:nvSpPr>
          <p:cNvPr id="83" name="Rectangle 60"/>
          <p:cNvSpPr>
            <a:spLocks noChangeArrowheads="1"/>
          </p:cNvSpPr>
          <p:nvPr/>
        </p:nvSpPr>
        <p:spPr bwMode="auto">
          <a:xfrm>
            <a:off x="6115050" y="3121174"/>
            <a:ext cx="471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Arial" charset="0"/>
              </a:rPr>
              <a:t>true</a:t>
            </a:r>
          </a:p>
        </p:txBody>
      </p:sp>
      <p:sp>
        <p:nvSpPr>
          <p:cNvPr id="84" name="Line 61"/>
          <p:cNvSpPr>
            <a:spLocks noChangeShapeType="1"/>
          </p:cNvSpPr>
          <p:nvPr/>
        </p:nvSpPr>
        <p:spPr bwMode="auto">
          <a:xfrm flipH="1">
            <a:off x="3743325" y="2243286"/>
            <a:ext cx="1355725" cy="47625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5" name="Rectangle 62"/>
          <p:cNvSpPr>
            <a:spLocks noChangeArrowheads="1"/>
          </p:cNvSpPr>
          <p:nvPr/>
        </p:nvSpPr>
        <p:spPr bwMode="auto">
          <a:xfrm>
            <a:off x="4797425" y="4922986"/>
            <a:ext cx="40957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Enumeration </a:t>
            </a: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얻어내기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en-US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Enumeration&lt;String&gt; en = v.elements();</a:t>
            </a:r>
            <a:endParaRPr kumimoji="0" lang="en-US" altLang="ko-KR" sz="1200" b="0" i="0" u="sng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0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Enumeration</a:t>
            </a: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을 이용해서 전체 데이터 추출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while(</a:t>
            </a:r>
            <a:r>
              <a:rPr kumimoji="0" lang="en-US" altLang="en-US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en.hasMoreElements()</a:t>
            </a:r>
            <a:r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){ 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String temp = </a:t>
            </a:r>
            <a:r>
              <a:rPr kumimoji="0" lang="en-US" altLang="en-US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en.nextElement()</a:t>
            </a:r>
            <a:r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System.out.println(temp);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  <p:sp>
        <p:nvSpPr>
          <p:cNvPr id="146" name="Text Box 19"/>
          <p:cNvSpPr txBox="1">
            <a:spLocks noChangeArrowheads="1"/>
          </p:cNvSpPr>
          <p:nvPr/>
        </p:nvSpPr>
        <p:spPr bwMode="auto">
          <a:xfrm>
            <a:off x="395163" y="692696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b="1" dirty="0" smtClean="0">
                <a:latin typeface="+mn-ea"/>
                <a:ea typeface="+mn-ea"/>
              </a:rPr>
              <a:t>1. Enumeration</a:t>
            </a:r>
            <a:endParaRPr lang="en-US" altLang="ko-KR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20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변수란</a:t>
            </a:r>
          </a:p>
          <a:p>
            <a:pPr lvl="1"/>
            <a:r>
              <a:rPr lang="ko-KR" altLang="en-US" sz="2000" dirty="0"/>
              <a:t>데이터 타입에 명시된 형태의 데이터를 담을 수 있는 메모리이다</a:t>
            </a:r>
            <a:r>
              <a:rPr lang="en-US" altLang="ko-KR" sz="2000" dirty="0"/>
              <a:t>.(</a:t>
            </a:r>
            <a:r>
              <a:rPr lang="ko-KR" altLang="en-US" sz="2000" dirty="0"/>
              <a:t>그릇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변수는 데이터 타입을 통해 존재할 수 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변수는 데이터를 보관하기 위해서이다</a:t>
            </a:r>
            <a:r>
              <a:rPr lang="en-US" altLang="ko-KR" sz="2000" dirty="0"/>
              <a:t>. &lt;- </a:t>
            </a:r>
            <a:r>
              <a:rPr lang="ko-KR" altLang="en-US" sz="2000" dirty="0"/>
              <a:t>변수의 목적</a:t>
            </a:r>
          </a:p>
          <a:p>
            <a:pPr lvl="1"/>
            <a:r>
              <a:rPr lang="en-US" altLang="ko-KR" sz="2000" dirty="0" err="1"/>
              <a:t>int</a:t>
            </a:r>
            <a:r>
              <a:rPr lang="en-US" altLang="ko-KR" sz="2000" dirty="0"/>
              <a:t> a=5;</a:t>
            </a:r>
          </a:p>
          <a:p>
            <a:pPr lvl="2"/>
            <a:r>
              <a:rPr lang="en-US" altLang="ko-KR" sz="2000" dirty="0"/>
              <a:t>4</a:t>
            </a:r>
            <a:r>
              <a:rPr lang="ko-KR" altLang="en-US" sz="2000" dirty="0"/>
              <a:t>바이트 메모리확보</a:t>
            </a:r>
            <a:r>
              <a:rPr lang="en-US" altLang="ko-KR" sz="2000" dirty="0"/>
              <a:t>(</a:t>
            </a:r>
            <a:r>
              <a:rPr lang="ko-KR" altLang="en-US" sz="2000" dirty="0"/>
              <a:t>정수형</a:t>
            </a:r>
            <a:r>
              <a:rPr lang="en-US" altLang="ko-KR" sz="2000" dirty="0"/>
              <a:t>)</a:t>
            </a:r>
          </a:p>
          <a:p>
            <a:pPr lvl="2"/>
            <a:r>
              <a:rPr lang="ko-KR" altLang="en-US" sz="2000" dirty="0"/>
              <a:t>메모리의 주소에 </a:t>
            </a:r>
            <a:r>
              <a:rPr lang="en-US" altLang="ko-KR" sz="2000" dirty="0"/>
              <a:t>a</a:t>
            </a:r>
            <a:r>
              <a:rPr lang="ko-KR" altLang="en-US" sz="2000" dirty="0"/>
              <a:t>라는 이름을 </a:t>
            </a:r>
            <a:r>
              <a:rPr lang="ko-KR" altLang="en-US" sz="2000" dirty="0" err="1"/>
              <a:t>메핑시킴</a:t>
            </a:r>
            <a:endParaRPr lang="ko-KR" altLang="en-US" sz="2000" dirty="0"/>
          </a:p>
          <a:p>
            <a:pPr lvl="2"/>
            <a:r>
              <a:rPr lang="en-US" altLang="ko-KR" sz="2000" dirty="0"/>
              <a:t>a</a:t>
            </a:r>
            <a:r>
              <a:rPr lang="ko-KR" altLang="en-US" sz="2000" dirty="0"/>
              <a:t>라는 변수를 통해서 해당 메모리에 </a:t>
            </a:r>
            <a:r>
              <a:rPr lang="en-US" altLang="ko-KR" sz="2000" dirty="0"/>
              <a:t>5</a:t>
            </a:r>
            <a:r>
              <a:rPr lang="ko-KR" altLang="en-US" sz="2000" dirty="0"/>
              <a:t>라는 값 할당</a:t>
            </a:r>
          </a:p>
          <a:p>
            <a:pPr lvl="2"/>
            <a:r>
              <a:rPr lang="en-US" altLang="ko-KR" sz="2000" dirty="0"/>
              <a:t>32</a:t>
            </a:r>
            <a:r>
              <a:rPr lang="ko-KR" altLang="en-US" sz="2000" dirty="0"/>
              <a:t>비트 정수형 데이터가 </a:t>
            </a:r>
            <a:r>
              <a:rPr lang="ko-KR" altLang="en-US" sz="2000" dirty="0" err="1"/>
              <a:t>스택</a:t>
            </a:r>
            <a:r>
              <a:rPr lang="ko-KR" altLang="en-US" sz="2000" dirty="0"/>
              <a:t> 메모리에 저장</a:t>
            </a:r>
          </a:p>
          <a:p>
            <a:pPr lvl="2">
              <a:buFont typeface="Wingdings" pitchFamily="2" charset="2"/>
              <a:buNone/>
            </a:pPr>
            <a:r>
              <a:rPr lang="ko-KR" altLang="en-US" sz="2000" dirty="0"/>
              <a:t>	</a:t>
            </a:r>
            <a:r>
              <a:rPr lang="en-US" altLang="ko-KR" sz="2000" dirty="0"/>
              <a:t>(00000000 00000000 00000000 00000101)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685309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변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8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5163" y="764704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b="1" dirty="0" smtClean="0">
                <a:latin typeface="+mn-ea"/>
                <a:ea typeface="+mn-ea"/>
              </a:rPr>
              <a:t>2. Iterator</a:t>
            </a:r>
            <a:endParaRPr lang="en-US" altLang="ko-KR" sz="2400" b="1" dirty="0">
              <a:latin typeface="+mn-ea"/>
              <a:ea typeface="+mn-ea"/>
            </a:endParaRPr>
          </a:p>
        </p:txBody>
      </p: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501650" y="1340768"/>
            <a:ext cx="8642350" cy="1993900"/>
            <a:chOff x="316" y="958"/>
            <a:chExt cx="5444" cy="1256"/>
          </a:xfrm>
        </p:grpSpPr>
        <p:sp>
          <p:nvSpPr>
            <p:cNvPr id="8" name="Text Box 20"/>
            <p:cNvSpPr txBox="1">
              <a:spLocks noChangeArrowheads="1"/>
            </p:cNvSpPr>
            <p:nvPr/>
          </p:nvSpPr>
          <p:spPr bwMode="auto">
            <a:xfrm>
              <a:off x="316" y="958"/>
              <a:ext cx="5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+mn-ea"/>
                  <a:ea typeface="+mn-ea"/>
                </a:rPr>
                <a:t>- </a:t>
              </a:r>
              <a:r>
                <a:rPr lang="ko-KR" altLang="en-US" sz="1800">
                  <a:latin typeface="+mn-ea"/>
                  <a:ea typeface="+mn-ea"/>
                </a:rPr>
                <a:t>컬렉션 클래스에 저장된 요소들을 나열하는 방법을 제공</a:t>
              </a:r>
              <a:r>
                <a:rPr lang="en-US" altLang="ko-KR" sz="1800">
                  <a:latin typeface="+mn-ea"/>
                  <a:ea typeface="+mn-ea"/>
                </a:rPr>
                <a:t>.</a:t>
              </a:r>
            </a:p>
          </p:txBody>
        </p:sp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" y="1230"/>
              <a:ext cx="3901" cy="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26"/>
          <p:cNvGrpSpPr>
            <a:grpSpLocks/>
          </p:cNvGrpSpPr>
          <p:nvPr/>
        </p:nvGrpSpPr>
        <p:grpSpPr bwMode="auto">
          <a:xfrm>
            <a:off x="420910" y="3306486"/>
            <a:ext cx="8138294" cy="1490393"/>
            <a:chOff x="317" y="1158"/>
            <a:chExt cx="5444" cy="1182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" y="1501"/>
              <a:ext cx="3878" cy="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317" y="1158"/>
              <a:ext cx="5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algn="ctr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 dirty="0">
                  <a:latin typeface="+mn-ea"/>
                  <a:ea typeface="+mn-ea"/>
                </a:rPr>
                <a:t>- </a:t>
              </a:r>
              <a:r>
                <a:rPr lang="ko-KR" altLang="en-US" sz="1800" dirty="0">
                  <a:latin typeface="+mn-ea"/>
                  <a:ea typeface="+mn-ea"/>
                </a:rPr>
                <a:t>컬렉션 클래스의 </a:t>
              </a:r>
              <a:r>
                <a:rPr lang="en-US" altLang="ko-KR" sz="1800" dirty="0">
                  <a:latin typeface="+mn-ea"/>
                  <a:ea typeface="+mn-ea"/>
                </a:rPr>
                <a:t>iterator()</a:t>
              </a:r>
              <a:r>
                <a:rPr lang="ko-KR" altLang="en-US" sz="1800" dirty="0">
                  <a:latin typeface="+mn-ea"/>
                  <a:ea typeface="+mn-ea"/>
                </a:rPr>
                <a:t>를 호출해서 </a:t>
              </a:r>
              <a:r>
                <a:rPr lang="en-US" altLang="ko-KR" sz="1800" dirty="0">
                  <a:latin typeface="+mn-ea"/>
                  <a:ea typeface="+mn-ea"/>
                </a:rPr>
                <a:t>Iterator</a:t>
              </a:r>
              <a:r>
                <a:rPr lang="ko-KR" altLang="en-US" sz="1800" dirty="0">
                  <a:latin typeface="+mn-ea"/>
                  <a:ea typeface="+mn-ea"/>
                </a:rPr>
                <a:t>를 구현한 객체를 얻는다</a:t>
              </a:r>
              <a:r>
                <a:rPr lang="en-US" altLang="ko-KR" sz="1800" dirty="0">
                  <a:latin typeface="+mn-ea"/>
                  <a:ea typeface="+mn-ea"/>
                </a:rPr>
                <a:t>.</a:t>
              </a:r>
            </a:p>
          </p:txBody>
        </p:sp>
      </p:grp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 검색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1308497" y="54416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1702197" y="55131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23"/>
          <p:cNvSpPr>
            <a:spLocks noChangeArrowheads="1"/>
          </p:cNvSpPr>
          <p:nvPr/>
        </p:nvSpPr>
        <p:spPr bwMode="auto">
          <a:xfrm>
            <a:off x="1308497" y="580362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1702197" y="587506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1308497" y="61655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1702197" y="62370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52"/>
          <p:cNvSpPr>
            <a:spLocks noChangeArrowheads="1"/>
          </p:cNvSpPr>
          <p:nvPr/>
        </p:nvSpPr>
        <p:spPr bwMode="auto">
          <a:xfrm>
            <a:off x="3324622" y="54416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Oval 53"/>
          <p:cNvSpPr>
            <a:spLocks noChangeArrowheads="1"/>
          </p:cNvSpPr>
          <p:nvPr/>
        </p:nvSpPr>
        <p:spPr bwMode="auto">
          <a:xfrm>
            <a:off x="3718322" y="55131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AutoShape 54"/>
          <p:cNvSpPr>
            <a:spLocks noChangeArrowheads="1"/>
          </p:cNvSpPr>
          <p:nvPr/>
        </p:nvSpPr>
        <p:spPr bwMode="auto">
          <a:xfrm>
            <a:off x="3324622" y="580362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Oval 55"/>
          <p:cNvSpPr>
            <a:spLocks noChangeArrowheads="1"/>
          </p:cNvSpPr>
          <p:nvPr/>
        </p:nvSpPr>
        <p:spPr bwMode="auto">
          <a:xfrm>
            <a:off x="3718322" y="587506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AutoShape 56"/>
          <p:cNvSpPr>
            <a:spLocks noChangeArrowheads="1"/>
          </p:cNvSpPr>
          <p:nvPr/>
        </p:nvSpPr>
        <p:spPr bwMode="auto">
          <a:xfrm>
            <a:off x="3324622" y="61655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Oval 57"/>
          <p:cNvSpPr>
            <a:spLocks noChangeArrowheads="1"/>
          </p:cNvSpPr>
          <p:nvPr/>
        </p:nvSpPr>
        <p:spPr bwMode="auto">
          <a:xfrm>
            <a:off x="3718322" y="62370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AutoShape 58"/>
          <p:cNvSpPr>
            <a:spLocks noChangeArrowheads="1"/>
          </p:cNvSpPr>
          <p:nvPr/>
        </p:nvSpPr>
        <p:spPr bwMode="auto">
          <a:xfrm>
            <a:off x="5267722" y="54416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Oval 59"/>
          <p:cNvSpPr>
            <a:spLocks noChangeArrowheads="1"/>
          </p:cNvSpPr>
          <p:nvPr/>
        </p:nvSpPr>
        <p:spPr bwMode="auto">
          <a:xfrm>
            <a:off x="5661422" y="55131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AutoShape 60"/>
          <p:cNvSpPr>
            <a:spLocks noChangeArrowheads="1"/>
          </p:cNvSpPr>
          <p:nvPr/>
        </p:nvSpPr>
        <p:spPr bwMode="auto">
          <a:xfrm>
            <a:off x="5267722" y="580362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Oval 61"/>
          <p:cNvSpPr>
            <a:spLocks noChangeArrowheads="1"/>
          </p:cNvSpPr>
          <p:nvPr/>
        </p:nvSpPr>
        <p:spPr bwMode="auto">
          <a:xfrm>
            <a:off x="5661422" y="587506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" name="AutoShape 62"/>
          <p:cNvSpPr>
            <a:spLocks noChangeArrowheads="1"/>
          </p:cNvSpPr>
          <p:nvPr/>
        </p:nvSpPr>
        <p:spPr bwMode="auto">
          <a:xfrm>
            <a:off x="5267722" y="61655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" name="Oval 63"/>
          <p:cNvSpPr>
            <a:spLocks noChangeArrowheads="1"/>
          </p:cNvSpPr>
          <p:nvPr/>
        </p:nvSpPr>
        <p:spPr bwMode="auto">
          <a:xfrm>
            <a:off x="5661422" y="62370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" name="AutoShape 64"/>
          <p:cNvSpPr>
            <a:spLocks noChangeArrowheads="1"/>
          </p:cNvSpPr>
          <p:nvPr/>
        </p:nvSpPr>
        <p:spPr bwMode="auto">
          <a:xfrm>
            <a:off x="7139384" y="54416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" name="Oval 65"/>
          <p:cNvSpPr>
            <a:spLocks noChangeArrowheads="1"/>
          </p:cNvSpPr>
          <p:nvPr/>
        </p:nvSpPr>
        <p:spPr bwMode="auto">
          <a:xfrm>
            <a:off x="7533084" y="55131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" name="AutoShape 66"/>
          <p:cNvSpPr>
            <a:spLocks noChangeArrowheads="1"/>
          </p:cNvSpPr>
          <p:nvPr/>
        </p:nvSpPr>
        <p:spPr bwMode="auto">
          <a:xfrm>
            <a:off x="7139384" y="580362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5" name="Oval 67"/>
          <p:cNvSpPr>
            <a:spLocks noChangeArrowheads="1"/>
          </p:cNvSpPr>
          <p:nvPr/>
        </p:nvSpPr>
        <p:spPr bwMode="auto">
          <a:xfrm>
            <a:off x="7533084" y="587506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6" name="AutoShape 68"/>
          <p:cNvSpPr>
            <a:spLocks noChangeArrowheads="1"/>
          </p:cNvSpPr>
          <p:nvPr/>
        </p:nvSpPr>
        <p:spPr bwMode="auto">
          <a:xfrm>
            <a:off x="7139384" y="6165577"/>
            <a:ext cx="1006475" cy="360362"/>
          </a:xfrm>
          <a:prstGeom prst="roundRect">
            <a:avLst>
              <a:gd name="adj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7" name="Oval 69"/>
          <p:cNvSpPr>
            <a:spLocks noChangeArrowheads="1"/>
          </p:cNvSpPr>
          <p:nvPr/>
        </p:nvSpPr>
        <p:spPr bwMode="auto">
          <a:xfrm>
            <a:off x="7533084" y="6237014"/>
            <a:ext cx="215900" cy="215900"/>
          </a:xfrm>
          <a:prstGeom prst="ellipse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8" name="Line 70"/>
          <p:cNvSpPr>
            <a:spLocks noChangeShapeType="1"/>
          </p:cNvSpPr>
          <p:nvPr/>
        </p:nvSpPr>
        <p:spPr bwMode="auto">
          <a:xfrm>
            <a:off x="946547" y="5444852"/>
            <a:ext cx="360362" cy="0"/>
          </a:xfrm>
          <a:prstGeom prst="line">
            <a:avLst/>
          </a:prstGeom>
          <a:noFill/>
          <a:ln w="1651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49" name="Line 71"/>
          <p:cNvSpPr>
            <a:spLocks noChangeShapeType="1"/>
          </p:cNvSpPr>
          <p:nvPr/>
        </p:nvSpPr>
        <p:spPr bwMode="auto">
          <a:xfrm>
            <a:off x="2746772" y="5444852"/>
            <a:ext cx="576262" cy="0"/>
          </a:xfrm>
          <a:prstGeom prst="line">
            <a:avLst/>
          </a:prstGeom>
          <a:noFill/>
          <a:ln w="1651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2746772" y="5805214"/>
            <a:ext cx="576262" cy="0"/>
          </a:xfrm>
          <a:prstGeom prst="line">
            <a:avLst/>
          </a:prstGeom>
          <a:noFill/>
          <a:ln w="1651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1" name="Line 73"/>
          <p:cNvSpPr>
            <a:spLocks noChangeShapeType="1"/>
          </p:cNvSpPr>
          <p:nvPr/>
        </p:nvSpPr>
        <p:spPr bwMode="auto">
          <a:xfrm>
            <a:off x="2962672" y="5444852"/>
            <a:ext cx="0" cy="3603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2" name="Line 74"/>
          <p:cNvSpPr>
            <a:spLocks noChangeShapeType="1"/>
          </p:cNvSpPr>
          <p:nvPr/>
        </p:nvSpPr>
        <p:spPr bwMode="auto">
          <a:xfrm>
            <a:off x="4691459" y="5805214"/>
            <a:ext cx="576263" cy="0"/>
          </a:xfrm>
          <a:prstGeom prst="line">
            <a:avLst/>
          </a:prstGeom>
          <a:noFill/>
          <a:ln w="1651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3" name="Line 75"/>
          <p:cNvSpPr>
            <a:spLocks noChangeShapeType="1"/>
          </p:cNvSpPr>
          <p:nvPr/>
        </p:nvSpPr>
        <p:spPr bwMode="auto">
          <a:xfrm>
            <a:off x="4691459" y="6165577"/>
            <a:ext cx="576263" cy="0"/>
          </a:xfrm>
          <a:prstGeom prst="line">
            <a:avLst/>
          </a:prstGeom>
          <a:noFill/>
          <a:ln w="1651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4" name="Line 76"/>
          <p:cNvSpPr>
            <a:spLocks noChangeShapeType="1"/>
          </p:cNvSpPr>
          <p:nvPr/>
        </p:nvSpPr>
        <p:spPr bwMode="auto">
          <a:xfrm>
            <a:off x="4907359" y="5805214"/>
            <a:ext cx="0" cy="3603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5" name="Line 77"/>
          <p:cNvSpPr>
            <a:spLocks noChangeShapeType="1"/>
          </p:cNvSpPr>
          <p:nvPr/>
        </p:nvSpPr>
        <p:spPr bwMode="auto">
          <a:xfrm>
            <a:off x="6563122" y="6165577"/>
            <a:ext cx="576262" cy="0"/>
          </a:xfrm>
          <a:prstGeom prst="line">
            <a:avLst/>
          </a:prstGeom>
          <a:noFill/>
          <a:ln w="1651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6" name="Line 78"/>
          <p:cNvSpPr>
            <a:spLocks noChangeShapeType="1"/>
          </p:cNvSpPr>
          <p:nvPr/>
        </p:nvSpPr>
        <p:spPr bwMode="auto">
          <a:xfrm>
            <a:off x="6563122" y="6525939"/>
            <a:ext cx="576262" cy="0"/>
          </a:xfrm>
          <a:prstGeom prst="line">
            <a:avLst/>
          </a:prstGeom>
          <a:noFill/>
          <a:ln w="1651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7" name="Line 79"/>
          <p:cNvSpPr>
            <a:spLocks noChangeShapeType="1"/>
          </p:cNvSpPr>
          <p:nvPr/>
        </p:nvSpPr>
        <p:spPr bwMode="auto">
          <a:xfrm>
            <a:off x="6779022" y="6165577"/>
            <a:ext cx="0" cy="3603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58" name="Text Box 80"/>
          <p:cNvSpPr txBox="1">
            <a:spLocks noChangeArrowheads="1"/>
          </p:cNvSpPr>
          <p:nvPr/>
        </p:nvSpPr>
        <p:spPr bwMode="auto">
          <a:xfrm>
            <a:off x="4186634" y="4941614"/>
            <a:ext cx="831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/>
              <a:t>next()</a:t>
            </a:r>
          </a:p>
        </p:txBody>
      </p:sp>
      <p:sp>
        <p:nvSpPr>
          <p:cNvPr id="59" name="Text Box 81"/>
          <p:cNvSpPr txBox="1">
            <a:spLocks noChangeArrowheads="1"/>
          </p:cNvSpPr>
          <p:nvPr/>
        </p:nvSpPr>
        <p:spPr bwMode="auto">
          <a:xfrm>
            <a:off x="2170509" y="4797152"/>
            <a:ext cx="1155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/>
              <a:t>hasNext()</a:t>
            </a:r>
          </a:p>
        </p:txBody>
      </p:sp>
      <p:sp>
        <p:nvSpPr>
          <p:cNvPr id="60" name="Freeform 83"/>
          <p:cNvSpPr>
            <a:spLocks/>
          </p:cNvSpPr>
          <p:nvPr/>
        </p:nvSpPr>
        <p:spPr bwMode="auto">
          <a:xfrm>
            <a:off x="2291159" y="5086077"/>
            <a:ext cx="528638" cy="503237"/>
          </a:xfrm>
          <a:custGeom>
            <a:avLst/>
            <a:gdLst>
              <a:gd name="T0" fmla="*/ 151 w 333"/>
              <a:gd name="T1" fmla="*/ 0 h 317"/>
              <a:gd name="T2" fmla="*/ 15 w 333"/>
              <a:gd name="T3" fmla="*/ 90 h 317"/>
              <a:gd name="T4" fmla="*/ 61 w 333"/>
              <a:gd name="T5" fmla="*/ 226 h 317"/>
              <a:gd name="T6" fmla="*/ 333 w 333"/>
              <a:gd name="T7" fmla="*/ 31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317">
                <a:moveTo>
                  <a:pt x="151" y="0"/>
                </a:moveTo>
                <a:cubicBezTo>
                  <a:pt x="90" y="26"/>
                  <a:pt x="30" y="52"/>
                  <a:pt x="15" y="90"/>
                </a:cubicBezTo>
                <a:cubicBezTo>
                  <a:pt x="0" y="128"/>
                  <a:pt x="8" y="188"/>
                  <a:pt x="61" y="226"/>
                </a:cubicBezTo>
                <a:cubicBezTo>
                  <a:pt x="114" y="264"/>
                  <a:pt x="223" y="290"/>
                  <a:pt x="333" y="31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61" name="Line 84"/>
          <p:cNvSpPr>
            <a:spLocks noChangeShapeType="1"/>
          </p:cNvSpPr>
          <p:nvPr/>
        </p:nvSpPr>
        <p:spPr bwMode="auto">
          <a:xfrm flipV="1">
            <a:off x="3827859" y="5228952"/>
            <a:ext cx="647700" cy="3603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62" name="Text Box 86"/>
          <p:cNvSpPr txBox="1">
            <a:spLocks noChangeArrowheads="1"/>
          </p:cNvSpPr>
          <p:nvPr/>
        </p:nvSpPr>
        <p:spPr bwMode="auto">
          <a:xfrm>
            <a:off x="803672" y="5140052"/>
            <a:ext cx="615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400"/>
              <a:t>iter</a:t>
            </a:r>
          </a:p>
        </p:txBody>
      </p:sp>
    </p:spTree>
    <p:extLst>
      <p:ext uri="{BB962C8B-B14F-4D97-AF65-F5344CB8AC3E}">
        <p14:creationId xmlns:p14="http://schemas.microsoft.com/office/powerpoint/2010/main" val="88058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85763" y="1305644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Fail-Fast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방식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Iterator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이용해서 순차적으로 접근하고 있는 도중 다른 곳에서 해당 컬렉션에 데이터를 추가하거나 삭제하는 등의 작업이 일어난다면 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ConcurrentModificationException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이 발생하게 하는 방식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자바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1.2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부터 지원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Enumeration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은 컬렉션의 집합을 통째로 복사해서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(SnapShot) 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사용하기 때문에 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Fail-Fast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지원하지 않는다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Enumeration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과 </a:t>
            </a: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Iterator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차이점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메서드의 이름이 다르다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hasMoreElements()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hasNext()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로 대체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nextElement()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next()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로 대체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Iterator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remove() 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메서드를 제공한다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Fail-Fast 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지원 여부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Iterator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는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Fail-Fast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방식을 지원한다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.</a:t>
            </a:r>
          </a:p>
          <a:p>
            <a:pPr marL="1143000" marR="0" lvl="2" indent="-2286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Enumeration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Fail-Fast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방식을 지원하지 않는다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.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967413" y="4545732"/>
            <a:ext cx="2951162" cy="387350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대체적으로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Enumeration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보다는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Iterator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를 사용하기를 권장한다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.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95163" y="620688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b="1" dirty="0" smtClean="0">
                <a:latin typeface="+mn-ea"/>
                <a:ea typeface="+mn-ea"/>
              </a:rPr>
              <a:t>3. Enumeration </a:t>
            </a:r>
            <a:r>
              <a:rPr lang="ko-KR" altLang="en-US" sz="2400" b="1" dirty="0" smtClean="0">
                <a:latin typeface="+mn-ea"/>
                <a:ea typeface="+mn-ea"/>
              </a:rPr>
              <a:t>과 </a:t>
            </a:r>
            <a:r>
              <a:rPr lang="en-US" altLang="ko-KR" sz="2400" b="1" dirty="0" smtClean="0">
                <a:latin typeface="+mn-ea"/>
                <a:ea typeface="+mn-ea"/>
              </a:rPr>
              <a:t>Iterator </a:t>
            </a:r>
            <a:r>
              <a:rPr lang="ko-KR" altLang="en-US" sz="2400" b="1" dirty="0" smtClean="0">
                <a:latin typeface="+mn-ea"/>
                <a:ea typeface="+mn-ea"/>
              </a:rPr>
              <a:t>차이</a:t>
            </a:r>
            <a:endParaRPr lang="en-US" altLang="ko-KR" sz="2400" b="1" dirty="0">
              <a:latin typeface="+mn-ea"/>
              <a:ea typeface="+mn-ea"/>
            </a:endParaRP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 검색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91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5763" y="1233636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import </a:t>
            </a:r>
            <a:r>
              <a:rPr lang="en-US" altLang="ko-KR" sz="1800" dirty="0" err="1" smtClean="0"/>
              <a:t>java.util</a:t>
            </a:r>
            <a:r>
              <a:rPr lang="en-US" altLang="ko-KR" sz="1800" dirty="0" smtClean="0"/>
              <a:t>.*;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public class </a:t>
            </a:r>
            <a:r>
              <a:rPr lang="en-US" altLang="ko-KR" sz="1800" dirty="0" err="1" smtClean="0"/>
              <a:t>ForEachMain</a:t>
            </a:r>
            <a:r>
              <a:rPr lang="en-US" altLang="ko-KR" sz="1800" dirty="0" smtClean="0"/>
              <a:t>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</a:t>
            </a:r>
            <a:r>
              <a:rPr lang="en-US" altLang="ko-KR" sz="1800" dirty="0" err="1" smtClean="0"/>
              <a:t>ArrayList</a:t>
            </a:r>
            <a:r>
              <a:rPr lang="en-US" altLang="ko-KR" sz="1800" dirty="0" smtClean="0"/>
              <a:t>&lt;String&gt; </a:t>
            </a:r>
            <a:r>
              <a:rPr lang="en-US" altLang="ko-KR" sz="1800" dirty="0" err="1" smtClean="0"/>
              <a:t>ar</a:t>
            </a:r>
            <a:r>
              <a:rPr lang="en-US" altLang="ko-KR" sz="1800" dirty="0" smtClean="0"/>
              <a:t> = new </a:t>
            </a:r>
            <a:r>
              <a:rPr lang="en-US" altLang="ko-KR" sz="1800" dirty="0" err="1" smtClean="0"/>
              <a:t>ArrayList</a:t>
            </a:r>
            <a:r>
              <a:rPr lang="en-US" altLang="ko-KR" sz="1800" dirty="0" smtClean="0"/>
              <a:t>&lt;String&gt;();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</a:t>
            </a:r>
            <a:r>
              <a:rPr lang="en-US" altLang="ko-KR" sz="1800" dirty="0" err="1" smtClean="0"/>
              <a:t>ar.add</a:t>
            </a:r>
            <a:r>
              <a:rPr lang="en-US" altLang="ko-KR" sz="1800" dirty="0" smtClean="0"/>
              <a:t>("</a:t>
            </a:r>
            <a:r>
              <a:rPr lang="ko-KR" altLang="en-US" sz="1800" dirty="0" smtClean="0"/>
              <a:t>안녕</a:t>
            </a:r>
            <a:r>
              <a:rPr lang="en-US" altLang="ko-KR" sz="1800" dirty="0" smtClean="0"/>
              <a:t>1");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</a:t>
            </a:r>
            <a:r>
              <a:rPr lang="en-US" altLang="ko-KR" sz="1800" dirty="0" err="1" smtClean="0"/>
              <a:t>ar.add</a:t>
            </a:r>
            <a:r>
              <a:rPr lang="en-US" altLang="ko-KR" sz="1800" dirty="0" smtClean="0"/>
              <a:t>("</a:t>
            </a:r>
            <a:r>
              <a:rPr lang="ko-KR" altLang="en-US" sz="1800" dirty="0" smtClean="0"/>
              <a:t>안녕</a:t>
            </a:r>
            <a:r>
              <a:rPr lang="en-US" altLang="ko-KR" sz="1800" dirty="0" smtClean="0"/>
              <a:t>2");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</a:t>
            </a:r>
            <a:r>
              <a:rPr lang="en-US" altLang="ko-KR" sz="1800" dirty="0" err="1" smtClean="0"/>
              <a:t>ar.add</a:t>
            </a:r>
            <a:r>
              <a:rPr lang="en-US" altLang="ko-KR" sz="1800" dirty="0" smtClean="0"/>
              <a:t>("</a:t>
            </a:r>
            <a:r>
              <a:rPr lang="ko-KR" altLang="en-US" sz="1800" dirty="0" smtClean="0"/>
              <a:t>안녕</a:t>
            </a:r>
            <a:r>
              <a:rPr lang="en-US" altLang="ko-KR" sz="1800" dirty="0" smtClean="0"/>
              <a:t>3");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//1. </a:t>
            </a:r>
            <a:r>
              <a:rPr lang="ko-KR" altLang="en-US" sz="1800" dirty="0" smtClean="0"/>
              <a:t>일반적인 </a:t>
            </a:r>
            <a:r>
              <a:rPr lang="en-US" altLang="ko-KR" sz="1800" dirty="0" smtClean="0"/>
              <a:t>For</a:t>
            </a:r>
            <a:r>
              <a:rPr lang="ko-KR" altLang="en-US" sz="1800" dirty="0" smtClean="0"/>
              <a:t>문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sz="1800" dirty="0" smtClean="0"/>
              <a:t>		</a:t>
            </a:r>
            <a:r>
              <a:rPr lang="en-US" altLang="ko-KR" sz="1800" dirty="0" smtClean="0"/>
              <a:t>for (</a:t>
            </a:r>
            <a:r>
              <a:rPr lang="en-US" altLang="ko-KR" sz="1800" u="sng" dirty="0" smtClean="0"/>
              <a:t>Iterator&lt;String&gt; i = </a:t>
            </a:r>
            <a:r>
              <a:rPr lang="en-US" altLang="ko-KR" sz="1800" u="sng" dirty="0" err="1" smtClean="0"/>
              <a:t>ar.iterator</a:t>
            </a:r>
            <a:r>
              <a:rPr lang="en-US" altLang="ko-KR" sz="1800" u="sng" dirty="0" smtClean="0"/>
              <a:t>(); </a:t>
            </a:r>
            <a:r>
              <a:rPr lang="en-US" altLang="ko-KR" sz="1800" u="sng" dirty="0" err="1" smtClean="0"/>
              <a:t>i.hasNext</a:t>
            </a:r>
            <a:r>
              <a:rPr lang="en-US" altLang="ko-KR" sz="1800" u="sng" dirty="0" smtClean="0"/>
              <a:t>(); </a:t>
            </a:r>
            <a:r>
              <a:rPr lang="en-US" altLang="ko-KR" sz="1800" dirty="0" smtClean="0"/>
              <a:t>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	String </a:t>
            </a:r>
            <a:r>
              <a:rPr lang="en-US" altLang="ko-KR" sz="1800" dirty="0" err="1" smtClean="0"/>
              <a:t>tmp</a:t>
            </a:r>
            <a:r>
              <a:rPr lang="en-US" altLang="ko-KR" sz="1800" dirty="0" smtClean="0"/>
              <a:t> = </a:t>
            </a:r>
            <a:r>
              <a:rPr lang="en-US" altLang="ko-KR" sz="1800" dirty="0" err="1" smtClean="0"/>
              <a:t>i.next</a:t>
            </a:r>
            <a:r>
              <a:rPr lang="en-US" altLang="ko-KR" sz="1800" dirty="0" smtClean="0"/>
              <a:t>();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	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tmp</a:t>
            </a:r>
            <a:r>
              <a:rPr lang="en-US" altLang="ko-KR" sz="1800" dirty="0" smtClean="0"/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//2. For Each</a:t>
            </a:r>
            <a:r>
              <a:rPr lang="ko-KR" altLang="en-US" sz="1800" dirty="0" smtClean="0"/>
              <a:t>문 </a:t>
            </a:r>
            <a:r>
              <a:rPr lang="en-US" altLang="ko-KR" sz="1800" dirty="0" smtClean="0"/>
              <a:t>Java SE 5.0</a:t>
            </a:r>
            <a:r>
              <a:rPr lang="ko-KR" altLang="en-US" sz="1800" dirty="0" smtClean="0"/>
              <a:t>의 코드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ko-KR" altLang="en-US" sz="1800" dirty="0" smtClean="0"/>
              <a:t>		</a:t>
            </a:r>
            <a:r>
              <a:rPr lang="en-US" altLang="ko-KR" sz="1800" dirty="0" smtClean="0"/>
              <a:t>for (</a:t>
            </a:r>
            <a:r>
              <a:rPr lang="en-US" altLang="ko-KR" sz="1800" u="sng" dirty="0" smtClean="0"/>
              <a:t>String </a:t>
            </a:r>
            <a:r>
              <a:rPr lang="en-US" altLang="ko-KR" sz="1800" u="sng" dirty="0" err="1" smtClean="0"/>
              <a:t>tmp</a:t>
            </a:r>
            <a:r>
              <a:rPr lang="en-US" altLang="ko-KR" sz="1800" u="sng" dirty="0" smtClean="0"/>
              <a:t> : </a:t>
            </a:r>
            <a:r>
              <a:rPr lang="en-US" altLang="ko-KR" sz="1800" u="sng" dirty="0" err="1" smtClean="0"/>
              <a:t>ar</a:t>
            </a:r>
            <a:r>
              <a:rPr lang="en-US" altLang="ko-KR" sz="1800" dirty="0" smtClean="0"/>
              <a:t>){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	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</a:t>
            </a:r>
            <a:r>
              <a:rPr lang="en-US" altLang="ko-KR" sz="1800" u="sng" dirty="0" err="1" smtClean="0"/>
              <a:t>tmp</a:t>
            </a:r>
            <a:r>
              <a:rPr lang="en-US" altLang="ko-KR" sz="1800" dirty="0" smtClean="0"/>
              <a:t>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	}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1800" dirty="0" smtClean="0"/>
              <a:t>}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ko-KR" sz="1800" dirty="0" smtClean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395163" y="620688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b="1" dirty="0" smtClean="0">
                <a:latin typeface="+mn-ea"/>
                <a:ea typeface="+mn-ea"/>
              </a:rPr>
              <a:t>4. for each </a:t>
            </a:r>
            <a:r>
              <a:rPr lang="ko-KR" altLang="en-US" sz="2400" b="1" dirty="0" smtClean="0">
                <a:latin typeface="+mn-ea"/>
                <a:ea typeface="+mn-ea"/>
              </a:rPr>
              <a:t>문 </a:t>
            </a:r>
            <a:r>
              <a:rPr lang="en-US" altLang="ko-KR" sz="2400" b="1" dirty="0" smtClean="0">
                <a:latin typeface="+mn-ea"/>
                <a:ea typeface="+mn-ea"/>
              </a:rPr>
              <a:t>(java 5.0)</a:t>
            </a:r>
            <a:endParaRPr lang="en-US" altLang="ko-KR" sz="2400" b="1" dirty="0">
              <a:latin typeface="+mn-ea"/>
              <a:ea typeface="+mn-ea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컬렉션 검색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9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774161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1. </a:t>
            </a:r>
            <a:r>
              <a:rPr lang="ko-KR" altLang="en-US" sz="2800" dirty="0" err="1" smtClean="0">
                <a:latin typeface="+mj-ea"/>
                <a:ea typeface="+mj-ea"/>
              </a:rPr>
              <a:t>쓰레드</a:t>
            </a:r>
            <a:r>
              <a:rPr lang="en-US" altLang="ko-KR" sz="2800" dirty="0" smtClean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기</a:t>
            </a:r>
            <a:r>
              <a:rPr lang="ko-KR" altLang="en-US" sz="2800" dirty="0">
                <a:latin typeface="+mj-ea"/>
                <a:ea typeface="+mj-ea"/>
              </a:rPr>
              <a:t>본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358775" y="2492896"/>
            <a:ext cx="774161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2. </a:t>
            </a:r>
            <a:r>
              <a:rPr lang="ko-KR" altLang="en-US" sz="2800" dirty="0" err="1" smtClean="0">
                <a:latin typeface="+mj-ea"/>
                <a:ea typeface="+mj-ea"/>
              </a:rPr>
              <a:t>쓰레드</a:t>
            </a:r>
            <a:r>
              <a:rPr lang="en-US" altLang="ko-KR" sz="2800" dirty="0" smtClean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상태와 제어</a:t>
            </a:r>
            <a:endParaRPr lang="en-US" altLang="ko-KR" sz="2800" dirty="0">
              <a:latin typeface="+mj-ea"/>
              <a:ea typeface="+mj-ea"/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358774" y="4005064"/>
            <a:ext cx="774161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3. </a:t>
            </a:r>
            <a:r>
              <a:rPr lang="ko-KR" altLang="en-US" sz="2800" dirty="0" err="1" smtClean="0">
                <a:latin typeface="+mj-ea"/>
                <a:ea typeface="+mj-ea"/>
              </a:rPr>
              <a:t>쓰레드</a:t>
            </a:r>
            <a:r>
              <a:rPr lang="en-US" altLang="ko-KR" sz="2800" dirty="0" smtClean="0">
                <a:latin typeface="+mj-ea"/>
                <a:ea typeface="+mj-ea"/>
              </a:rPr>
              <a:t> </a:t>
            </a:r>
            <a:r>
              <a:rPr lang="ko-KR" altLang="en-US" sz="2800" dirty="0" smtClean="0">
                <a:latin typeface="+mj-ea"/>
                <a:ea typeface="+mj-ea"/>
              </a:rPr>
              <a:t> 동기화</a:t>
            </a:r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1362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1.1 </a:t>
            </a:r>
            <a:r>
              <a:rPr lang="ko-KR" altLang="en-US" sz="2800">
                <a:latin typeface="견명조" pitchFamily="18" charset="-127"/>
              </a:rPr>
              <a:t>프로세스와 쓰레드</a:t>
            </a:r>
            <a:r>
              <a:rPr lang="en-US" altLang="ko-KR" sz="2800">
                <a:latin typeface="견명조" pitchFamily="18" charset="-127"/>
              </a:rPr>
              <a:t>(process &amp; thread) (2)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468313" y="1592263"/>
            <a:ext cx="8099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▶ </a:t>
            </a:r>
            <a:r>
              <a:rPr lang="ko-KR" altLang="en-US" sz="1800">
                <a:latin typeface="견명조" pitchFamily="18" charset="-127"/>
              </a:rPr>
              <a:t>프로세스 </a:t>
            </a:r>
            <a:r>
              <a:rPr lang="en-US" altLang="ko-KR" sz="1800">
                <a:latin typeface="견명조" pitchFamily="18" charset="-127"/>
              </a:rPr>
              <a:t>: </a:t>
            </a:r>
            <a:r>
              <a:rPr lang="ko-KR" altLang="en-US" sz="1800">
                <a:latin typeface="견명조" pitchFamily="18" charset="-127"/>
              </a:rPr>
              <a:t>실행 중인 프로그램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자원</a:t>
            </a:r>
            <a:r>
              <a:rPr lang="en-US" altLang="ko-KR" sz="1800">
                <a:latin typeface="견명조" pitchFamily="18" charset="-127"/>
              </a:rPr>
              <a:t>(resources)</a:t>
            </a:r>
            <a:r>
              <a:rPr lang="ko-KR" altLang="en-US" sz="1800">
                <a:latin typeface="견명조" pitchFamily="18" charset="-127"/>
              </a:rPr>
              <a:t>과 쓰레드로 구성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2060575"/>
            <a:ext cx="8135937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▶ </a:t>
            </a:r>
            <a:r>
              <a:rPr lang="ko-KR" altLang="en-US" sz="1800">
                <a:latin typeface="견명조" pitchFamily="18" charset="-127"/>
              </a:rPr>
              <a:t>쓰레드    </a:t>
            </a:r>
            <a:r>
              <a:rPr lang="en-US" altLang="ko-KR" sz="1800">
                <a:latin typeface="견명조" pitchFamily="18" charset="-127"/>
              </a:rPr>
              <a:t>: </a:t>
            </a:r>
            <a:r>
              <a:rPr lang="ko-KR" altLang="en-US" sz="1800">
                <a:latin typeface="견명조" pitchFamily="18" charset="-127"/>
              </a:rPr>
              <a:t>프로세스 내에서 실제 작업을 수행</a:t>
            </a:r>
            <a:r>
              <a:rPr lang="en-US" altLang="ko-KR" sz="1800">
                <a:latin typeface="견명조" pitchFamily="18" charset="-127"/>
              </a:rPr>
              <a:t>. </a:t>
            </a:r>
          </a:p>
          <a:p>
            <a:pPr algn="l" eaLnBrk="1" hangingPunct="1"/>
            <a:r>
              <a:rPr lang="ko-KR" altLang="en-US" sz="1800">
                <a:latin typeface="견명조" pitchFamily="18" charset="-127"/>
              </a:rPr>
              <a:t>                   모든 프로세스는 하나 이상의 쓰레드를 가지고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476375" y="2997200"/>
            <a:ext cx="5795963" cy="3667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 b="1">
                <a:latin typeface="견명조" pitchFamily="18" charset="-127"/>
              </a:rPr>
              <a:t>프로세스 </a:t>
            </a:r>
            <a:r>
              <a:rPr lang="en-US" altLang="ko-KR" sz="1800" b="1">
                <a:latin typeface="견명조" pitchFamily="18" charset="-127"/>
              </a:rPr>
              <a:t>: </a:t>
            </a:r>
            <a:r>
              <a:rPr lang="ko-KR" altLang="en-US" sz="1800" b="1">
                <a:latin typeface="견명조" pitchFamily="18" charset="-127"/>
              </a:rPr>
              <a:t>쓰레드 </a:t>
            </a:r>
            <a:r>
              <a:rPr lang="en-US" altLang="ko-KR" sz="1800" b="1">
                <a:latin typeface="견명조" pitchFamily="18" charset="-127"/>
              </a:rPr>
              <a:t>= </a:t>
            </a:r>
            <a:r>
              <a:rPr lang="ko-KR" altLang="en-US" sz="1800" b="1">
                <a:latin typeface="견명조" pitchFamily="18" charset="-127"/>
              </a:rPr>
              <a:t>공장 </a:t>
            </a:r>
            <a:r>
              <a:rPr lang="en-US" altLang="ko-KR" sz="1800" b="1">
                <a:latin typeface="견명조" pitchFamily="18" charset="-127"/>
              </a:rPr>
              <a:t>: </a:t>
            </a:r>
            <a:r>
              <a:rPr lang="ko-KR" altLang="en-US" sz="1800" b="1">
                <a:latin typeface="견명조" pitchFamily="18" charset="-127"/>
              </a:rPr>
              <a:t>일꾼</a:t>
            </a:r>
          </a:p>
        </p:txBody>
      </p:sp>
      <p:grpSp>
        <p:nvGrpSpPr>
          <p:cNvPr id="123944" name="Group 40"/>
          <p:cNvGrpSpPr>
            <a:grpSpLocks/>
          </p:cNvGrpSpPr>
          <p:nvPr/>
        </p:nvGrpSpPr>
        <p:grpSpPr bwMode="auto">
          <a:xfrm>
            <a:off x="468313" y="3549650"/>
            <a:ext cx="4140200" cy="2908300"/>
            <a:chOff x="295" y="2236"/>
            <a:chExt cx="2608" cy="1832"/>
          </a:xfrm>
        </p:grpSpPr>
        <p:pic>
          <p:nvPicPr>
            <p:cNvPr id="123932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" y="2750"/>
              <a:ext cx="1973" cy="1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" name="Text Box 20"/>
            <p:cNvSpPr txBox="1">
              <a:spLocks noChangeArrowheads="1"/>
            </p:cNvSpPr>
            <p:nvPr/>
          </p:nvSpPr>
          <p:spPr bwMode="auto">
            <a:xfrm>
              <a:off x="295" y="2236"/>
              <a:ext cx="1815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▶ </a:t>
              </a:r>
              <a:r>
                <a:rPr lang="ko-KR" altLang="en-US" sz="1800">
                  <a:latin typeface="견명조" pitchFamily="18" charset="-127"/>
                </a:rPr>
                <a:t>싱글 쓰레드 프로세스</a:t>
              </a:r>
            </a:p>
            <a:p>
              <a:pPr algn="l" eaLnBrk="1" hangingPunct="1"/>
              <a:r>
                <a:rPr lang="ko-KR" altLang="en-US" sz="1800">
                  <a:latin typeface="견명조" pitchFamily="18" charset="-127"/>
                </a:rPr>
                <a:t>   </a:t>
              </a:r>
              <a:r>
                <a:rPr lang="en-US" altLang="ko-KR" sz="1800">
                  <a:latin typeface="견명조" pitchFamily="18" charset="-127"/>
                </a:rPr>
                <a:t>= </a:t>
              </a:r>
              <a:r>
                <a:rPr lang="ko-KR" altLang="en-US" sz="1800">
                  <a:latin typeface="견명조" pitchFamily="18" charset="-127"/>
                </a:rPr>
                <a:t>자원</a:t>
              </a:r>
              <a:r>
                <a:rPr lang="en-US" altLang="ko-KR" sz="1800">
                  <a:latin typeface="견명조" pitchFamily="18" charset="-127"/>
                </a:rPr>
                <a:t>+</a:t>
              </a:r>
              <a:r>
                <a:rPr lang="ko-KR" altLang="en-US" sz="1800">
                  <a:latin typeface="견명조" pitchFamily="18" charset="-127"/>
                </a:rPr>
                <a:t>쓰레드</a:t>
              </a:r>
            </a:p>
          </p:txBody>
        </p:sp>
        <p:sp>
          <p:nvSpPr>
            <p:cNvPr id="123941" name="AutoShape 37"/>
            <p:cNvSpPr>
              <a:spLocks noChangeArrowheads="1"/>
            </p:cNvSpPr>
            <p:nvPr/>
          </p:nvSpPr>
          <p:spPr bwMode="auto">
            <a:xfrm>
              <a:off x="1224" y="3158"/>
              <a:ext cx="862" cy="204"/>
            </a:xfrm>
            <a:prstGeom prst="wedgeRectCallout">
              <a:avLst>
                <a:gd name="adj1" fmla="val -45940"/>
                <a:gd name="adj2" fmla="val 90194"/>
              </a:avLst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449263" indent="-449263"/>
              <a:r>
                <a:rPr lang="ko-KR" altLang="en-US"/>
                <a:t>쓰레드</a:t>
              </a:r>
              <a:r>
                <a:rPr lang="en-US" altLang="ko-KR"/>
                <a:t>(</a:t>
              </a:r>
              <a:r>
                <a:rPr lang="ko-KR" altLang="en-US"/>
                <a:t>일꾼</a:t>
              </a:r>
              <a:r>
                <a:rPr lang="en-US" altLang="ko-KR"/>
                <a:t>)</a:t>
              </a:r>
            </a:p>
          </p:txBody>
        </p:sp>
        <p:sp>
          <p:nvSpPr>
            <p:cNvPr id="123942" name="AutoShape 38"/>
            <p:cNvSpPr>
              <a:spLocks noChangeArrowheads="1"/>
            </p:cNvSpPr>
            <p:nvPr/>
          </p:nvSpPr>
          <p:spPr bwMode="auto">
            <a:xfrm>
              <a:off x="1905" y="2659"/>
              <a:ext cx="998" cy="204"/>
            </a:xfrm>
            <a:prstGeom prst="wedgeRectCallout">
              <a:avLst>
                <a:gd name="adj1" fmla="val -28356"/>
                <a:gd name="adj2" fmla="val 125000"/>
              </a:avLst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449263" indent="-449263"/>
              <a:r>
                <a:rPr lang="ko-KR" altLang="en-US"/>
                <a:t>프로세스</a:t>
              </a:r>
              <a:r>
                <a:rPr lang="en-US" altLang="ko-KR"/>
                <a:t>(</a:t>
              </a:r>
              <a:r>
                <a:rPr lang="ko-KR" altLang="en-US"/>
                <a:t>공장</a:t>
              </a:r>
              <a:r>
                <a:rPr lang="en-US" altLang="ko-KR"/>
                <a:t>)</a:t>
              </a:r>
            </a:p>
          </p:txBody>
        </p:sp>
        <p:pic>
          <p:nvPicPr>
            <p:cNvPr id="123935" name="Picture 31" descr="MCj0429073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8" y="3203"/>
              <a:ext cx="431" cy="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945" name="Group 41"/>
          <p:cNvGrpSpPr>
            <a:grpSpLocks/>
          </p:cNvGrpSpPr>
          <p:nvPr/>
        </p:nvGrpSpPr>
        <p:grpSpPr bwMode="auto">
          <a:xfrm>
            <a:off x="4464050" y="3549650"/>
            <a:ext cx="4678363" cy="2908300"/>
            <a:chOff x="2812" y="2236"/>
            <a:chExt cx="2947" cy="1832"/>
          </a:xfrm>
        </p:grpSpPr>
        <p:pic>
          <p:nvPicPr>
            <p:cNvPr id="123933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750"/>
              <a:ext cx="1973" cy="1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Text Box 20"/>
            <p:cNvSpPr txBox="1">
              <a:spLocks noChangeArrowheads="1"/>
            </p:cNvSpPr>
            <p:nvPr/>
          </p:nvSpPr>
          <p:spPr bwMode="auto">
            <a:xfrm>
              <a:off x="2812" y="2236"/>
              <a:ext cx="2947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▶ </a:t>
              </a:r>
              <a:r>
                <a:rPr lang="ko-KR" altLang="en-US" sz="1800">
                  <a:latin typeface="견명조" pitchFamily="18" charset="-127"/>
                </a:rPr>
                <a:t>멀티 쓰레드 프로세스</a:t>
              </a:r>
            </a:p>
            <a:p>
              <a:pPr algn="l" eaLnBrk="1" hangingPunct="1"/>
              <a:r>
                <a:rPr lang="ko-KR" altLang="en-US" sz="1800">
                  <a:latin typeface="견명조" pitchFamily="18" charset="-127"/>
                </a:rPr>
                <a:t> </a:t>
              </a:r>
              <a:r>
                <a:rPr lang="en-US" altLang="ko-KR" sz="1800">
                  <a:latin typeface="견명조" pitchFamily="18" charset="-127"/>
                </a:rPr>
                <a:t>= </a:t>
              </a:r>
              <a:r>
                <a:rPr lang="ko-KR" altLang="en-US" sz="1800">
                  <a:latin typeface="견명조" pitchFamily="18" charset="-127"/>
                </a:rPr>
                <a:t>자원</a:t>
              </a:r>
              <a:r>
                <a:rPr lang="en-US" altLang="ko-KR" sz="1800">
                  <a:latin typeface="견명조" pitchFamily="18" charset="-127"/>
                </a:rPr>
                <a:t>+</a:t>
              </a:r>
              <a:r>
                <a:rPr lang="ko-KR" altLang="en-US" sz="1800">
                  <a:latin typeface="견명조" pitchFamily="18" charset="-127"/>
                </a:rPr>
                <a:t>쓰레드</a:t>
              </a:r>
              <a:r>
                <a:rPr lang="en-US" altLang="ko-KR" sz="1800">
                  <a:latin typeface="견명조" pitchFamily="18" charset="-127"/>
                </a:rPr>
                <a:t>+</a:t>
              </a:r>
              <a:r>
                <a:rPr lang="ko-KR" altLang="en-US" sz="1800">
                  <a:latin typeface="견명조" pitchFamily="18" charset="-127"/>
                </a:rPr>
                <a:t>쓰레드</a:t>
              </a:r>
              <a:r>
                <a:rPr lang="en-US" altLang="ko-KR" sz="1800">
                  <a:latin typeface="견명조" pitchFamily="18" charset="-127"/>
                </a:rPr>
                <a:t>+</a:t>
              </a:r>
              <a:r>
                <a:rPr lang="en-US" altLang="ko-KR" sz="1800">
                  <a:latin typeface="Arial"/>
                </a:rPr>
                <a:t>…</a:t>
              </a:r>
              <a:r>
                <a:rPr lang="en-US" altLang="ko-KR" sz="1800">
                  <a:latin typeface="견명조" pitchFamily="18" charset="-127"/>
                </a:rPr>
                <a:t>+</a:t>
              </a:r>
              <a:r>
                <a:rPr lang="ko-KR" altLang="en-US" sz="1800">
                  <a:latin typeface="견명조" pitchFamily="18" charset="-127"/>
                </a:rPr>
                <a:t>쓰레드</a:t>
              </a:r>
              <a:endParaRPr lang="en-US" altLang="ko-KR" sz="1800">
                <a:latin typeface="견명조" pitchFamily="18" charset="-127"/>
              </a:endParaRPr>
            </a:p>
          </p:txBody>
        </p:sp>
        <p:sp>
          <p:nvSpPr>
            <p:cNvPr id="123931" name="Text Box 27"/>
            <p:cNvSpPr txBox="1">
              <a:spLocks noChangeArrowheads="1"/>
            </p:cNvSpPr>
            <p:nvPr/>
          </p:nvSpPr>
          <p:spPr bwMode="auto">
            <a:xfrm>
              <a:off x="3992" y="3430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/>
                <a:t>…</a:t>
              </a:r>
            </a:p>
          </p:txBody>
        </p:sp>
        <p:pic>
          <p:nvPicPr>
            <p:cNvPr id="123936" name="Picture 32" descr="MCj0429073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29" y="3158"/>
              <a:ext cx="431" cy="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937" name="Picture 33" descr="MCj0429073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28" y="3148"/>
              <a:ext cx="431" cy="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938" name="Picture 34" descr="MCj0429073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3" y="3148"/>
              <a:ext cx="431" cy="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094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1.2 </a:t>
            </a:r>
            <a:r>
              <a:rPr lang="ko-KR" altLang="en-US" sz="2800">
                <a:latin typeface="견명조" pitchFamily="18" charset="-127"/>
              </a:rPr>
              <a:t>멀티프로세스 </a:t>
            </a:r>
            <a:r>
              <a:rPr lang="en-US" altLang="ko-KR" sz="2800">
                <a:latin typeface="견명조" pitchFamily="18" charset="-127"/>
              </a:rPr>
              <a:t>vs. </a:t>
            </a:r>
            <a:r>
              <a:rPr lang="ko-KR" altLang="en-US" sz="2800">
                <a:latin typeface="견명조" pitchFamily="18" charset="-127"/>
              </a:rPr>
              <a:t>멀티쓰레드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900113" y="1700213"/>
            <a:ext cx="7272337" cy="7794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b="1">
                <a:latin typeface="견명조" pitchFamily="18" charset="-127"/>
              </a:rPr>
              <a:t>  “</a:t>
            </a:r>
            <a:r>
              <a:rPr lang="ko-KR" altLang="en-US" sz="1800" b="1">
                <a:latin typeface="견명조" pitchFamily="18" charset="-127"/>
              </a:rPr>
              <a:t>하나의 새로운 프로세스를 생성하는 것보다 </a:t>
            </a:r>
          </a:p>
          <a:p>
            <a:pPr algn="l" eaLnBrk="1" hangingPunct="1"/>
            <a:r>
              <a:rPr lang="ko-KR" altLang="en-US" sz="1800" b="1">
                <a:latin typeface="견명조" pitchFamily="18" charset="-127"/>
              </a:rPr>
              <a:t>     하나의 새로운 쓰레드를 생성하는 것이 더 적은 비용이 든다</a:t>
            </a:r>
            <a:r>
              <a:rPr lang="en-US" altLang="ko-KR" sz="1800" b="1">
                <a:latin typeface="견명조" pitchFamily="18" charset="-127"/>
              </a:rPr>
              <a:t>.</a:t>
            </a:r>
            <a:r>
              <a:rPr lang="en-US" altLang="ko-KR" sz="1800" b="1">
                <a:latin typeface="Arial"/>
              </a:rPr>
              <a:t>”</a:t>
            </a:r>
            <a:endParaRPr lang="en-US" altLang="ko-KR" sz="1800" b="1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26304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- 2 </a:t>
            </a:r>
            <a:r>
              <a:rPr lang="ko-KR" altLang="en-US" sz="1800">
                <a:latin typeface="견명조" pitchFamily="18" charset="-127"/>
              </a:rPr>
              <a:t>프로세스 </a:t>
            </a:r>
            <a:r>
              <a:rPr lang="en-US" altLang="ko-KR" sz="1800">
                <a:latin typeface="견명조" pitchFamily="18" charset="-127"/>
              </a:rPr>
              <a:t>1 </a:t>
            </a:r>
            <a:r>
              <a:rPr lang="ko-KR" altLang="en-US" sz="1800">
                <a:latin typeface="견명조" pitchFamily="18" charset="-127"/>
              </a:rPr>
              <a:t>쓰레드 </a:t>
            </a:r>
            <a:r>
              <a:rPr lang="en-US" altLang="ko-KR" sz="1800">
                <a:latin typeface="견명조" pitchFamily="18" charset="-127"/>
              </a:rPr>
              <a:t>vs. 1 </a:t>
            </a:r>
            <a:r>
              <a:rPr lang="ko-KR" altLang="en-US" sz="1800">
                <a:latin typeface="견명조" pitchFamily="18" charset="-127"/>
              </a:rPr>
              <a:t>프로세스 </a:t>
            </a:r>
            <a:r>
              <a:rPr lang="en-US" altLang="ko-KR" sz="1800">
                <a:latin typeface="견명조" pitchFamily="18" charset="-127"/>
              </a:rPr>
              <a:t>2 </a:t>
            </a:r>
            <a:r>
              <a:rPr lang="ko-KR" altLang="en-US" sz="1800">
                <a:latin typeface="견명조" pitchFamily="18" charset="-127"/>
              </a:rPr>
              <a:t>쓰레드</a:t>
            </a:r>
          </a:p>
        </p:txBody>
      </p:sp>
      <p:grpSp>
        <p:nvGrpSpPr>
          <p:cNvPr id="128047" name="Group 47"/>
          <p:cNvGrpSpPr>
            <a:grpSpLocks/>
          </p:cNvGrpSpPr>
          <p:nvPr/>
        </p:nvGrpSpPr>
        <p:grpSpPr bwMode="auto">
          <a:xfrm>
            <a:off x="792163" y="3033713"/>
            <a:ext cx="7307262" cy="3527425"/>
            <a:chOff x="499" y="1911"/>
            <a:chExt cx="4603" cy="2222"/>
          </a:xfrm>
        </p:grpSpPr>
        <p:grpSp>
          <p:nvGrpSpPr>
            <p:cNvPr id="128041" name="Group 41"/>
            <p:cNvGrpSpPr>
              <a:grpSpLocks/>
            </p:cNvGrpSpPr>
            <p:nvPr/>
          </p:nvGrpSpPr>
          <p:grpSpPr bwMode="auto">
            <a:xfrm>
              <a:off x="499" y="1911"/>
              <a:ext cx="1859" cy="1043"/>
              <a:chOff x="408" y="2750"/>
              <a:chExt cx="1973" cy="1318"/>
            </a:xfrm>
          </p:grpSpPr>
          <p:pic>
            <p:nvPicPr>
              <p:cNvPr id="128029" name="Picture 2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" y="2750"/>
                <a:ext cx="1973" cy="1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8033" name="Picture 33" descr="MCj0429073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48" y="3203"/>
                <a:ext cx="431" cy="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045" name="Group 45"/>
            <p:cNvGrpSpPr>
              <a:grpSpLocks/>
            </p:cNvGrpSpPr>
            <p:nvPr/>
          </p:nvGrpSpPr>
          <p:grpSpPr bwMode="auto">
            <a:xfrm>
              <a:off x="3129" y="2228"/>
              <a:ext cx="1973" cy="1318"/>
              <a:chOff x="2925" y="2750"/>
              <a:chExt cx="1973" cy="1318"/>
            </a:xfrm>
          </p:grpSpPr>
          <p:pic>
            <p:nvPicPr>
              <p:cNvPr id="128035" name="Picture 3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5" y="2750"/>
                <a:ext cx="1973" cy="1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8038" name="Picture 38" descr="MCj0429073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29" y="3158"/>
                <a:ext cx="431" cy="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039" name="Picture 39" descr="MCj0429073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628" y="3148"/>
                <a:ext cx="431" cy="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042" name="Group 42"/>
            <p:cNvGrpSpPr>
              <a:grpSpLocks/>
            </p:cNvGrpSpPr>
            <p:nvPr/>
          </p:nvGrpSpPr>
          <p:grpSpPr bwMode="auto">
            <a:xfrm>
              <a:off x="521" y="3090"/>
              <a:ext cx="1859" cy="1043"/>
              <a:chOff x="408" y="2750"/>
              <a:chExt cx="1973" cy="1318"/>
            </a:xfrm>
          </p:grpSpPr>
          <p:pic>
            <p:nvPicPr>
              <p:cNvPr id="128043" name="Picture 4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" y="2750"/>
                <a:ext cx="1973" cy="1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8044" name="Picture 44" descr="MCj0429073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48" y="3203"/>
                <a:ext cx="431" cy="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8046" name="Text Box 46"/>
            <p:cNvSpPr txBox="1">
              <a:spLocks noChangeArrowheads="1"/>
            </p:cNvSpPr>
            <p:nvPr/>
          </p:nvSpPr>
          <p:spPr bwMode="auto">
            <a:xfrm>
              <a:off x="2404" y="2727"/>
              <a:ext cx="86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4000">
                  <a:latin typeface="견고딕" pitchFamily="18" charset="-127"/>
                  <a:ea typeface="견고딕" pitchFamily="18" charset="-127"/>
                </a:rPr>
                <a:t>vs.</a:t>
              </a:r>
            </a:p>
          </p:txBody>
        </p:sp>
      </p:grpSp>
      <p:sp>
        <p:nvSpPr>
          <p:cNvPr id="2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444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6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1.3 </a:t>
            </a:r>
            <a:r>
              <a:rPr lang="ko-KR" altLang="en-US" sz="2800">
                <a:latin typeface="견명조" pitchFamily="18" charset="-127"/>
              </a:rPr>
              <a:t>멀티쓰레드의 장단점</a:t>
            </a:r>
            <a:endParaRPr lang="en-US" altLang="ko-KR" sz="2800">
              <a:latin typeface="견명조" pitchFamily="18" charset="-127"/>
            </a:endParaRPr>
          </a:p>
        </p:txBody>
      </p:sp>
      <p:graphicFrame>
        <p:nvGraphicFramePr>
          <p:cNvPr id="126013" name="Group 61"/>
          <p:cNvGraphicFramePr>
            <a:graphicFrameLocks noGrp="1"/>
          </p:cNvGraphicFramePr>
          <p:nvPr/>
        </p:nvGraphicFramePr>
        <p:xfrm>
          <a:off x="1187450" y="2924175"/>
          <a:ext cx="6624638" cy="3508440"/>
        </p:xfrm>
        <a:graphic>
          <a:graphicData uri="http://schemas.openxmlformats.org/drawingml/2006/table">
            <a:tbl>
              <a:tblPr/>
              <a:tblGrid>
                <a:gridCol w="889000"/>
                <a:gridCol w="5735638"/>
              </a:tblGrid>
              <a:tr h="16208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장점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자원을 보다 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효율적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으로 사용할 수 있다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사용자에 대한 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응답성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(responseness)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향상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작업이 분리되어 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코드가 간결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해 진다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charset="-127"/>
                        </a:rPr>
                        <a:t>“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여러 모로 좋다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charset="-127"/>
                        </a:rPr>
                        <a:t>”</a:t>
                      </a:r>
                      <a:endParaRPr kumimoji="1" lang="en-US" altLang="ko-K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6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단점</a:t>
                      </a:r>
                      <a:endParaRPr kumimoji="1" lang="en-US" altLang="ko-K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동기화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(synchronization)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 주의해야 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교착상태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(dead-lock)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가 발생하지 않도록 주의해야 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각 쓰레드가 효율적으로 고르게 실행될 수 있게 해야 한다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charset="-127"/>
                        </a:rPr>
                        <a:t>“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프로그래밍할 때 고려해야 할 사항들이 많다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charset="-127"/>
                        </a:rPr>
                        <a:t>”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1008063" y="1820863"/>
            <a:ext cx="7127875" cy="7794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b="1">
                <a:latin typeface="견명조" pitchFamily="18" charset="-127"/>
              </a:rPr>
              <a:t>  “</a:t>
            </a:r>
            <a:r>
              <a:rPr lang="ko-KR" altLang="en-US" sz="1800" b="1">
                <a:latin typeface="견명조" pitchFamily="18" charset="-127"/>
              </a:rPr>
              <a:t>많은 프로그램들이 멀티쓰레드로 작성되어 있다</a:t>
            </a:r>
            <a:r>
              <a:rPr lang="en-US" altLang="ko-KR" sz="1800" b="1">
                <a:latin typeface="견명조" pitchFamily="18" charset="-127"/>
              </a:rPr>
              <a:t>. </a:t>
            </a:r>
          </a:p>
          <a:p>
            <a:pPr algn="l" eaLnBrk="1" hangingPunct="1"/>
            <a:r>
              <a:rPr lang="ko-KR" altLang="en-US" sz="1800" b="1">
                <a:latin typeface="견명조" pitchFamily="18" charset="-127"/>
              </a:rPr>
              <a:t>     그러나</a:t>
            </a:r>
            <a:r>
              <a:rPr lang="en-US" altLang="ko-KR" sz="1800" b="1">
                <a:latin typeface="견명조" pitchFamily="18" charset="-127"/>
              </a:rPr>
              <a:t>, </a:t>
            </a:r>
            <a:r>
              <a:rPr lang="ko-KR" altLang="en-US" sz="1800" b="1">
                <a:latin typeface="견명조" pitchFamily="18" charset="-127"/>
              </a:rPr>
              <a:t>멀티쓰레드 프로그래밍이 장점만 있는 것은 아니다</a:t>
            </a:r>
            <a:r>
              <a:rPr lang="en-US" altLang="ko-KR" sz="1800" b="1">
                <a:latin typeface="견명조" pitchFamily="18" charset="-127"/>
              </a:rPr>
              <a:t>.</a:t>
            </a:r>
            <a:r>
              <a:rPr lang="en-US" altLang="ko-KR" sz="1800" b="1">
                <a:latin typeface="Arial"/>
              </a:rPr>
              <a:t>”</a:t>
            </a:r>
            <a:endParaRPr lang="en-US" altLang="ko-KR" sz="1800" b="1">
              <a:latin typeface="견명조" pitchFamily="18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039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1.4 </a:t>
            </a:r>
            <a:r>
              <a:rPr lang="ko-KR" altLang="en-US" sz="2800">
                <a:latin typeface="견명조" pitchFamily="18" charset="-127"/>
              </a:rPr>
              <a:t>쓰레드의 구현과 실행</a:t>
            </a:r>
            <a:endParaRPr lang="en-US" altLang="ko-KR" sz="2800">
              <a:latin typeface="견명조" pitchFamily="18" charset="-127"/>
            </a:endParaRPr>
          </a:p>
        </p:txBody>
      </p:sp>
      <p:pic>
        <p:nvPicPr>
          <p:cNvPr id="134167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617663"/>
            <a:ext cx="7981950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4169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852738"/>
            <a:ext cx="3203575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4170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851400"/>
            <a:ext cx="7993062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062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0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990850"/>
            <a:ext cx="6337300" cy="375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3620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1.5 start() &amp; run()</a:t>
            </a:r>
          </a:p>
        </p:txBody>
      </p:sp>
      <p:grpSp>
        <p:nvGrpSpPr>
          <p:cNvPr id="136215" name="Group 23"/>
          <p:cNvGrpSpPr>
            <a:grpSpLocks/>
          </p:cNvGrpSpPr>
          <p:nvPr/>
        </p:nvGrpSpPr>
        <p:grpSpPr bwMode="auto">
          <a:xfrm>
            <a:off x="287338" y="1592263"/>
            <a:ext cx="4897437" cy="1331912"/>
            <a:chOff x="181" y="1003"/>
            <a:chExt cx="3085" cy="839"/>
          </a:xfrm>
        </p:grpSpPr>
        <p:pic>
          <p:nvPicPr>
            <p:cNvPr id="136209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" y="1026"/>
              <a:ext cx="3016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6212" name="Rectangle 20"/>
            <p:cNvSpPr>
              <a:spLocks noChangeArrowheads="1"/>
            </p:cNvSpPr>
            <p:nvPr/>
          </p:nvSpPr>
          <p:spPr bwMode="auto">
            <a:xfrm>
              <a:off x="181" y="1003"/>
              <a:ext cx="3085" cy="839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36216" name="Group 24"/>
          <p:cNvGrpSpPr>
            <a:grpSpLocks/>
          </p:cNvGrpSpPr>
          <p:nvPr/>
        </p:nvGrpSpPr>
        <p:grpSpPr bwMode="auto">
          <a:xfrm>
            <a:off x="5256213" y="1592263"/>
            <a:ext cx="3779837" cy="1331912"/>
            <a:chOff x="3311" y="1003"/>
            <a:chExt cx="2381" cy="839"/>
          </a:xfrm>
        </p:grpSpPr>
        <p:pic>
          <p:nvPicPr>
            <p:cNvPr id="136210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026"/>
              <a:ext cx="2245" cy="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6214" name="Rectangle 22"/>
            <p:cNvSpPr>
              <a:spLocks noChangeArrowheads="1"/>
            </p:cNvSpPr>
            <p:nvPr/>
          </p:nvSpPr>
          <p:spPr bwMode="auto">
            <a:xfrm>
              <a:off x="3311" y="1003"/>
              <a:ext cx="2381" cy="839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36217" name="Rectangle 25"/>
          <p:cNvSpPr>
            <a:spLocks noChangeArrowheads="1"/>
          </p:cNvSpPr>
          <p:nvPr/>
        </p:nvSpPr>
        <p:spPr bwMode="auto">
          <a:xfrm>
            <a:off x="4535488" y="2960688"/>
            <a:ext cx="3421062" cy="190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36218" name="Rectangle 26"/>
          <p:cNvSpPr>
            <a:spLocks noChangeArrowheads="1"/>
          </p:cNvSpPr>
          <p:nvPr/>
        </p:nvSpPr>
        <p:spPr bwMode="auto">
          <a:xfrm>
            <a:off x="1116013" y="4868863"/>
            <a:ext cx="3421062" cy="190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36219" name="Rectangle 27"/>
          <p:cNvSpPr>
            <a:spLocks noChangeArrowheads="1"/>
          </p:cNvSpPr>
          <p:nvPr/>
        </p:nvSpPr>
        <p:spPr bwMode="auto">
          <a:xfrm>
            <a:off x="4535488" y="4833938"/>
            <a:ext cx="3421062" cy="190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504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17" grpId="0" animBg="1"/>
      <p:bldP spid="136218" grpId="0" animBg="1"/>
      <p:bldP spid="136219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5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1.6 </a:t>
            </a:r>
            <a:r>
              <a:rPr lang="ko-KR" altLang="en-US" sz="2800">
                <a:latin typeface="견명조" pitchFamily="18" charset="-127"/>
              </a:rPr>
              <a:t>싱글쓰레드 </a:t>
            </a:r>
            <a:r>
              <a:rPr lang="en-US" altLang="ko-KR" sz="2800">
                <a:latin typeface="견명조" pitchFamily="18" charset="-127"/>
              </a:rPr>
              <a:t>vs. </a:t>
            </a:r>
            <a:r>
              <a:rPr lang="ko-KR" altLang="en-US" sz="2800">
                <a:latin typeface="견명조" pitchFamily="18" charset="-127"/>
              </a:rPr>
              <a:t>멀티쓰레드</a:t>
            </a:r>
            <a:r>
              <a:rPr lang="en-US" altLang="ko-KR" sz="2800">
                <a:latin typeface="견명조" pitchFamily="18" charset="-127"/>
              </a:rPr>
              <a:t>(1)</a:t>
            </a:r>
          </a:p>
        </p:txBody>
      </p:sp>
      <p:grpSp>
        <p:nvGrpSpPr>
          <p:cNvPr id="138263" name="Group 23"/>
          <p:cNvGrpSpPr>
            <a:grpSpLocks/>
          </p:cNvGrpSpPr>
          <p:nvPr/>
        </p:nvGrpSpPr>
        <p:grpSpPr bwMode="auto">
          <a:xfrm>
            <a:off x="142875" y="1592263"/>
            <a:ext cx="4319588" cy="2592387"/>
            <a:chOff x="90" y="1003"/>
            <a:chExt cx="2721" cy="1633"/>
          </a:xfrm>
        </p:grpSpPr>
        <p:pic>
          <p:nvPicPr>
            <p:cNvPr id="138258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1280"/>
              <a:ext cx="2676" cy="1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" name="Text Box 20"/>
            <p:cNvSpPr txBox="1">
              <a:spLocks noChangeArrowheads="1"/>
            </p:cNvSpPr>
            <p:nvPr/>
          </p:nvSpPr>
          <p:spPr bwMode="auto">
            <a:xfrm>
              <a:off x="90" y="1003"/>
              <a:ext cx="22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▶ </a:t>
              </a:r>
              <a:r>
                <a:rPr lang="ko-KR" altLang="en-US" sz="1800">
                  <a:latin typeface="견명조" pitchFamily="18" charset="-127"/>
                </a:rPr>
                <a:t>싱글쓰레드</a:t>
              </a:r>
            </a:p>
          </p:txBody>
        </p:sp>
        <p:sp>
          <p:nvSpPr>
            <p:cNvPr id="138262" name="Rectangle 22"/>
            <p:cNvSpPr>
              <a:spLocks noChangeArrowheads="1"/>
            </p:cNvSpPr>
            <p:nvPr/>
          </p:nvSpPr>
          <p:spPr bwMode="auto">
            <a:xfrm>
              <a:off x="135" y="1275"/>
              <a:ext cx="2676" cy="1361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38265" name="Group 25"/>
          <p:cNvGrpSpPr>
            <a:grpSpLocks/>
          </p:cNvGrpSpPr>
          <p:nvPr/>
        </p:nvGrpSpPr>
        <p:grpSpPr bwMode="auto">
          <a:xfrm>
            <a:off x="4500563" y="1592263"/>
            <a:ext cx="4535487" cy="5040312"/>
            <a:chOff x="2835" y="1003"/>
            <a:chExt cx="2857" cy="3175"/>
          </a:xfrm>
        </p:grpSpPr>
        <p:pic>
          <p:nvPicPr>
            <p:cNvPr id="138259" name="Picture 1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" y="1298"/>
              <a:ext cx="2744" cy="2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" name="Text Box 20"/>
            <p:cNvSpPr txBox="1">
              <a:spLocks noChangeArrowheads="1"/>
            </p:cNvSpPr>
            <p:nvPr/>
          </p:nvSpPr>
          <p:spPr bwMode="auto">
            <a:xfrm>
              <a:off x="2835" y="1003"/>
              <a:ext cx="23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▶ </a:t>
              </a:r>
              <a:r>
                <a:rPr lang="ko-KR" altLang="en-US" sz="1800">
                  <a:latin typeface="견명조" pitchFamily="18" charset="-127"/>
                </a:rPr>
                <a:t>멀티쓰레드</a:t>
              </a:r>
              <a:endParaRPr lang="en-US" altLang="ko-KR" sz="1800">
                <a:latin typeface="견명조" pitchFamily="18" charset="-127"/>
              </a:endParaRPr>
            </a:p>
          </p:txBody>
        </p:sp>
        <p:sp>
          <p:nvSpPr>
            <p:cNvPr id="138264" name="Rectangle 24"/>
            <p:cNvSpPr>
              <a:spLocks noChangeArrowheads="1"/>
            </p:cNvSpPr>
            <p:nvPr/>
          </p:nvSpPr>
          <p:spPr bwMode="auto">
            <a:xfrm>
              <a:off x="2880" y="1275"/>
              <a:ext cx="2812" cy="2903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38281" name="Group 41"/>
          <p:cNvGrpSpPr>
            <a:grpSpLocks/>
          </p:cNvGrpSpPr>
          <p:nvPr/>
        </p:nvGrpSpPr>
        <p:grpSpPr bwMode="auto">
          <a:xfrm>
            <a:off x="425450" y="4365625"/>
            <a:ext cx="3390900" cy="1216025"/>
            <a:chOff x="268" y="2750"/>
            <a:chExt cx="2136" cy="766"/>
          </a:xfrm>
        </p:grpSpPr>
        <p:sp>
          <p:nvSpPr>
            <p:cNvPr id="138266" name="Line 26"/>
            <p:cNvSpPr>
              <a:spLocks noChangeShapeType="1"/>
            </p:cNvSpPr>
            <p:nvPr/>
          </p:nvSpPr>
          <p:spPr bwMode="auto">
            <a:xfrm flipV="1">
              <a:off x="272" y="2750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8267" name="Line 27"/>
            <p:cNvSpPr>
              <a:spLocks noChangeShapeType="1"/>
            </p:cNvSpPr>
            <p:nvPr/>
          </p:nvSpPr>
          <p:spPr bwMode="auto">
            <a:xfrm flipV="1">
              <a:off x="268" y="3358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8270" name="Text Box 30"/>
            <p:cNvSpPr txBox="1">
              <a:spLocks noChangeArrowheads="1"/>
            </p:cNvSpPr>
            <p:nvPr/>
          </p:nvSpPr>
          <p:spPr bwMode="auto">
            <a:xfrm>
              <a:off x="276" y="2976"/>
              <a:ext cx="971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38272" name="Text Box 32"/>
            <p:cNvSpPr txBox="1">
              <a:spLocks noChangeArrowheads="1"/>
            </p:cNvSpPr>
            <p:nvPr/>
          </p:nvSpPr>
          <p:spPr bwMode="auto">
            <a:xfrm>
              <a:off x="1247" y="2976"/>
              <a:ext cx="971" cy="192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8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38278" name="Text Box 38"/>
            <p:cNvSpPr txBox="1">
              <a:spLocks noChangeArrowheads="1"/>
            </p:cNvSpPr>
            <p:nvPr/>
          </p:nvSpPr>
          <p:spPr bwMode="auto">
            <a:xfrm>
              <a:off x="1860" y="3362"/>
              <a:ext cx="5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/>
                <a:t>t(</a:t>
              </a:r>
              <a:r>
                <a:rPr lang="ko-KR" altLang="en-US" sz="1000"/>
                <a:t>시간</a:t>
              </a:r>
              <a:r>
                <a:rPr lang="en-US" altLang="ko-KR" sz="1000"/>
                <a:t>)</a:t>
              </a:r>
            </a:p>
          </p:txBody>
        </p:sp>
      </p:grpSp>
      <p:grpSp>
        <p:nvGrpSpPr>
          <p:cNvPr id="138280" name="Group 40"/>
          <p:cNvGrpSpPr>
            <a:grpSpLocks/>
          </p:cNvGrpSpPr>
          <p:nvPr/>
        </p:nvGrpSpPr>
        <p:grpSpPr bwMode="auto">
          <a:xfrm>
            <a:off x="431800" y="5516563"/>
            <a:ext cx="3390900" cy="1223962"/>
            <a:chOff x="268" y="3476"/>
            <a:chExt cx="2136" cy="771"/>
          </a:xfrm>
        </p:grpSpPr>
        <p:sp>
          <p:nvSpPr>
            <p:cNvPr id="138273" name="Line 33"/>
            <p:cNvSpPr>
              <a:spLocks noChangeShapeType="1"/>
            </p:cNvSpPr>
            <p:nvPr/>
          </p:nvSpPr>
          <p:spPr bwMode="auto">
            <a:xfrm flipV="1">
              <a:off x="272" y="3476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8274" name="Line 34"/>
            <p:cNvSpPr>
              <a:spLocks noChangeShapeType="1"/>
            </p:cNvSpPr>
            <p:nvPr/>
          </p:nvSpPr>
          <p:spPr bwMode="auto">
            <a:xfrm flipV="1">
              <a:off x="268" y="4084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8275" name="Text Box 35"/>
            <p:cNvSpPr txBox="1">
              <a:spLocks noChangeArrowheads="1"/>
            </p:cNvSpPr>
            <p:nvPr/>
          </p:nvSpPr>
          <p:spPr bwMode="auto">
            <a:xfrm>
              <a:off x="276" y="3589"/>
              <a:ext cx="971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38276" name="Text Box 36"/>
            <p:cNvSpPr txBox="1">
              <a:spLocks noChangeArrowheads="1"/>
            </p:cNvSpPr>
            <p:nvPr/>
          </p:nvSpPr>
          <p:spPr bwMode="auto">
            <a:xfrm>
              <a:off x="272" y="3828"/>
              <a:ext cx="971" cy="192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8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38279" name="Text Box 39"/>
            <p:cNvSpPr txBox="1">
              <a:spLocks noChangeArrowheads="1"/>
            </p:cNvSpPr>
            <p:nvPr/>
          </p:nvSpPr>
          <p:spPr bwMode="auto">
            <a:xfrm>
              <a:off x="1860" y="4093"/>
              <a:ext cx="5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/>
                <a:t>t(</a:t>
              </a:r>
              <a:r>
                <a:rPr lang="ko-KR" altLang="en-US" sz="1000"/>
                <a:t>시간</a:t>
              </a:r>
              <a:r>
                <a:rPr lang="en-US" altLang="ko-KR" sz="1000"/>
                <a:t>)</a:t>
              </a:r>
            </a:p>
          </p:txBody>
        </p:sp>
      </p:grpSp>
      <p:grpSp>
        <p:nvGrpSpPr>
          <p:cNvPr id="138282" name="Group 42"/>
          <p:cNvGrpSpPr>
            <a:grpSpLocks/>
          </p:cNvGrpSpPr>
          <p:nvPr/>
        </p:nvGrpSpPr>
        <p:grpSpPr bwMode="auto">
          <a:xfrm>
            <a:off x="425450" y="5526088"/>
            <a:ext cx="3390900" cy="1216025"/>
            <a:chOff x="268" y="2750"/>
            <a:chExt cx="2136" cy="766"/>
          </a:xfrm>
        </p:grpSpPr>
        <p:sp>
          <p:nvSpPr>
            <p:cNvPr id="138283" name="Line 43"/>
            <p:cNvSpPr>
              <a:spLocks noChangeShapeType="1"/>
            </p:cNvSpPr>
            <p:nvPr/>
          </p:nvSpPr>
          <p:spPr bwMode="auto">
            <a:xfrm flipV="1">
              <a:off x="272" y="2750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8284" name="Line 44"/>
            <p:cNvSpPr>
              <a:spLocks noChangeShapeType="1"/>
            </p:cNvSpPr>
            <p:nvPr/>
          </p:nvSpPr>
          <p:spPr bwMode="auto">
            <a:xfrm flipV="1">
              <a:off x="268" y="3358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38285" name="Text Box 45"/>
            <p:cNvSpPr txBox="1">
              <a:spLocks noChangeArrowheads="1"/>
            </p:cNvSpPr>
            <p:nvPr/>
          </p:nvSpPr>
          <p:spPr bwMode="auto">
            <a:xfrm>
              <a:off x="1860" y="3362"/>
              <a:ext cx="5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/>
                <a:t>t(</a:t>
              </a:r>
              <a:r>
                <a:rPr lang="ko-KR" altLang="en-US" sz="1000"/>
                <a:t>시간</a:t>
              </a:r>
              <a:r>
                <a:rPr lang="en-US" altLang="ko-KR" sz="1000"/>
                <a:t>)</a:t>
              </a:r>
            </a:p>
          </p:txBody>
        </p:sp>
        <p:grpSp>
          <p:nvGrpSpPr>
            <p:cNvPr id="138286" name="Group 46"/>
            <p:cNvGrpSpPr>
              <a:grpSpLocks/>
            </p:cNvGrpSpPr>
            <p:nvPr/>
          </p:nvGrpSpPr>
          <p:grpSpPr bwMode="auto">
            <a:xfrm>
              <a:off x="273" y="2999"/>
              <a:ext cx="1995" cy="192"/>
              <a:chOff x="2201" y="3067"/>
              <a:chExt cx="1995" cy="192"/>
            </a:xfrm>
          </p:grpSpPr>
          <p:sp>
            <p:nvSpPr>
              <p:cNvPr id="138287" name="Text Box 47"/>
              <p:cNvSpPr txBox="1">
                <a:spLocks noChangeArrowheads="1"/>
              </p:cNvSpPr>
              <p:nvPr/>
            </p:nvSpPr>
            <p:spPr bwMode="auto">
              <a:xfrm>
                <a:off x="2450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38288" name="Text Box 48"/>
              <p:cNvSpPr txBox="1">
                <a:spLocks noChangeArrowheads="1"/>
              </p:cNvSpPr>
              <p:nvPr/>
            </p:nvSpPr>
            <p:spPr bwMode="auto">
              <a:xfrm>
                <a:off x="2700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38289" name="Text Box 49"/>
              <p:cNvSpPr txBox="1">
                <a:spLocks noChangeArrowheads="1"/>
              </p:cNvSpPr>
              <p:nvPr/>
            </p:nvSpPr>
            <p:spPr bwMode="auto">
              <a:xfrm>
                <a:off x="2201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38290" name="Text Box 50"/>
              <p:cNvSpPr txBox="1">
                <a:spLocks noChangeArrowheads="1"/>
              </p:cNvSpPr>
              <p:nvPr/>
            </p:nvSpPr>
            <p:spPr bwMode="auto">
              <a:xfrm>
                <a:off x="2949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38291" name="Text Box 51"/>
              <p:cNvSpPr txBox="1">
                <a:spLocks noChangeArrowheads="1"/>
              </p:cNvSpPr>
              <p:nvPr/>
            </p:nvSpPr>
            <p:spPr bwMode="auto">
              <a:xfrm>
                <a:off x="3447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38292" name="Text Box 52"/>
              <p:cNvSpPr txBox="1">
                <a:spLocks noChangeArrowheads="1"/>
              </p:cNvSpPr>
              <p:nvPr/>
            </p:nvSpPr>
            <p:spPr bwMode="auto">
              <a:xfrm>
                <a:off x="3697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38293" name="Text Box 53"/>
              <p:cNvSpPr txBox="1">
                <a:spLocks noChangeArrowheads="1"/>
              </p:cNvSpPr>
              <p:nvPr/>
            </p:nvSpPr>
            <p:spPr bwMode="auto">
              <a:xfrm>
                <a:off x="3198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38294" name="Text Box 54"/>
              <p:cNvSpPr txBox="1">
                <a:spLocks noChangeArrowheads="1"/>
              </p:cNvSpPr>
              <p:nvPr/>
            </p:nvSpPr>
            <p:spPr bwMode="auto">
              <a:xfrm>
                <a:off x="3946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</p:grpSp>
      <p:sp>
        <p:nvSpPr>
          <p:cNvPr id="4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462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// VariableTest.java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public class VariableTest{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public static void main(String[] args)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int a = 1;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System.out.println("a = " + a);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int b = 2;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System.out.println("b = " + b);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a = b;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System.out.println("a = " + a);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a = 10;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b = 20;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int c = a + b;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System.out.println("a + b = " + c);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int d=10;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d=d+20;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   System.out.println("d + 20 = " + d);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800">
                <a:latin typeface="Lucida Console" pitchFamily="49" charset="0"/>
              </a:rPr>
              <a:t>}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변수 예제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0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8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1.6 </a:t>
            </a:r>
            <a:r>
              <a:rPr lang="ko-KR" altLang="en-US" sz="2800">
                <a:latin typeface="견명조" pitchFamily="18" charset="-127"/>
              </a:rPr>
              <a:t>싱글쓰레드 </a:t>
            </a:r>
            <a:r>
              <a:rPr lang="en-US" altLang="ko-KR" sz="2800">
                <a:latin typeface="견명조" pitchFamily="18" charset="-127"/>
              </a:rPr>
              <a:t>vs. </a:t>
            </a:r>
            <a:r>
              <a:rPr lang="ko-KR" altLang="en-US" sz="2800">
                <a:latin typeface="견명조" pitchFamily="18" charset="-127"/>
              </a:rPr>
              <a:t>멀티쓰레드</a:t>
            </a:r>
            <a:r>
              <a:rPr lang="en-US" altLang="ko-KR" sz="2800">
                <a:latin typeface="견명조" pitchFamily="18" charset="-127"/>
              </a:rPr>
              <a:t>(2)</a:t>
            </a:r>
          </a:p>
        </p:txBody>
      </p:sp>
      <p:grpSp>
        <p:nvGrpSpPr>
          <p:cNvPr id="140394" name="Group 106"/>
          <p:cNvGrpSpPr>
            <a:grpSpLocks/>
          </p:cNvGrpSpPr>
          <p:nvPr/>
        </p:nvGrpSpPr>
        <p:grpSpPr bwMode="auto">
          <a:xfrm>
            <a:off x="395288" y="1700213"/>
            <a:ext cx="7092950" cy="5041900"/>
            <a:chOff x="249" y="1071"/>
            <a:chExt cx="4468" cy="3176"/>
          </a:xfrm>
        </p:grpSpPr>
        <p:pic>
          <p:nvPicPr>
            <p:cNvPr id="140356" name="Picture 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" y="2331"/>
              <a:ext cx="4377" cy="1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140392" name="Group 104"/>
            <p:cNvGrpSpPr>
              <a:grpSpLocks/>
            </p:cNvGrpSpPr>
            <p:nvPr/>
          </p:nvGrpSpPr>
          <p:grpSpPr bwMode="auto">
            <a:xfrm>
              <a:off x="249" y="1071"/>
              <a:ext cx="4468" cy="1180"/>
              <a:chOff x="249" y="1071"/>
              <a:chExt cx="4468" cy="1180"/>
            </a:xfrm>
          </p:grpSpPr>
          <p:pic>
            <p:nvPicPr>
              <p:cNvPr id="140354" name="Picture 6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" y="1093"/>
                <a:ext cx="4218" cy="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40357" name="Rectangle 69"/>
              <p:cNvSpPr>
                <a:spLocks noChangeArrowheads="1"/>
              </p:cNvSpPr>
              <p:nvPr/>
            </p:nvSpPr>
            <p:spPr bwMode="auto">
              <a:xfrm>
                <a:off x="249" y="1071"/>
                <a:ext cx="4468" cy="1180"/>
              </a:xfrm>
              <a:prstGeom prst="rect">
                <a:avLst/>
              </a:prstGeom>
              <a:noFill/>
              <a:ln w="12700" algn="ctr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33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0358" name="Rectangle 70"/>
            <p:cNvSpPr>
              <a:spLocks noChangeArrowheads="1"/>
            </p:cNvSpPr>
            <p:nvPr/>
          </p:nvSpPr>
          <p:spPr bwMode="auto">
            <a:xfrm>
              <a:off x="249" y="2319"/>
              <a:ext cx="4468" cy="1928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40369" name="Group 81"/>
          <p:cNvGrpSpPr>
            <a:grpSpLocks/>
          </p:cNvGrpSpPr>
          <p:nvPr/>
        </p:nvGrpSpPr>
        <p:grpSpPr bwMode="auto">
          <a:xfrm>
            <a:off x="4030663" y="2636838"/>
            <a:ext cx="5113337" cy="1647825"/>
            <a:chOff x="2449" y="2369"/>
            <a:chExt cx="3221" cy="1038"/>
          </a:xfrm>
        </p:grpSpPr>
        <p:sp>
          <p:nvSpPr>
            <p:cNvPr id="140370" name="Rectangle 82"/>
            <p:cNvSpPr>
              <a:spLocks noChangeArrowheads="1"/>
            </p:cNvSpPr>
            <p:nvPr/>
          </p:nvSpPr>
          <p:spPr bwMode="auto">
            <a:xfrm>
              <a:off x="2472" y="2387"/>
              <a:ext cx="3130" cy="998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140371" name="Group 83"/>
            <p:cNvGrpSpPr>
              <a:grpSpLocks/>
            </p:cNvGrpSpPr>
            <p:nvPr/>
          </p:nvGrpSpPr>
          <p:grpSpPr bwMode="auto">
            <a:xfrm>
              <a:off x="2449" y="2369"/>
              <a:ext cx="3221" cy="1038"/>
              <a:chOff x="2449" y="1525"/>
              <a:chExt cx="3221" cy="1038"/>
            </a:xfrm>
          </p:grpSpPr>
          <p:sp>
            <p:nvSpPr>
              <p:cNvPr id="140372" name="Line 84"/>
              <p:cNvSpPr>
                <a:spLocks noChangeShapeType="1"/>
              </p:cNvSpPr>
              <p:nvPr/>
            </p:nvSpPr>
            <p:spPr bwMode="auto">
              <a:xfrm flipV="1">
                <a:off x="2544" y="1801"/>
                <a:ext cx="0" cy="6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0373" name="Line 85"/>
              <p:cNvSpPr>
                <a:spLocks noChangeShapeType="1"/>
              </p:cNvSpPr>
              <p:nvPr/>
            </p:nvSpPr>
            <p:spPr bwMode="auto">
              <a:xfrm flipV="1">
                <a:off x="2540" y="2409"/>
                <a:ext cx="30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0374" name="Text Box 86"/>
              <p:cNvSpPr txBox="1">
                <a:spLocks noChangeArrowheads="1"/>
              </p:cNvSpPr>
              <p:nvPr/>
            </p:nvSpPr>
            <p:spPr bwMode="auto">
              <a:xfrm>
                <a:off x="2548" y="2027"/>
                <a:ext cx="58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40375" name="Text Box 87"/>
              <p:cNvSpPr txBox="1">
                <a:spLocks noChangeArrowheads="1"/>
              </p:cNvSpPr>
              <p:nvPr/>
            </p:nvSpPr>
            <p:spPr bwMode="auto">
              <a:xfrm>
                <a:off x="4453" y="2027"/>
                <a:ext cx="971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40376" name="Text Box 88"/>
              <p:cNvSpPr txBox="1">
                <a:spLocks noChangeArrowheads="1"/>
              </p:cNvSpPr>
              <p:nvPr/>
            </p:nvSpPr>
            <p:spPr bwMode="auto">
              <a:xfrm>
                <a:off x="5103" y="2409"/>
                <a:ext cx="5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/>
                  <a:t>t(</a:t>
                </a:r>
                <a:r>
                  <a:rPr lang="ko-KR" altLang="en-US" sz="1000"/>
                  <a:t>시간</a:t>
                </a:r>
                <a:r>
                  <a:rPr lang="en-US" altLang="ko-KR" sz="1000"/>
                  <a:t>)</a:t>
                </a:r>
              </a:p>
            </p:txBody>
          </p:sp>
          <p:sp>
            <p:nvSpPr>
              <p:cNvPr id="140377" name="Text Box 89"/>
              <p:cNvSpPr txBox="1">
                <a:spLocks noChangeArrowheads="1"/>
              </p:cNvSpPr>
              <p:nvPr/>
            </p:nvSpPr>
            <p:spPr bwMode="auto">
              <a:xfrm>
                <a:off x="3841" y="2028"/>
                <a:ext cx="61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40378" name="Text Box 90"/>
              <p:cNvSpPr txBox="1">
                <a:spLocks noChangeArrowheads="1"/>
              </p:cNvSpPr>
              <p:nvPr/>
            </p:nvSpPr>
            <p:spPr bwMode="auto">
              <a:xfrm>
                <a:off x="3135" y="2038"/>
                <a:ext cx="703" cy="177"/>
              </a:xfrm>
              <a:prstGeom prst="rect">
                <a:avLst/>
              </a:prstGeom>
              <a:noFill/>
              <a:ln w="635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en-US" altLang="ko-KR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Text Box 20"/>
              <p:cNvSpPr txBox="1">
                <a:spLocks noChangeArrowheads="1"/>
              </p:cNvSpPr>
              <p:nvPr/>
            </p:nvSpPr>
            <p:spPr bwMode="auto">
              <a:xfrm>
                <a:off x="2449" y="1525"/>
                <a:ext cx="322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66700" indent="-2667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algn="l" eaLnBrk="1" hangingPunct="1"/>
                <a:r>
                  <a:rPr lang="en-US" altLang="ko-KR" sz="1800">
                    <a:latin typeface="견명조" pitchFamily="18" charset="-127"/>
                  </a:rPr>
                  <a:t>▶ </a:t>
                </a:r>
                <a:r>
                  <a:rPr lang="ko-KR" altLang="en-US" sz="1800">
                    <a:latin typeface="견명조" pitchFamily="18" charset="-127"/>
                  </a:rPr>
                  <a:t>싱글쓰레드 </a:t>
                </a:r>
              </a:p>
            </p:txBody>
          </p:sp>
          <p:sp>
            <p:nvSpPr>
              <p:cNvPr id="140380" name="Text Box 92"/>
              <p:cNvSpPr txBox="1">
                <a:spLocks noChangeArrowheads="1"/>
              </p:cNvSpPr>
              <p:nvPr/>
            </p:nvSpPr>
            <p:spPr bwMode="auto">
              <a:xfrm>
                <a:off x="2880" y="1865"/>
                <a:ext cx="12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ko-KR" altLang="en-US" sz="1000"/>
                  <a:t>사용자 입력을 기다리는 구간</a:t>
                </a:r>
              </a:p>
            </p:txBody>
          </p:sp>
        </p:grpSp>
      </p:grpSp>
      <p:grpSp>
        <p:nvGrpSpPr>
          <p:cNvPr id="140381" name="Group 93"/>
          <p:cNvGrpSpPr>
            <a:grpSpLocks/>
          </p:cNvGrpSpPr>
          <p:nvPr/>
        </p:nvGrpSpPr>
        <p:grpSpPr bwMode="auto">
          <a:xfrm>
            <a:off x="4032250" y="4365625"/>
            <a:ext cx="5083175" cy="1655763"/>
            <a:chOff x="2109" y="2863"/>
            <a:chExt cx="3202" cy="1043"/>
          </a:xfrm>
        </p:grpSpPr>
        <p:sp>
          <p:nvSpPr>
            <p:cNvPr id="140382" name="Rectangle 94"/>
            <p:cNvSpPr>
              <a:spLocks noChangeArrowheads="1"/>
            </p:cNvSpPr>
            <p:nvPr/>
          </p:nvSpPr>
          <p:spPr bwMode="auto">
            <a:xfrm>
              <a:off x="2132" y="2886"/>
              <a:ext cx="3130" cy="998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140383" name="Group 95"/>
            <p:cNvGrpSpPr>
              <a:grpSpLocks/>
            </p:cNvGrpSpPr>
            <p:nvPr/>
          </p:nvGrpSpPr>
          <p:grpSpPr bwMode="auto">
            <a:xfrm>
              <a:off x="2109" y="2863"/>
              <a:ext cx="3202" cy="1043"/>
              <a:chOff x="1016" y="2791"/>
              <a:chExt cx="3202" cy="1043"/>
            </a:xfrm>
          </p:grpSpPr>
          <p:sp>
            <p:nvSpPr>
              <p:cNvPr id="140384" name="Line 96"/>
              <p:cNvSpPr>
                <a:spLocks noChangeShapeType="1"/>
              </p:cNvSpPr>
              <p:nvPr/>
            </p:nvSpPr>
            <p:spPr bwMode="auto">
              <a:xfrm flipV="1">
                <a:off x="1115" y="3045"/>
                <a:ext cx="0" cy="6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0385" name="Line 97"/>
              <p:cNvSpPr>
                <a:spLocks noChangeShapeType="1"/>
              </p:cNvSpPr>
              <p:nvPr/>
            </p:nvSpPr>
            <p:spPr bwMode="auto">
              <a:xfrm flipV="1">
                <a:off x="1111" y="3653"/>
                <a:ext cx="30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0386" name="Text Box 98"/>
              <p:cNvSpPr txBox="1">
                <a:spLocks noChangeArrowheads="1"/>
              </p:cNvSpPr>
              <p:nvPr/>
            </p:nvSpPr>
            <p:spPr bwMode="auto">
              <a:xfrm>
                <a:off x="3674" y="3680"/>
                <a:ext cx="5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/>
                  <a:t>t(</a:t>
                </a:r>
                <a:r>
                  <a:rPr lang="ko-KR" altLang="en-US" sz="1000"/>
                  <a:t>시간</a:t>
                </a:r>
                <a:r>
                  <a:rPr lang="en-US" altLang="ko-KR" sz="1000"/>
                  <a:t>)</a:t>
                </a:r>
              </a:p>
            </p:txBody>
          </p:sp>
          <p:sp>
            <p:nvSpPr>
              <p:cNvPr id="140387" name="Text Box 99"/>
              <p:cNvSpPr txBox="1">
                <a:spLocks noChangeArrowheads="1"/>
              </p:cNvSpPr>
              <p:nvPr/>
            </p:nvSpPr>
            <p:spPr bwMode="auto">
              <a:xfrm>
                <a:off x="2427" y="3273"/>
                <a:ext cx="61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140388" name="Text Box 100"/>
              <p:cNvSpPr txBox="1">
                <a:spLocks noChangeArrowheads="1"/>
              </p:cNvSpPr>
              <p:nvPr/>
            </p:nvSpPr>
            <p:spPr bwMode="auto">
              <a:xfrm>
                <a:off x="1701" y="3275"/>
                <a:ext cx="725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140389" name="Text Box 101"/>
              <p:cNvSpPr txBox="1">
                <a:spLocks noChangeArrowheads="1"/>
              </p:cNvSpPr>
              <p:nvPr/>
            </p:nvSpPr>
            <p:spPr bwMode="auto">
              <a:xfrm>
                <a:off x="3039" y="3272"/>
                <a:ext cx="246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8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2" name="Text Box 20"/>
              <p:cNvSpPr txBox="1">
                <a:spLocks noChangeArrowheads="1"/>
              </p:cNvSpPr>
              <p:nvPr/>
            </p:nvSpPr>
            <p:spPr bwMode="auto">
              <a:xfrm>
                <a:off x="1016" y="2791"/>
                <a:ext cx="229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66700" indent="-2667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algn="l" eaLnBrk="1" hangingPunct="1"/>
                <a:r>
                  <a:rPr lang="en-US" altLang="ko-KR" sz="1800">
                    <a:latin typeface="견명조" pitchFamily="18" charset="-127"/>
                  </a:rPr>
                  <a:t>▶ </a:t>
                </a:r>
                <a:r>
                  <a:rPr lang="ko-KR" altLang="en-US" sz="1800">
                    <a:latin typeface="견명조" pitchFamily="18" charset="-127"/>
                  </a:rPr>
                  <a:t>멀티쓰레드</a:t>
                </a:r>
              </a:p>
            </p:txBody>
          </p:sp>
          <p:sp>
            <p:nvSpPr>
              <p:cNvPr id="140391" name="Text Box 103"/>
              <p:cNvSpPr txBox="1">
                <a:spLocks noChangeArrowheads="1"/>
              </p:cNvSpPr>
              <p:nvPr/>
            </p:nvSpPr>
            <p:spPr bwMode="auto">
              <a:xfrm>
                <a:off x="1121" y="3271"/>
                <a:ext cx="58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</p:grp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888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>
                <a:latin typeface="견명조" pitchFamily="18" charset="-127"/>
              </a:rPr>
              <a:t>1.7 </a:t>
            </a:r>
            <a:r>
              <a:rPr lang="ko-KR" altLang="en-US" sz="2800">
                <a:latin typeface="견명조" pitchFamily="18" charset="-127"/>
              </a:rPr>
              <a:t>쓰레드의 우선순위</a:t>
            </a:r>
            <a:r>
              <a:rPr lang="en-US" altLang="ko-KR" sz="2800">
                <a:latin typeface="견명조" pitchFamily="18" charset="-127"/>
              </a:rPr>
              <a:t>(priority of thread)</a:t>
            </a:r>
          </a:p>
        </p:txBody>
      </p:sp>
      <p:grpSp>
        <p:nvGrpSpPr>
          <p:cNvPr id="144451" name="Group 67"/>
          <p:cNvGrpSpPr>
            <a:grpSpLocks/>
          </p:cNvGrpSpPr>
          <p:nvPr/>
        </p:nvGrpSpPr>
        <p:grpSpPr bwMode="auto">
          <a:xfrm>
            <a:off x="4718050" y="5010150"/>
            <a:ext cx="3706813" cy="1693863"/>
            <a:chOff x="521" y="2137"/>
            <a:chExt cx="2335" cy="1067"/>
          </a:xfrm>
        </p:grpSpPr>
        <p:sp>
          <p:nvSpPr>
            <p:cNvPr id="144448" name="Rectangle 64"/>
            <p:cNvSpPr>
              <a:spLocks noChangeArrowheads="1"/>
            </p:cNvSpPr>
            <p:nvPr/>
          </p:nvSpPr>
          <p:spPr bwMode="auto">
            <a:xfrm>
              <a:off x="521" y="2137"/>
              <a:ext cx="2268" cy="106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" name="Text Box 20"/>
            <p:cNvSpPr txBox="1">
              <a:spLocks noChangeArrowheads="1"/>
            </p:cNvSpPr>
            <p:nvPr/>
          </p:nvSpPr>
          <p:spPr bwMode="auto">
            <a:xfrm>
              <a:off x="566" y="2160"/>
              <a:ext cx="22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▶ A</a:t>
              </a:r>
              <a:r>
                <a:rPr lang="ko-KR" altLang="en-US" sz="1800">
                  <a:latin typeface="견명조" pitchFamily="18" charset="-127"/>
                </a:rPr>
                <a:t>의 우선순위가 높은 경우</a:t>
              </a:r>
            </a:p>
          </p:txBody>
        </p:sp>
        <p:sp>
          <p:nvSpPr>
            <p:cNvPr id="144429" name="Line 45"/>
            <p:cNvSpPr>
              <a:spLocks noChangeShapeType="1"/>
            </p:cNvSpPr>
            <p:nvPr/>
          </p:nvSpPr>
          <p:spPr bwMode="auto">
            <a:xfrm flipV="1">
              <a:off x="612" y="2437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4430" name="Line 46"/>
            <p:cNvSpPr>
              <a:spLocks noChangeShapeType="1"/>
            </p:cNvSpPr>
            <p:nvPr/>
          </p:nvSpPr>
          <p:spPr bwMode="auto">
            <a:xfrm flipV="1">
              <a:off x="608" y="3045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4431" name="Text Box 47"/>
            <p:cNvSpPr txBox="1">
              <a:spLocks noChangeArrowheads="1"/>
            </p:cNvSpPr>
            <p:nvPr/>
          </p:nvSpPr>
          <p:spPr bwMode="auto">
            <a:xfrm>
              <a:off x="2200" y="3049"/>
              <a:ext cx="54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000"/>
                <a:t>t(</a:t>
              </a:r>
              <a:r>
                <a:rPr lang="ko-KR" altLang="en-US" sz="1000"/>
                <a:t>시간</a:t>
              </a:r>
              <a:r>
                <a:rPr lang="en-US" altLang="ko-KR" sz="1000"/>
                <a:t>)</a:t>
              </a:r>
            </a:p>
          </p:txBody>
        </p:sp>
        <p:sp>
          <p:nvSpPr>
            <p:cNvPr id="144435" name="Text Box 51"/>
            <p:cNvSpPr txBox="1">
              <a:spLocks noChangeArrowheads="1"/>
            </p:cNvSpPr>
            <p:nvPr/>
          </p:nvSpPr>
          <p:spPr bwMode="auto">
            <a:xfrm>
              <a:off x="613" y="2686"/>
              <a:ext cx="385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4436" name="Text Box 52"/>
            <p:cNvSpPr txBox="1">
              <a:spLocks noChangeArrowheads="1"/>
            </p:cNvSpPr>
            <p:nvPr/>
          </p:nvSpPr>
          <p:spPr bwMode="auto">
            <a:xfrm>
              <a:off x="998" y="2686"/>
              <a:ext cx="250" cy="192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8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44438" name="Text Box 54"/>
            <p:cNvSpPr txBox="1">
              <a:spLocks noChangeArrowheads="1"/>
            </p:cNvSpPr>
            <p:nvPr/>
          </p:nvSpPr>
          <p:spPr bwMode="auto">
            <a:xfrm>
              <a:off x="1882" y="2686"/>
              <a:ext cx="250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4440" name="Text Box 56"/>
            <p:cNvSpPr txBox="1">
              <a:spLocks noChangeArrowheads="1"/>
            </p:cNvSpPr>
            <p:nvPr/>
          </p:nvSpPr>
          <p:spPr bwMode="auto">
            <a:xfrm>
              <a:off x="2132" y="2686"/>
              <a:ext cx="476" cy="192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8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44444" name="Text Box 60"/>
            <p:cNvSpPr txBox="1">
              <a:spLocks noChangeArrowheads="1"/>
            </p:cNvSpPr>
            <p:nvPr/>
          </p:nvSpPr>
          <p:spPr bwMode="auto">
            <a:xfrm>
              <a:off x="1251" y="2687"/>
              <a:ext cx="385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4445" name="Text Box 61"/>
            <p:cNvSpPr txBox="1">
              <a:spLocks noChangeArrowheads="1"/>
            </p:cNvSpPr>
            <p:nvPr/>
          </p:nvSpPr>
          <p:spPr bwMode="auto">
            <a:xfrm>
              <a:off x="1636" y="2687"/>
              <a:ext cx="250" cy="192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8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44450" name="Group 66"/>
          <p:cNvGrpSpPr>
            <a:grpSpLocks/>
          </p:cNvGrpSpPr>
          <p:nvPr/>
        </p:nvGrpSpPr>
        <p:grpSpPr bwMode="auto">
          <a:xfrm>
            <a:off x="900113" y="5011738"/>
            <a:ext cx="3706812" cy="1693862"/>
            <a:chOff x="2631" y="1321"/>
            <a:chExt cx="2335" cy="1067"/>
          </a:xfrm>
        </p:grpSpPr>
        <p:sp>
          <p:nvSpPr>
            <p:cNvPr id="144446" name="Rectangle 62"/>
            <p:cNvSpPr>
              <a:spLocks noChangeArrowheads="1"/>
            </p:cNvSpPr>
            <p:nvPr/>
          </p:nvSpPr>
          <p:spPr bwMode="auto">
            <a:xfrm>
              <a:off x="2631" y="1321"/>
              <a:ext cx="2268" cy="106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144415" name="Group 31"/>
            <p:cNvGrpSpPr>
              <a:grpSpLocks/>
            </p:cNvGrpSpPr>
            <p:nvPr/>
          </p:nvGrpSpPr>
          <p:grpSpPr bwMode="auto">
            <a:xfrm>
              <a:off x="2744" y="1616"/>
              <a:ext cx="2136" cy="766"/>
              <a:chOff x="268" y="2750"/>
              <a:chExt cx="2136" cy="766"/>
            </a:xfrm>
          </p:grpSpPr>
          <p:sp>
            <p:nvSpPr>
              <p:cNvPr id="144416" name="Line 32"/>
              <p:cNvSpPr>
                <a:spLocks noChangeShapeType="1"/>
              </p:cNvSpPr>
              <p:nvPr/>
            </p:nvSpPr>
            <p:spPr bwMode="auto">
              <a:xfrm flipV="1">
                <a:off x="272" y="2750"/>
                <a:ext cx="0" cy="6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4417" name="Line 33"/>
              <p:cNvSpPr>
                <a:spLocks noChangeShapeType="1"/>
              </p:cNvSpPr>
              <p:nvPr/>
            </p:nvSpPr>
            <p:spPr bwMode="auto">
              <a:xfrm flipV="1">
                <a:off x="268" y="3358"/>
                <a:ext cx="20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144418" name="Text Box 34"/>
              <p:cNvSpPr txBox="1">
                <a:spLocks noChangeArrowheads="1"/>
              </p:cNvSpPr>
              <p:nvPr/>
            </p:nvSpPr>
            <p:spPr bwMode="auto">
              <a:xfrm>
                <a:off x="1860" y="3362"/>
                <a:ext cx="5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1pPr>
                <a:lvl2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2pPr>
                <a:lvl3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3pPr>
                <a:lvl4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4pPr>
                <a:lvl5pPr eaLnBrk="0" hangingPunct="0"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5pPr>
                <a:lvl6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6pPr>
                <a:lvl7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7pPr>
                <a:lvl8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8pPr>
                <a:lvl9pPr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/>
                  <a:t>t(</a:t>
                </a:r>
                <a:r>
                  <a:rPr lang="ko-KR" altLang="en-US" sz="1000"/>
                  <a:t>시간</a:t>
                </a:r>
                <a:r>
                  <a:rPr lang="en-US" altLang="ko-KR" sz="1000"/>
                  <a:t>)</a:t>
                </a:r>
              </a:p>
            </p:txBody>
          </p:sp>
          <p:grpSp>
            <p:nvGrpSpPr>
              <p:cNvPr id="144419" name="Group 35"/>
              <p:cNvGrpSpPr>
                <a:grpSpLocks/>
              </p:cNvGrpSpPr>
              <p:nvPr/>
            </p:nvGrpSpPr>
            <p:grpSpPr bwMode="auto">
              <a:xfrm>
                <a:off x="273" y="2999"/>
                <a:ext cx="1995" cy="192"/>
                <a:chOff x="2201" y="3067"/>
                <a:chExt cx="1995" cy="192"/>
              </a:xfrm>
            </p:grpSpPr>
            <p:sp>
              <p:nvSpPr>
                <p:cNvPr id="144420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450" y="3067"/>
                  <a:ext cx="250" cy="19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008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sp>
              <p:nvSpPr>
                <p:cNvPr id="144421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700" y="3067"/>
                  <a:ext cx="250" cy="19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FF0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  <p:sp>
              <p:nvSpPr>
                <p:cNvPr id="14442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201" y="3067"/>
                  <a:ext cx="250" cy="19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FF0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  <p:sp>
              <p:nvSpPr>
                <p:cNvPr id="14442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949" y="3067"/>
                  <a:ext cx="250" cy="19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008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sp>
              <p:nvSpPr>
                <p:cNvPr id="14442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447" y="3067"/>
                  <a:ext cx="250" cy="19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008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  <p:sp>
              <p:nvSpPr>
                <p:cNvPr id="1444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697" y="3067"/>
                  <a:ext cx="250" cy="19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FF0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  <p:sp>
              <p:nvSpPr>
                <p:cNvPr id="14442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198" y="3067"/>
                  <a:ext cx="250" cy="19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FF0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A</a:t>
                  </a:r>
                </a:p>
              </p:txBody>
            </p:sp>
            <p:sp>
              <p:nvSpPr>
                <p:cNvPr id="144427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946" y="3067"/>
                  <a:ext cx="250" cy="192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008000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49263" indent="-449263"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1pPr>
                  <a:lvl2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2pPr>
                  <a:lvl3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3pPr>
                  <a:lvl4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4pPr>
                  <a:lvl5pPr eaLnBrk="0" hangingPunct="0"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5pPr>
                  <a:lvl6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6pPr>
                  <a:lvl7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7pPr>
                  <a:lvl8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8pPr>
                  <a:lvl9pPr algn="ctr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Courier New" pitchFamily="49" charset="0"/>
                      <a:ea typeface="견명조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 b="1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</p:grpSp>
        </p:grpSp>
        <p:sp>
          <p:nvSpPr>
            <p:cNvPr id="4" name="Text Box 20"/>
            <p:cNvSpPr txBox="1">
              <a:spLocks noChangeArrowheads="1"/>
            </p:cNvSpPr>
            <p:nvPr/>
          </p:nvSpPr>
          <p:spPr bwMode="auto">
            <a:xfrm>
              <a:off x="2676" y="1344"/>
              <a:ext cx="22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▶ </a:t>
              </a:r>
              <a:r>
                <a:rPr lang="ko-KR" altLang="en-US" sz="1800">
                  <a:latin typeface="견명조" pitchFamily="18" charset="-127"/>
                </a:rPr>
                <a:t>우선순위가 같은 경우</a:t>
              </a:r>
            </a:p>
          </p:txBody>
        </p:sp>
      </p:grp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971550" y="1808163"/>
            <a:ext cx="7200900" cy="779462"/>
          </a:xfrm>
          <a:prstGeom prst="rect">
            <a:avLst/>
          </a:prstGeom>
          <a:solidFill>
            <a:srgbClr val="FAF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“</a:t>
            </a:r>
            <a:r>
              <a:rPr lang="ko-KR" altLang="en-US" sz="1800">
                <a:latin typeface="견명조" pitchFamily="18" charset="-127"/>
              </a:rPr>
              <a:t>작업의 중요도에 따라 쓰레드의 우선순위를 다르게 하여</a:t>
            </a:r>
          </a:p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  </a:t>
            </a:r>
            <a:r>
              <a:rPr lang="ko-KR" altLang="en-US" sz="1800">
                <a:latin typeface="견명조" pitchFamily="18" charset="-127"/>
              </a:rPr>
              <a:t>특정 쓰레드가 더 많은 작업시간을 갖도록 할 수 있다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en-US" altLang="ko-KR" sz="1800">
                <a:latin typeface="Arial"/>
              </a:rPr>
              <a:t>”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44453" name="Picture 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744788"/>
            <a:ext cx="7524750" cy="209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4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082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539750" y="5229225"/>
            <a:ext cx="860425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600">
                <a:latin typeface="견명조" pitchFamily="18" charset="-127"/>
              </a:rPr>
              <a:t>* setDaemon(boolean on)</a:t>
            </a:r>
            <a:r>
              <a:rPr lang="ko-KR" altLang="en-US" sz="1600">
                <a:latin typeface="견명조" pitchFamily="18" charset="-127"/>
              </a:rPr>
              <a:t>은 반드시 </a:t>
            </a:r>
            <a:r>
              <a:rPr lang="en-US" altLang="ko-KR" sz="1600">
                <a:latin typeface="견명조" pitchFamily="18" charset="-127"/>
              </a:rPr>
              <a:t>start()</a:t>
            </a:r>
            <a:r>
              <a:rPr lang="ko-KR" altLang="en-US" sz="1600">
                <a:latin typeface="견명조" pitchFamily="18" charset="-127"/>
              </a:rPr>
              <a:t>를 호출하기 전에 실행되어야 한다</a:t>
            </a:r>
            <a:r>
              <a:rPr lang="en-US" altLang="ko-KR" sz="1600">
                <a:latin typeface="견명조" pitchFamily="18" charset="-127"/>
              </a:rPr>
              <a:t>.</a:t>
            </a:r>
          </a:p>
          <a:p>
            <a:pPr algn="l" eaLnBrk="1" hangingPunct="1"/>
            <a:r>
              <a:rPr lang="en-US" altLang="ko-KR" sz="1600">
                <a:latin typeface="견명조" pitchFamily="18" charset="-127"/>
              </a:rPr>
              <a:t>  </a:t>
            </a:r>
            <a:r>
              <a:rPr lang="ko-KR" altLang="en-US" sz="1600">
                <a:latin typeface="견명조" pitchFamily="18" charset="-127"/>
              </a:rPr>
              <a:t>그렇지 않으면 </a:t>
            </a:r>
            <a:r>
              <a:rPr lang="en-US" altLang="ko-KR" sz="1600">
                <a:latin typeface="견명조" pitchFamily="18" charset="-127"/>
              </a:rPr>
              <a:t>IllegalThreadStateException</a:t>
            </a:r>
            <a:r>
              <a:rPr lang="ko-KR" altLang="en-US" sz="1600">
                <a:latin typeface="견명조" pitchFamily="18" charset="-127"/>
              </a:rPr>
              <a:t>이 발생한다</a:t>
            </a:r>
            <a:r>
              <a:rPr lang="en-US" altLang="ko-KR" sz="1600">
                <a:latin typeface="견명조" pitchFamily="18" charset="-127"/>
              </a:rPr>
              <a:t>.</a:t>
            </a:r>
          </a:p>
        </p:txBody>
      </p:sp>
      <p:sp>
        <p:nvSpPr>
          <p:cNvPr id="148490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견명조" pitchFamily="18" charset="-127"/>
              </a:rPr>
              <a:t>1.8 </a:t>
            </a:r>
            <a:r>
              <a:rPr lang="ko-KR" altLang="en-US" sz="2800" dirty="0">
                <a:latin typeface="견명조" pitchFamily="18" charset="-127"/>
              </a:rPr>
              <a:t>데몬 </a:t>
            </a:r>
            <a:r>
              <a:rPr lang="ko-KR" altLang="en-US" sz="2800" dirty="0" err="1">
                <a:latin typeface="견명조" pitchFamily="18" charset="-127"/>
              </a:rPr>
              <a:t>쓰레드</a:t>
            </a:r>
            <a:r>
              <a:rPr lang="en-US" altLang="ko-KR" sz="2800" dirty="0">
                <a:latin typeface="견명조" pitchFamily="18" charset="-127"/>
              </a:rPr>
              <a:t>(daemon thread)</a:t>
            </a:r>
            <a:endParaRPr lang="ko-KR" altLang="en-US" sz="2800" dirty="0">
              <a:latin typeface="견명조" pitchFamily="18" charset="-127"/>
            </a:endParaRP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468313" y="15557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일반 쓰레드</a:t>
            </a:r>
            <a:r>
              <a:rPr lang="en-US" altLang="ko-KR" sz="1800">
                <a:latin typeface="견명조" pitchFamily="18" charset="-127"/>
              </a:rPr>
              <a:t>(non-daemon thread)</a:t>
            </a:r>
            <a:r>
              <a:rPr lang="ko-KR" altLang="en-US" sz="1800">
                <a:latin typeface="견명조" pitchFamily="18" charset="-127"/>
              </a:rPr>
              <a:t>의 작업을 돕는 보조적인 역할을 수행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468313" y="19526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일반 </a:t>
            </a:r>
            <a:r>
              <a:rPr lang="ko-KR" altLang="en-US" sz="1800" dirty="0" err="1">
                <a:latin typeface="견명조" pitchFamily="18" charset="-127"/>
              </a:rPr>
              <a:t>쓰레드가</a:t>
            </a:r>
            <a:r>
              <a:rPr lang="ko-KR" altLang="en-US" sz="1800" dirty="0">
                <a:latin typeface="견명조" pitchFamily="18" charset="-127"/>
              </a:rPr>
              <a:t> 모두 종료되면 자동적으로 종료된다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23415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가비지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ko-KR" altLang="en-US" sz="1800" dirty="0" err="1">
                <a:latin typeface="견명조" pitchFamily="18" charset="-127"/>
              </a:rPr>
              <a:t>컬렉터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자동저장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화면자동갱신 등에 사용된다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68313" y="2774950"/>
            <a:ext cx="86042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무한루프와 조건문을 이용해서 실행 후 대기하다가 특정조건이 만족되면</a:t>
            </a:r>
          </a:p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  </a:t>
            </a:r>
            <a:r>
              <a:rPr lang="ko-KR" altLang="en-US" sz="1800">
                <a:latin typeface="견명조" pitchFamily="18" charset="-127"/>
              </a:rPr>
              <a:t>작업을 수행하고 다시 대기하도록 작성한다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4849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16338"/>
            <a:ext cx="81724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148502" name="Group 22"/>
          <p:cNvGrpSpPr>
            <a:grpSpLocks/>
          </p:cNvGrpSpPr>
          <p:nvPr/>
        </p:nvGrpSpPr>
        <p:grpSpPr bwMode="auto">
          <a:xfrm>
            <a:off x="3350300" y="4148931"/>
            <a:ext cx="5472112" cy="2160587"/>
            <a:chOff x="1746" y="2659"/>
            <a:chExt cx="3447" cy="1361"/>
          </a:xfrm>
        </p:grpSpPr>
        <p:pic>
          <p:nvPicPr>
            <p:cNvPr id="148500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2659"/>
              <a:ext cx="3437" cy="1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FF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8501" name="Rectangle 21"/>
            <p:cNvSpPr>
              <a:spLocks noChangeArrowheads="1"/>
            </p:cNvSpPr>
            <p:nvPr/>
          </p:nvSpPr>
          <p:spPr bwMode="auto">
            <a:xfrm>
              <a:off x="1746" y="2659"/>
              <a:ext cx="3447" cy="1361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33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5545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9928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2. 1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23528" y="5010374"/>
            <a:ext cx="8372475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NotRunnable 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상태를 만드는 방법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sleep()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은 일정 시간 동안만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NotRunnable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상태로 만든다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wait()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notify()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수동으로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NotRunnable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상태로 들어가고 나오는 것을 제어할 수 있다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</p:txBody>
      </p:sp>
      <p:grpSp>
        <p:nvGrpSpPr>
          <p:cNvPr id="50" name="Group 4"/>
          <p:cNvGrpSpPr>
            <a:grpSpLocks/>
          </p:cNvGrpSpPr>
          <p:nvPr/>
        </p:nvGrpSpPr>
        <p:grpSpPr bwMode="auto">
          <a:xfrm>
            <a:off x="774378" y="1052736"/>
            <a:ext cx="7621587" cy="3686175"/>
            <a:chOff x="527" y="688"/>
            <a:chExt cx="4801" cy="2322"/>
          </a:xfrm>
        </p:grpSpPr>
        <p:sp>
          <p:nvSpPr>
            <p:cNvPr id="51" name="Rectangle 5"/>
            <p:cNvSpPr>
              <a:spLocks noChangeArrowheads="1"/>
            </p:cNvSpPr>
            <p:nvPr/>
          </p:nvSpPr>
          <p:spPr bwMode="auto">
            <a:xfrm>
              <a:off x="3215" y="1902"/>
              <a:ext cx="9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sleep(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시간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) -&gt; 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시간지나면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wait() -&gt; notify()</a:t>
              </a:r>
            </a:p>
          </p:txBody>
        </p:sp>
        <p:sp>
          <p:nvSpPr>
            <p:cNvPr id="52" name="Rectangle 6"/>
            <p:cNvSpPr>
              <a:spLocks noChangeArrowheads="1"/>
            </p:cNvSpPr>
            <p:nvPr/>
          </p:nvSpPr>
          <p:spPr bwMode="auto">
            <a:xfrm>
              <a:off x="3215" y="1650"/>
              <a:ext cx="69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sleep(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시간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), wait()</a:t>
              </a:r>
            </a:p>
          </p:txBody>
        </p:sp>
        <p:sp>
          <p:nvSpPr>
            <p:cNvPr id="53" name="Rectangle 7"/>
            <p:cNvSpPr>
              <a:spLocks noChangeArrowheads="1"/>
            </p:cNvSpPr>
            <p:nvPr/>
          </p:nvSpPr>
          <p:spPr bwMode="auto">
            <a:xfrm>
              <a:off x="1291" y="1778"/>
              <a:ext cx="1673" cy="804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val 8"/>
            <p:cNvSpPr>
              <a:spLocks noChangeArrowheads="1"/>
            </p:cNvSpPr>
            <p:nvPr/>
          </p:nvSpPr>
          <p:spPr bwMode="auto">
            <a:xfrm>
              <a:off x="1321" y="1971"/>
              <a:ext cx="245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55" name="Oval 9"/>
            <p:cNvSpPr>
              <a:spLocks noChangeArrowheads="1"/>
            </p:cNvSpPr>
            <p:nvPr/>
          </p:nvSpPr>
          <p:spPr bwMode="auto">
            <a:xfrm>
              <a:off x="2238" y="2032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527" y="1055"/>
              <a:ext cx="4765" cy="1955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Rectangle 11"/>
            <p:cNvSpPr>
              <a:spLocks noChangeArrowheads="1"/>
            </p:cNvSpPr>
            <p:nvPr/>
          </p:nvSpPr>
          <p:spPr bwMode="auto">
            <a:xfrm>
              <a:off x="527" y="688"/>
              <a:ext cx="4765" cy="387"/>
            </a:xfrm>
            <a:prstGeom prst="rect">
              <a:avLst/>
            </a:prstGeom>
            <a:solidFill>
              <a:srgbClr val="666699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스레드</a:t>
              </a:r>
              <a:r>
                <a:rPr kumimoji="0" lang="en-US" altLang="ko-KR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(Thread)</a:t>
              </a:r>
              <a:r>
                <a:rPr kumimoji="0" lang="ko-KR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의 상태 구조도</a:t>
              </a:r>
            </a:p>
          </p:txBody>
        </p:sp>
        <p:sp>
          <p:nvSpPr>
            <p:cNvPr id="58" name="Oval 12"/>
            <p:cNvSpPr>
              <a:spLocks noChangeArrowheads="1"/>
            </p:cNvSpPr>
            <p:nvPr/>
          </p:nvSpPr>
          <p:spPr bwMode="auto">
            <a:xfrm>
              <a:off x="2390" y="2297"/>
              <a:ext cx="245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59" name="Oval 13"/>
            <p:cNvSpPr>
              <a:spLocks noChangeArrowheads="1"/>
            </p:cNvSpPr>
            <p:nvPr/>
          </p:nvSpPr>
          <p:spPr bwMode="auto">
            <a:xfrm>
              <a:off x="1413" y="2236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60" name="Rectangle 14"/>
            <p:cNvSpPr>
              <a:spLocks noChangeArrowheads="1"/>
            </p:cNvSpPr>
            <p:nvPr/>
          </p:nvSpPr>
          <p:spPr bwMode="auto">
            <a:xfrm>
              <a:off x="4253" y="1740"/>
              <a:ext cx="978" cy="539"/>
            </a:xfrm>
            <a:prstGeom prst="rect">
              <a:avLst/>
            </a:prstGeom>
            <a:solidFill>
              <a:srgbClr val="FFFF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15"/>
            <p:cNvSpPr>
              <a:spLocks noChangeArrowheads="1"/>
            </p:cNvSpPr>
            <p:nvPr/>
          </p:nvSpPr>
          <p:spPr bwMode="auto">
            <a:xfrm>
              <a:off x="1950" y="2766"/>
              <a:ext cx="349" cy="196"/>
            </a:xfrm>
            <a:prstGeom prst="rect">
              <a:avLst/>
            </a:prstGeom>
            <a:solidFill>
              <a:srgbClr val="CCCC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Dead</a:t>
              </a:r>
            </a:p>
          </p:txBody>
        </p:sp>
        <p:sp>
          <p:nvSpPr>
            <p:cNvPr id="62" name="Rectangle 16"/>
            <p:cNvSpPr>
              <a:spLocks noChangeArrowheads="1"/>
            </p:cNvSpPr>
            <p:nvPr/>
          </p:nvSpPr>
          <p:spPr bwMode="auto">
            <a:xfrm>
              <a:off x="4253" y="1543"/>
              <a:ext cx="978" cy="197"/>
            </a:xfrm>
            <a:prstGeom prst="rect">
              <a:avLst/>
            </a:prstGeom>
            <a:solidFill>
              <a:srgbClr val="CCCC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NotRunnable</a:t>
              </a:r>
            </a:p>
          </p:txBody>
        </p:sp>
        <p:sp>
          <p:nvSpPr>
            <p:cNvPr id="63" name="Text Box 17"/>
            <p:cNvSpPr txBox="1">
              <a:spLocks noChangeArrowheads="1"/>
            </p:cNvSpPr>
            <p:nvPr/>
          </p:nvSpPr>
          <p:spPr bwMode="auto">
            <a:xfrm>
              <a:off x="558" y="2088"/>
              <a:ext cx="274" cy="189"/>
            </a:xfrm>
            <a:prstGeom prst="rect">
              <a:avLst/>
            </a:prstGeom>
            <a:solidFill>
              <a:srgbClr val="CCCC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>
              <a:lvl1pPr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-127"/>
                </a:rPr>
                <a:t>Start</a:t>
              </a:r>
            </a:p>
          </p:txBody>
        </p:sp>
        <p:sp>
          <p:nvSpPr>
            <p:cNvPr id="64" name="Rectangle 18"/>
            <p:cNvSpPr>
              <a:spLocks noChangeArrowheads="1"/>
            </p:cNvSpPr>
            <p:nvPr/>
          </p:nvSpPr>
          <p:spPr bwMode="auto">
            <a:xfrm>
              <a:off x="1291" y="1727"/>
              <a:ext cx="1673" cy="183"/>
            </a:xfrm>
            <a:prstGeom prst="rect">
              <a:avLst/>
            </a:prstGeom>
            <a:solidFill>
              <a:srgbClr val="CCCC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Runnable</a:t>
              </a:r>
            </a:p>
          </p:txBody>
        </p:sp>
        <p:sp>
          <p:nvSpPr>
            <p:cNvPr id="65" name="Oval 19"/>
            <p:cNvSpPr>
              <a:spLocks noChangeArrowheads="1"/>
            </p:cNvSpPr>
            <p:nvPr/>
          </p:nvSpPr>
          <p:spPr bwMode="auto">
            <a:xfrm>
              <a:off x="4620" y="1811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66" name="Oval 20"/>
            <p:cNvSpPr>
              <a:spLocks noChangeArrowheads="1"/>
            </p:cNvSpPr>
            <p:nvPr/>
          </p:nvSpPr>
          <p:spPr bwMode="auto">
            <a:xfrm>
              <a:off x="4681" y="2045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67" name="Oval 21"/>
            <p:cNvSpPr>
              <a:spLocks noChangeArrowheads="1"/>
            </p:cNvSpPr>
            <p:nvPr/>
          </p:nvSpPr>
          <p:spPr bwMode="auto">
            <a:xfrm>
              <a:off x="4315" y="2035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68" name="Oval 22"/>
            <p:cNvSpPr>
              <a:spLocks noChangeArrowheads="1"/>
            </p:cNvSpPr>
            <p:nvPr/>
          </p:nvSpPr>
          <p:spPr bwMode="auto">
            <a:xfrm>
              <a:off x="4315" y="1801"/>
              <a:ext cx="244" cy="23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69" name="Oval 23"/>
            <p:cNvSpPr>
              <a:spLocks noChangeArrowheads="1"/>
            </p:cNvSpPr>
            <p:nvPr/>
          </p:nvSpPr>
          <p:spPr bwMode="auto">
            <a:xfrm>
              <a:off x="4925" y="1857"/>
              <a:ext cx="245" cy="23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70" name="Oval 24"/>
            <p:cNvSpPr>
              <a:spLocks noChangeArrowheads="1"/>
            </p:cNvSpPr>
            <p:nvPr/>
          </p:nvSpPr>
          <p:spPr bwMode="auto">
            <a:xfrm>
              <a:off x="1993" y="2277"/>
              <a:ext cx="245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71" name="Oval 25"/>
            <p:cNvSpPr>
              <a:spLocks noChangeArrowheads="1"/>
            </p:cNvSpPr>
            <p:nvPr/>
          </p:nvSpPr>
          <p:spPr bwMode="auto">
            <a:xfrm>
              <a:off x="2543" y="1971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72" name="Oval 26"/>
            <p:cNvSpPr>
              <a:spLocks noChangeArrowheads="1"/>
            </p:cNvSpPr>
            <p:nvPr/>
          </p:nvSpPr>
          <p:spPr bwMode="auto">
            <a:xfrm>
              <a:off x="2696" y="2216"/>
              <a:ext cx="244" cy="236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73" name="Oval 27"/>
            <p:cNvSpPr>
              <a:spLocks noChangeArrowheads="1"/>
            </p:cNvSpPr>
            <p:nvPr/>
          </p:nvSpPr>
          <p:spPr bwMode="auto">
            <a:xfrm>
              <a:off x="1627" y="2093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sp>
          <p:nvSpPr>
            <p:cNvPr id="74" name="Oval 28"/>
            <p:cNvSpPr>
              <a:spLocks noChangeArrowheads="1"/>
            </p:cNvSpPr>
            <p:nvPr/>
          </p:nvSpPr>
          <p:spPr bwMode="auto">
            <a:xfrm>
              <a:off x="1932" y="1971"/>
              <a:ext cx="244" cy="237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cxnSp>
          <p:nvCxnSpPr>
            <p:cNvPr id="75" name="AutoShape 29"/>
            <p:cNvCxnSpPr>
              <a:cxnSpLocks noChangeShapeType="1"/>
              <a:stCxn id="63" idx="3"/>
              <a:endCxn id="53" idx="1"/>
            </p:cNvCxnSpPr>
            <p:nvPr/>
          </p:nvCxnSpPr>
          <p:spPr bwMode="auto">
            <a:xfrm flipV="1">
              <a:off x="832" y="2180"/>
              <a:ext cx="459" cy="3"/>
            </a:xfrm>
            <a:prstGeom prst="straightConnector1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AutoShape 30"/>
            <p:cNvCxnSpPr>
              <a:cxnSpLocks noChangeShapeType="1"/>
            </p:cNvCxnSpPr>
            <p:nvPr/>
          </p:nvCxnSpPr>
          <p:spPr bwMode="auto">
            <a:xfrm>
              <a:off x="2964" y="1813"/>
              <a:ext cx="1289" cy="0"/>
            </a:xfrm>
            <a:prstGeom prst="straightConnector1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31"/>
            <p:cNvCxnSpPr>
              <a:cxnSpLocks noChangeShapeType="1"/>
              <a:stCxn id="53" idx="2"/>
              <a:endCxn id="61" idx="0"/>
            </p:cNvCxnSpPr>
            <p:nvPr/>
          </p:nvCxnSpPr>
          <p:spPr bwMode="auto">
            <a:xfrm flipH="1">
              <a:off x="2124" y="2582"/>
              <a:ext cx="4" cy="184"/>
            </a:xfrm>
            <a:prstGeom prst="straightConnector1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Rectangle 32"/>
            <p:cNvSpPr>
              <a:spLocks noChangeArrowheads="1"/>
            </p:cNvSpPr>
            <p:nvPr/>
          </p:nvSpPr>
          <p:spPr bwMode="auto">
            <a:xfrm>
              <a:off x="1833" y="1106"/>
              <a:ext cx="588" cy="376"/>
            </a:xfrm>
            <a:prstGeom prst="rect">
              <a:avLst/>
            </a:prstGeom>
            <a:solidFill>
              <a:srgbClr val="CCCCFF"/>
            </a:solidFill>
            <a:ln w="3175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Run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9" name="Oval 33"/>
            <p:cNvSpPr>
              <a:spLocks noChangeArrowheads="1"/>
            </p:cNvSpPr>
            <p:nvPr/>
          </p:nvSpPr>
          <p:spPr bwMode="auto">
            <a:xfrm>
              <a:off x="2011" y="1214"/>
              <a:ext cx="244" cy="237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</a:rPr>
                <a:t>Thread</a:t>
              </a:r>
            </a:p>
          </p:txBody>
        </p:sp>
        <p:cxnSp>
          <p:nvCxnSpPr>
            <p:cNvPr id="80" name="AutoShape 34"/>
            <p:cNvCxnSpPr>
              <a:cxnSpLocks noChangeShapeType="1"/>
              <a:stCxn id="64" idx="0"/>
              <a:endCxn id="79" idx="4"/>
            </p:cNvCxnSpPr>
            <p:nvPr/>
          </p:nvCxnSpPr>
          <p:spPr bwMode="auto">
            <a:xfrm flipV="1">
              <a:off x="2128" y="1451"/>
              <a:ext cx="5" cy="276"/>
            </a:xfrm>
            <a:prstGeom prst="straightConnector1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Line 35"/>
            <p:cNvSpPr>
              <a:spLocks noChangeShapeType="1"/>
            </p:cNvSpPr>
            <p:nvPr/>
          </p:nvSpPr>
          <p:spPr bwMode="auto">
            <a:xfrm flipH="1">
              <a:off x="2971" y="1910"/>
              <a:ext cx="128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36"/>
            <p:cNvSpPr>
              <a:spLocks noChangeArrowheads="1"/>
            </p:cNvSpPr>
            <p:nvPr/>
          </p:nvSpPr>
          <p:spPr bwMode="auto">
            <a:xfrm>
              <a:off x="2407" y="1253"/>
              <a:ext cx="11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스레드의 우선권에 따라서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Run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을 차지할 권한이 달라진다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.</a:t>
              </a:r>
            </a:p>
          </p:txBody>
        </p:sp>
        <p:sp>
          <p:nvSpPr>
            <p:cNvPr id="83" name="Rectangle 37"/>
            <p:cNvSpPr>
              <a:spLocks noChangeArrowheads="1"/>
            </p:cNvSpPr>
            <p:nvPr/>
          </p:nvSpPr>
          <p:spPr bwMode="auto">
            <a:xfrm>
              <a:off x="2123" y="2611"/>
              <a:ext cx="104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run()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의 종료는 스레드의 종료</a:t>
              </a:r>
            </a:p>
          </p:txBody>
        </p:sp>
        <p:sp>
          <p:nvSpPr>
            <p:cNvPr id="84" name="Rectangle 38"/>
            <p:cNvSpPr>
              <a:spLocks noChangeArrowheads="1"/>
            </p:cNvSpPr>
            <p:nvPr/>
          </p:nvSpPr>
          <p:spPr bwMode="auto">
            <a:xfrm>
              <a:off x="527" y="1934"/>
              <a:ext cx="855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start()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를 호출했을 때</a:t>
              </a:r>
            </a:p>
          </p:txBody>
        </p:sp>
        <p:sp>
          <p:nvSpPr>
            <p:cNvPr id="85" name="Rectangle 39"/>
            <p:cNvSpPr>
              <a:spLocks noChangeArrowheads="1"/>
            </p:cNvSpPr>
            <p:nvPr/>
          </p:nvSpPr>
          <p:spPr bwMode="auto">
            <a:xfrm>
              <a:off x="832" y="2186"/>
              <a:ext cx="61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자동진입</a:t>
              </a:r>
            </a:p>
          </p:txBody>
        </p:sp>
        <p:sp>
          <p:nvSpPr>
            <p:cNvPr id="86" name="Rectangle 40"/>
            <p:cNvSpPr>
              <a:spLocks noChangeArrowheads="1"/>
            </p:cNvSpPr>
            <p:nvPr/>
          </p:nvSpPr>
          <p:spPr bwMode="auto">
            <a:xfrm>
              <a:off x="3645" y="2327"/>
              <a:ext cx="1644" cy="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sng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wait()</a:t>
              </a:r>
              <a:endParaRPr kumimoji="0" lang="en-US" altLang="ko-KR" sz="9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wait()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하면 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NotRunnable 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상태가 되지만  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notify()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해주어야만 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Runnable 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상태로 되돌아 올 수 있다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87" name="Rectangle 41"/>
            <p:cNvSpPr>
              <a:spLocks noChangeArrowheads="1"/>
            </p:cNvSpPr>
            <p:nvPr/>
          </p:nvSpPr>
          <p:spPr bwMode="auto">
            <a:xfrm>
              <a:off x="3704" y="1084"/>
              <a:ext cx="1624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sng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sleep(</a:t>
              </a:r>
              <a:r>
                <a:rPr kumimoji="0" lang="ko-KR" altLang="en-US" sz="1200" b="1" i="0" u="sng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시간</a:t>
              </a:r>
              <a:r>
                <a:rPr kumimoji="0" lang="en-US" altLang="ko-KR" sz="1200" b="1" i="0" u="sng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)</a:t>
              </a:r>
              <a:r>
                <a:rPr kumimoji="0" lang="en-US" altLang="ko-KR" sz="900" b="1" i="0" u="sng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일정시간 동안만 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NotRunanble 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상태가 된다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시간이 지나면 자동으로 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Runnable </a:t>
              </a:r>
              <a:r>
                <a:rPr kumimoji="0" lang="ko-KR" altLang="en-US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상태가 된다</a:t>
              </a:r>
              <a:r>
                <a:rPr kumimoji="0" lang="en-US" altLang="ko-KR" sz="9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468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7866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우선권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5763" y="984250"/>
            <a:ext cx="8372475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</a:t>
            </a:r>
            <a:r>
              <a:rPr kumimoji="1" lang="en-US" altLang="ko-KR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PriorityThread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extends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Thread 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                        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 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int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i = 0;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this.getName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()+" [</a:t>
            </a:r>
            <a:r>
              <a: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우선권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:" + 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this.getPriority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() + "] </a:t>
            </a:r>
            <a:r>
              <a: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시작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\t");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while(i &lt; 10000) 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i = i + 1;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try{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//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this.sleep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(1);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</a:t>
            </a:r>
            <a:r>
              <a:rPr kumimoji="1" lang="en-US" altLang="ko-KR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("-\r");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</a:t>
            </a:r>
            <a:r>
              <a:rPr kumimoji="1" lang="en-US" altLang="ko-KR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("+\r");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}catch(Exception e){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(e);}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this.getName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()+" [</a:t>
            </a:r>
            <a:r>
              <a: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우선권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:" + 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this.getPriority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() + "] </a:t>
            </a:r>
            <a:r>
              <a: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종료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\t");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 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PriorityThreadMain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  public static void main(String[] 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args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 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("Main</a:t>
            </a:r>
            <a:r>
              <a:rPr kumimoji="1" lang="ko-KR" alt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메서드</a:t>
            </a:r>
            <a:r>
              <a:rPr kumimoji="1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시작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PriorityThread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[] p = new 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PriorityThread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[10];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for(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int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i=0; i&lt;10; i++){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//for(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int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i=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Thread.MIN_PRIORITY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; i&lt;=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Thread.MAX_PRIORITY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; i++){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p[i] = new 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PriorityThread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p[i].</a:t>
            </a:r>
            <a:r>
              <a:rPr kumimoji="1" lang="en-US" altLang="ko-KR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setPriority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(i+1);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p[i].</a:t>
            </a:r>
            <a:r>
              <a:rPr kumimoji="1" lang="en-US" altLang="ko-KR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setName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("Thread-"+(i+1));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for(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int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i=0; i&lt;10; i++){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p[i].start();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		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System.out.println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("Main</a:t>
            </a:r>
            <a:r>
              <a:rPr kumimoji="1" lang="ko-KR" alt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메서드종료</a:t>
            </a: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  }</a:t>
            </a:r>
          </a:p>
          <a:p>
            <a:pPr marL="342900" marR="0" lvl="0" indent="-342900" algn="l" defTabSz="500063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 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18644770">
            <a:off x="1618457" y="46696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19213" y="4184650"/>
            <a:ext cx="4949825" cy="1644650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178425" y="5075238"/>
            <a:ext cx="2427288" cy="309562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스레드의 우선권 설정  및 시작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416675" y="3176588"/>
            <a:ext cx="2565400" cy="963612"/>
          </a:xfrm>
          <a:prstGeom prst="rect">
            <a:avLst/>
          </a:prstGeom>
          <a:noFill/>
          <a:ln w="3175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 </a:t>
            </a: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클래스의 스태틱 우선권 상수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public static final int </a:t>
            </a:r>
            <a:r>
              <a:rPr kumimoji="0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MIN_PRIORITY</a:t>
            </a: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= 1;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public static final int </a:t>
            </a:r>
            <a:r>
              <a:rPr kumimoji="0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NORM_PRIORITY</a:t>
            </a: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= 5;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public static final int </a:t>
            </a:r>
            <a:r>
              <a:rPr kumimoji="0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MAX_PRIORITY</a:t>
            </a: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= 10;</a:t>
            </a:r>
          </a:p>
        </p:txBody>
      </p:sp>
    </p:spTree>
    <p:extLst>
      <p:ext uri="{BB962C8B-B14F-4D97-AF65-F5344CB8AC3E}">
        <p14:creationId xmlns:p14="http://schemas.microsoft.com/office/powerpoint/2010/main" val="3406424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95313">
              <a:lnSpc>
                <a:spcPct val="80000"/>
              </a:lnSpc>
            </a:pPr>
            <a:r>
              <a:rPr lang="ko-KR" altLang="en-US" sz="1600" smtClean="0"/>
              <a:t>스레드를 </a:t>
            </a:r>
            <a:r>
              <a:rPr lang="en-US" altLang="ko-KR" sz="1600" smtClean="0"/>
              <a:t>NotRunnable </a:t>
            </a:r>
            <a:r>
              <a:rPr lang="ko-KR" altLang="en-US" sz="1600" smtClean="0"/>
              <a:t>상태로 만드는 방법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sleep()</a:t>
            </a:r>
            <a:r>
              <a:rPr lang="ko-KR" altLang="en-US" sz="1400" smtClean="0"/>
              <a:t>을 이용해서 일정시간 동안만 대기시키는 방법</a:t>
            </a:r>
            <a:r>
              <a:rPr lang="en-US" altLang="ko-KR" sz="1400" smtClean="0"/>
              <a:t>(</a:t>
            </a:r>
            <a:r>
              <a:rPr lang="ko-KR" altLang="en-US" sz="1400" smtClean="0"/>
              <a:t>자동</a:t>
            </a:r>
            <a:r>
              <a:rPr lang="en-US" altLang="ko-KR" sz="1400" smtClean="0"/>
              <a:t>)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wait()</a:t>
            </a:r>
            <a:r>
              <a:rPr lang="ko-KR" altLang="en-US" sz="1400" smtClean="0"/>
              <a:t>와 </a:t>
            </a:r>
            <a:r>
              <a:rPr lang="en-US" altLang="ko-KR" sz="1400" smtClean="0"/>
              <a:t>notify()</a:t>
            </a:r>
            <a:r>
              <a:rPr lang="ko-KR" altLang="en-US" sz="1400" smtClean="0"/>
              <a:t>를 이용해서 대기와 복귀를 제어하는 방법</a:t>
            </a:r>
            <a:r>
              <a:rPr lang="en-US" altLang="ko-KR" sz="1400" smtClean="0"/>
              <a:t>(</a:t>
            </a:r>
            <a:r>
              <a:rPr lang="ko-KR" altLang="en-US" sz="1400" smtClean="0"/>
              <a:t>수동</a:t>
            </a:r>
            <a:r>
              <a:rPr lang="en-US" altLang="ko-KR" sz="1400" smtClean="0"/>
              <a:t>)</a:t>
            </a:r>
          </a:p>
          <a:p>
            <a:pPr lvl="1" defTabSz="595313">
              <a:lnSpc>
                <a:spcPct val="80000"/>
              </a:lnSpc>
            </a:pPr>
            <a:endParaRPr lang="en-US" altLang="ko-KR" sz="1400" smtClean="0"/>
          </a:p>
          <a:p>
            <a:pPr defTabSz="595313">
              <a:lnSpc>
                <a:spcPct val="80000"/>
              </a:lnSpc>
            </a:pPr>
            <a:r>
              <a:rPr lang="en-US" altLang="ko-KR" sz="1600" smtClean="0"/>
              <a:t>sleep()</a:t>
            </a:r>
            <a:r>
              <a:rPr lang="ko-KR" altLang="en-US" sz="1600" smtClean="0"/>
              <a:t>의 사용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try{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        Thread.sleep(1000); //</a:t>
            </a:r>
            <a:r>
              <a:rPr lang="ko-KR" altLang="en-US" sz="1400" smtClean="0"/>
              <a:t>시간의 단위는 </a:t>
            </a:r>
            <a:r>
              <a:rPr lang="en-US" altLang="ko-KR" sz="1400" smtClean="0"/>
              <a:t>1/1000</a:t>
            </a:r>
            <a:r>
              <a:rPr lang="ko-KR" altLang="en-US" sz="1400" smtClean="0"/>
              <a:t>초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}catch(InterruptedException e){e.printStackTrace();}</a:t>
            </a:r>
          </a:p>
          <a:p>
            <a:pPr lvl="1" defTabSz="595313">
              <a:lnSpc>
                <a:spcPct val="80000"/>
              </a:lnSpc>
            </a:pPr>
            <a:endParaRPr lang="en-US" altLang="ko-KR" sz="1400" smtClean="0"/>
          </a:p>
          <a:p>
            <a:pPr defTabSz="595313">
              <a:lnSpc>
                <a:spcPct val="80000"/>
              </a:lnSpc>
            </a:pPr>
            <a:r>
              <a:rPr lang="en-US" altLang="ko-KR" sz="1600" smtClean="0"/>
              <a:t>sleep()</a:t>
            </a:r>
            <a:r>
              <a:rPr lang="ko-KR" altLang="en-US" sz="1600" smtClean="0"/>
              <a:t>을 이용한 작업의 일시 중단 </a:t>
            </a:r>
            <a:r>
              <a:rPr lang="en-US" altLang="ko-KR" sz="1600" smtClean="0"/>
              <a:t>- main()</a:t>
            </a:r>
            <a:r>
              <a:rPr lang="ko-KR" altLang="en-US" sz="1600" smtClean="0"/>
              <a:t>에서의 </a:t>
            </a:r>
            <a:r>
              <a:rPr lang="en-US" altLang="ko-KR" sz="1600" smtClean="0"/>
              <a:t>Thread.sleep()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public class NotRunnableMain{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public static void main(String[] args){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long current = System.currentTimeMillis();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System.out.println("</a:t>
            </a:r>
            <a:r>
              <a:rPr lang="ko-KR" altLang="en-US" sz="1400" smtClean="0"/>
              <a:t>프로그램 시작</a:t>
            </a:r>
            <a:r>
              <a:rPr lang="en-US" altLang="ko-KR" sz="1400" smtClean="0"/>
              <a:t>");</a:t>
            </a:r>
          </a:p>
          <a:p>
            <a:pPr lvl="1" defTabSz="595313">
              <a:lnSpc>
                <a:spcPct val="80000"/>
              </a:lnSpc>
            </a:pPr>
            <a:endParaRPr lang="en-US" altLang="ko-KR" sz="1400" smtClean="0"/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</a:t>
            </a:r>
            <a:r>
              <a:rPr lang="en-US" altLang="ko-KR" sz="1400" b="1" u="sng" smtClean="0"/>
              <a:t>try{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	</a:t>
            </a:r>
            <a:r>
              <a:rPr lang="en-US" altLang="ko-KR" sz="1400" b="1" u="sng" smtClean="0">
                <a:solidFill>
                  <a:srgbClr val="0000CC"/>
                </a:solidFill>
              </a:rPr>
              <a:t>Thread.sleep(5000);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</a:t>
            </a:r>
            <a:r>
              <a:rPr lang="en-US" altLang="ko-KR" sz="1400" b="1" u="sng" smtClean="0"/>
              <a:t>}catch(InterruptedException e){e.printStackTrace();}</a:t>
            </a:r>
          </a:p>
          <a:p>
            <a:pPr lvl="1" defTabSz="595313">
              <a:lnSpc>
                <a:spcPct val="80000"/>
              </a:lnSpc>
            </a:pPr>
            <a:endParaRPr lang="en-US" altLang="ko-KR" sz="1400" smtClean="0"/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System.out.println("</a:t>
            </a:r>
            <a:r>
              <a:rPr lang="ko-KR" altLang="en-US" sz="1400" smtClean="0"/>
              <a:t>프로그램 종료</a:t>
            </a:r>
            <a:r>
              <a:rPr lang="en-US" altLang="ko-KR" sz="1400" smtClean="0"/>
              <a:t>");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	System.out.println("</a:t>
            </a:r>
            <a:r>
              <a:rPr lang="ko-KR" altLang="en-US" sz="1400" smtClean="0"/>
              <a:t>시간</a:t>
            </a:r>
            <a:r>
              <a:rPr lang="en-US" altLang="ko-KR" sz="1400" smtClean="0"/>
              <a:t>: " + (System.currentTimeMillis()-current));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	} </a:t>
            </a:r>
          </a:p>
          <a:p>
            <a:pPr lvl="1" defTabSz="595313">
              <a:lnSpc>
                <a:spcPct val="80000"/>
              </a:lnSpc>
            </a:pPr>
            <a:r>
              <a:rPr lang="en-US" altLang="ko-KR" sz="1400" smtClean="0"/>
              <a:t>}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18644770">
            <a:off x="1715294" y="44410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051050" y="4284663"/>
            <a:ext cx="4949825" cy="854075"/>
          </a:xfrm>
          <a:prstGeom prst="rect">
            <a:avLst/>
          </a:prstGeom>
          <a:noFill/>
          <a:ln w="317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413500" y="4554538"/>
            <a:ext cx="2028825" cy="3079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folHlink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/>
              <a:t>NotRunnable </a:t>
            </a:r>
            <a:r>
              <a:rPr lang="ko-KR" altLang="en-US" sz="1400"/>
              <a:t>상태 만들기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67544" y="188640"/>
            <a:ext cx="50914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Not Runnable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상태 만들기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49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import java.util.*;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NotRunnableThread extends Thread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{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 {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int i = 0;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while(i &lt; 10) {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System.out.println(i + 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회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:" + System.currentTimeMillis() + "\t");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i = i + 1;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try{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this.sleep(1000);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}catch(Exception e){System.out.println(e);}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NotRunnableThreadMain {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  public static void main(String args[] ) {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   NotRunnableThread s = new NotRunnableThread();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   s.start();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  } 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59055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 rot="18644770">
            <a:off x="1715294" y="29551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051050" y="2798763"/>
            <a:ext cx="4949825" cy="85407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6413500" y="3068638"/>
            <a:ext cx="2028825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NotRunnable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상태 만들기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67544" y="188640"/>
            <a:ext cx="5030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Not Runnable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상태 만들기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2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76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죽이기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508500" y="1719263"/>
            <a:ext cx="4635500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스레드 테스트하기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TerminateThread a = new TerminateThread();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TerminateThread b = new TerminateThread();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TerminateThread c = new TerminateThread();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a.start(); 	b.start();	c.start();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 i;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System.out.print("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종료할 스레드를 입력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! A, B, C, M?\n");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while(true){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i = System.in.read();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if(i == 'A'){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a.setFlag(true);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}else if(i == 'B'){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b.setFlag(true);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}else if(i == 'C'){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c.setFlag(true);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}else if(i == 'M'){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a.setFlag(true); 	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b.setFlag(true);	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c.setFlag(true);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System.out.println("main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종료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break;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</a:t>
            </a:r>
          </a:p>
          <a:p>
            <a:pPr marL="742950" marR="0" lvl="1" indent="-285750" defTabSz="5207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 rot="18644770">
            <a:off x="813594" y="183118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557338" y="2798763"/>
            <a:ext cx="3375025" cy="1395412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054725" y="5499100"/>
            <a:ext cx="2028825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NotRunnable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상태 만들기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 rot="18644770">
            <a:off x="1219994" y="27312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3176588" y="1854200"/>
            <a:ext cx="13493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3" name="AutoShape 9"/>
          <p:cNvCxnSpPr>
            <a:cxnSpLocks noChangeShapeType="1"/>
            <a:stCxn id="22" idx="3"/>
            <a:endCxn id="25" idx="3"/>
          </p:cNvCxnSpPr>
          <p:nvPr/>
        </p:nvCxnSpPr>
        <p:spPr bwMode="auto">
          <a:xfrm flipH="1">
            <a:off x="2636838" y="1966913"/>
            <a:ext cx="674687" cy="944562"/>
          </a:xfrm>
          <a:prstGeom prst="curvedConnector3">
            <a:avLst>
              <a:gd name="adj1" fmla="val -33648"/>
            </a:avLst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10"/>
          <p:cNvSpPr txBox="1">
            <a:spLocks noChangeArrowheads="1"/>
          </p:cNvSpPr>
          <p:nvPr/>
        </p:nvSpPr>
        <p:spPr bwMode="auto">
          <a:xfrm>
            <a:off x="26988" y="1089025"/>
            <a:ext cx="57150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while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문의 조건을 이용한 스레드의 종료를 테스트하는 예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class TerminateThread 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extends Thread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{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스레드의 종료를 제어하는 플래그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</a:rPr>
              <a:t>private boolean flag = false;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public void run() {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int count = 0;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System.out.println(this.getName() +"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시작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!flag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 {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try {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	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작업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	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this.sleep(100);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} catch(InterruptedException e) {  }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System.out.println(this.getName() +"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종료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public void setFlag(boolean flag){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this.flag = flag;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}</a:t>
            </a:r>
          </a:p>
          <a:p>
            <a:pPr marL="742950" marR="0" lvl="1" indent="-285750" algn="l" defTabSz="5207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2501900" y="2798763"/>
            <a:ext cx="13493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1291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4500563" y="1133475"/>
            <a:ext cx="4662487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두개의 조건을 이용한 스레드의 종료 테스트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ControlThread a = new ControlThread();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ControlThread b = new ControlThread();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ControlThread c = new ControlThread();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a.start();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b.start();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c.start();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Thread.sleep(100);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 i;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System.out.print("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종료할 스레드를 입력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! A, B, C, M?\n");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while(true){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i = System.in.read();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if(i == 'A'){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a.setFlag(true);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}else if(i == 'B'){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b.setFlag(true);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}else if(i == 'C'){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c.setFlag(true);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}else if(i == 'M'){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//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모든 스레드를 종료시킨다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ControlThread.all_exit = true;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System.out.println("main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종료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break;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 rot="18644770">
            <a:off x="229394" y="165020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735138" y="2798763"/>
            <a:ext cx="3286125" cy="1079500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 rot="18644770">
            <a:off x="1354932" y="27312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222625" y="1673225"/>
            <a:ext cx="13493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AutoShape 8"/>
          <p:cNvCxnSpPr>
            <a:cxnSpLocks noChangeShapeType="1"/>
            <a:stCxn id="30" idx="3"/>
            <a:endCxn id="32" idx="3"/>
          </p:cNvCxnSpPr>
          <p:nvPr/>
        </p:nvCxnSpPr>
        <p:spPr bwMode="auto">
          <a:xfrm>
            <a:off x="3357563" y="1785938"/>
            <a:ext cx="269875" cy="1081087"/>
          </a:xfrm>
          <a:prstGeom prst="curvedConnector3">
            <a:avLst>
              <a:gd name="adj1" fmla="val 184116"/>
            </a:avLst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3492500" y="2754313"/>
            <a:ext cx="13493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AutoShape 10"/>
          <p:cNvSpPr>
            <a:spLocks noChangeArrowheads="1"/>
          </p:cNvSpPr>
          <p:nvPr/>
        </p:nvSpPr>
        <p:spPr bwMode="auto">
          <a:xfrm rot="18644770">
            <a:off x="229394" y="19661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2681288" y="2033588"/>
            <a:ext cx="13493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AutoShape 12"/>
          <p:cNvCxnSpPr>
            <a:cxnSpLocks noChangeShapeType="1"/>
            <a:stCxn id="34" idx="3"/>
            <a:endCxn id="36" idx="0"/>
          </p:cNvCxnSpPr>
          <p:nvPr/>
        </p:nvCxnSpPr>
        <p:spPr bwMode="auto">
          <a:xfrm flipH="1">
            <a:off x="2479675" y="2146300"/>
            <a:ext cx="336550" cy="608013"/>
          </a:xfrm>
          <a:prstGeom prst="curvedConnector4">
            <a:avLst>
              <a:gd name="adj1" fmla="val -67454"/>
              <a:gd name="adj2" fmla="val 59269"/>
            </a:avLst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2411413" y="2754313"/>
            <a:ext cx="13493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14"/>
          <p:cNvSpPr txBox="1">
            <a:spLocks noChangeArrowheads="1"/>
          </p:cNvSpPr>
          <p:nvPr/>
        </p:nvSpPr>
        <p:spPr bwMode="auto">
          <a:xfrm>
            <a:off x="-63500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두개의 조건을 이용한 스레드의 종료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class ControlThread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extends Thread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//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모든 스레드의 종료를 제어하는 플래그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</a:rPr>
              <a:t>public static boolean all_exit = false;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//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스레드의 종료를 제어하는 플래그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/>
                <a:ea typeface="굴림"/>
              </a:rPr>
              <a:t>private boolean flag = false;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public void run()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int count = 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System.out.println(this.getName() +"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시작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		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굴림"/>
              </a:rPr>
              <a:t>!flag &amp;&amp; !all_exit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try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	//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작업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	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this.sleep(100);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	} catch(InterruptedException e) {  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System.out.println(this.getName() +"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종료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public void setFlag(boolean flag){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this.flag = flag;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</p:txBody>
      </p:sp>
      <p:sp>
        <p:nvSpPr>
          <p:cNvPr id="3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6487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죽이기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687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6443663" y="620713"/>
            <a:ext cx="2016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000" b="1">
                <a:ea typeface="굴림" charset="-127"/>
              </a:rPr>
              <a:t>http://www.javachobo.com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9742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상태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Resume, Suspend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public final void suspend() Deprecated</a:t>
            </a:r>
          </a:p>
          <a:p>
            <a:pPr lvl="1"/>
            <a:r>
              <a:rPr lang="ko-KR" altLang="en-US" sz="1800" smtClean="0"/>
              <a:t>스레드의 작업을 대기시킨다</a:t>
            </a:r>
            <a:r>
              <a:rPr lang="en-US" altLang="ko-KR" sz="1800" smtClean="0"/>
              <a:t>.</a:t>
            </a:r>
          </a:p>
          <a:p>
            <a:pPr lvl="1"/>
            <a:endParaRPr lang="en-US" altLang="ko-KR" sz="1800" smtClean="0"/>
          </a:p>
          <a:p>
            <a:r>
              <a:rPr lang="en-US" altLang="ko-KR" sz="2000" smtClean="0"/>
              <a:t>public final void resume() Deprecated</a:t>
            </a:r>
          </a:p>
          <a:p>
            <a:pPr lvl="1"/>
            <a:r>
              <a:rPr lang="ko-KR" altLang="en-US" sz="1800" smtClean="0"/>
              <a:t>스레드의 대기 상태를 해제하고 작업을 재개한다</a:t>
            </a:r>
            <a:r>
              <a:rPr lang="en-US" altLang="ko-KR" sz="1800" smtClean="0"/>
              <a:t>.</a:t>
            </a:r>
          </a:p>
          <a:p>
            <a:pPr lvl="1"/>
            <a:endParaRPr lang="en-US" altLang="ko-KR" sz="1800" smtClean="0"/>
          </a:p>
          <a:p>
            <a:r>
              <a:rPr lang="ko-KR" altLang="en-US" sz="2000" smtClean="0"/>
              <a:t>스레드의 제어를 위한 도구</a:t>
            </a:r>
          </a:p>
          <a:p>
            <a:pPr lvl="1"/>
            <a:r>
              <a:rPr lang="en-US" altLang="ko-KR" sz="1800" smtClean="0"/>
              <a:t>setPriority()</a:t>
            </a:r>
          </a:p>
          <a:p>
            <a:pPr lvl="2"/>
            <a:r>
              <a:rPr lang="en-US" altLang="ko-KR" sz="1600" smtClean="0"/>
              <a:t> </a:t>
            </a:r>
            <a:r>
              <a:rPr lang="ko-KR" altLang="en-US" sz="1600" smtClean="0"/>
              <a:t>스레드가 </a:t>
            </a:r>
            <a:r>
              <a:rPr lang="en-US" altLang="ko-KR" sz="1600" smtClean="0"/>
              <a:t>Run </a:t>
            </a:r>
            <a:r>
              <a:rPr lang="ko-KR" altLang="en-US" sz="1600" smtClean="0"/>
              <a:t>상태에 들어갈 수 있는 우선권을 결정하게 된다</a:t>
            </a:r>
            <a:r>
              <a:rPr lang="en-US" altLang="ko-KR" sz="1600" smtClean="0"/>
              <a:t>.</a:t>
            </a:r>
          </a:p>
          <a:p>
            <a:pPr lvl="1"/>
            <a:r>
              <a:rPr lang="en-US" altLang="ko-KR" sz="1800" smtClean="0"/>
              <a:t>sleep()</a:t>
            </a:r>
          </a:p>
          <a:p>
            <a:pPr lvl="2"/>
            <a:r>
              <a:rPr lang="ko-KR" altLang="en-US" sz="1600" smtClean="0"/>
              <a:t>일정 시간 동안 작업을 멈추게 하는 기능이 있다</a:t>
            </a:r>
            <a:r>
              <a:rPr lang="en-US" altLang="ko-KR" sz="1600" smtClean="0"/>
              <a:t>. </a:t>
            </a:r>
          </a:p>
          <a:p>
            <a:pPr lvl="1"/>
            <a:r>
              <a:rPr lang="en-US" altLang="ko-KR" sz="1800" smtClean="0"/>
              <a:t>wait()</a:t>
            </a:r>
          </a:p>
          <a:p>
            <a:pPr lvl="2"/>
            <a:r>
              <a:rPr lang="ko-KR" altLang="en-US" sz="1600" smtClean="0"/>
              <a:t>스레드를 대기상태</a:t>
            </a:r>
            <a:r>
              <a:rPr lang="en-US" altLang="ko-KR" sz="1600" smtClean="0"/>
              <a:t>(NotRunnable)</a:t>
            </a:r>
            <a:r>
              <a:rPr lang="ko-KR" altLang="en-US" sz="1600" smtClean="0"/>
              <a:t>로 보내게 된다</a:t>
            </a:r>
            <a:r>
              <a:rPr lang="en-US" altLang="ko-KR" sz="1600" smtClean="0"/>
              <a:t>.</a:t>
            </a:r>
          </a:p>
          <a:p>
            <a:pPr lvl="1"/>
            <a:r>
              <a:rPr lang="en-US" altLang="ko-KR" sz="1800" smtClean="0"/>
              <a:t>notify() </a:t>
            </a:r>
          </a:p>
          <a:p>
            <a:pPr lvl="2"/>
            <a:r>
              <a:rPr lang="ko-KR" altLang="en-US" sz="1600" smtClean="0"/>
              <a:t>대기상태에 있는 스레드를 </a:t>
            </a:r>
            <a:r>
              <a:rPr lang="en-US" altLang="ko-KR" sz="1600" smtClean="0"/>
              <a:t>Runnable </a:t>
            </a:r>
            <a:r>
              <a:rPr lang="ko-KR" altLang="en-US" sz="1600" smtClean="0"/>
              <a:t>상태로 복귀시켜서 작업을 재개하게 한다</a:t>
            </a:r>
            <a:r>
              <a:rPr lang="en-US" altLang="ko-KR" sz="16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0313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7" name="Rectangle 1027"/>
          <p:cNvSpPr>
            <a:spLocks noGrp="1" noChangeArrowheads="1"/>
          </p:cNvSpPr>
          <p:nvPr>
            <p:ph idx="1"/>
          </p:nvPr>
        </p:nvSpPr>
        <p:spPr>
          <a:xfrm>
            <a:off x="385763" y="873596"/>
            <a:ext cx="8372475" cy="52197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2000" dirty="0"/>
              <a:t>상수 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미리 정해진 실제 값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상수 자체가 수이며 이미 만들어져 있는 것 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/>
              <a:t>literal</a:t>
            </a:r>
            <a:r>
              <a:rPr lang="ko-KR" altLang="en-US" sz="2000" dirty="0"/>
              <a:t>이라 부름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상수는 그 자체가 값이기 때문에 변경할 수 없음</a:t>
            </a:r>
            <a:r>
              <a:rPr lang="en-US" altLang="ko-KR" sz="2000" dirty="0"/>
              <a:t>.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/>
              <a:t>	( 5 = 100  -&gt; </a:t>
            </a:r>
            <a:r>
              <a:rPr lang="ko-KR" altLang="en-US" sz="2000" dirty="0"/>
              <a:t>오류</a:t>
            </a:r>
            <a:r>
              <a:rPr lang="en-US" altLang="ko-KR" sz="2000" dirty="0"/>
              <a:t>)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변수에 저장되지 않으면 쓸모가 없다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변수를 상수로 만들 수도 있다</a:t>
            </a:r>
            <a:r>
              <a:rPr lang="en-US" altLang="ko-KR" sz="2000" dirty="0"/>
              <a:t>.(public final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 a = 100;)</a:t>
            </a:r>
          </a:p>
          <a:p>
            <a:pPr lvl="1">
              <a:lnSpc>
                <a:spcPct val="80000"/>
              </a:lnSpc>
            </a:pP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상수의 종류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정수형 상수의 구분</a:t>
            </a:r>
          </a:p>
          <a:p>
            <a:pPr lvl="2">
              <a:lnSpc>
                <a:spcPct val="80000"/>
              </a:lnSpc>
            </a:pPr>
            <a:r>
              <a:rPr lang="en-US" altLang="ko-KR" sz="2000" dirty="0"/>
              <a:t>100 : </a:t>
            </a:r>
            <a:r>
              <a:rPr lang="ko-KR" altLang="en-US" sz="2000" dirty="0"/>
              <a:t>명시하지 않으면 </a:t>
            </a:r>
            <a:r>
              <a:rPr lang="en-US" altLang="ko-KR" sz="2000" dirty="0" err="1"/>
              <a:t>int</a:t>
            </a:r>
            <a:r>
              <a:rPr lang="ko-KR" altLang="en-US" sz="2000" dirty="0"/>
              <a:t>형 상수 </a:t>
            </a:r>
            <a:r>
              <a:rPr lang="en-US" altLang="ko-KR" sz="2000" dirty="0"/>
              <a:t>-default</a:t>
            </a:r>
          </a:p>
          <a:p>
            <a:pPr lvl="2">
              <a:lnSpc>
                <a:spcPct val="80000"/>
              </a:lnSpc>
            </a:pPr>
            <a:r>
              <a:rPr lang="en-US" altLang="ko-KR" sz="2000" dirty="0"/>
              <a:t>100L, 100l : long</a:t>
            </a:r>
            <a:r>
              <a:rPr lang="ko-KR" altLang="en-US" sz="2000" dirty="0"/>
              <a:t>형 상수 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 err="1"/>
              <a:t>실수형</a:t>
            </a:r>
            <a:r>
              <a:rPr lang="ko-KR" altLang="en-US" sz="2000" dirty="0"/>
              <a:t> 상수의 구분</a:t>
            </a:r>
          </a:p>
          <a:p>
            <a:pPr lvl="2">
              <a:lnSpc>
                <a:spcPct val="80000"/>
              </a:lnSpc>
            </a:pPr>
            <a:r>
              <a:rPr lang="en-US" altLang="ko-KR" sz="2000" dirty="0"/>
              <a:t>5.34 : </a:t>
            </a:r>
            <a:r>
              <a:rPr lang="ko-KR" altLang="en-US" sz="2000" dirty="0"/>
              <a:t>명시하지 않으면 </a:t>
            </a:r>
            <a:r>
              <a:rPr lang="en-US" altLang="ko-KR" sz="2000" dirty="0"/>
              <a:t>double</a:t>
            </a:r>
            <a:r>
              <a:rPr lang="ko-KR" altLang="en-US" sz="2000" dirty="0"/>
              <a:t>형 상수 </a:t>
            </a:r>
            <a:r>
              <a:rPr lang="en-US" altLang="ko-KR" sz="2000" dirty="0"/>
              <a:t>-default</a:t>
            </a:r>
          </a:p>
          <a:p>
            <a:pPr lvl="2">
              <a:lnSpc>
                <a:spcPct val="80000"/>
              </a:lnSpc>
            </a:pPr>
            <a:r>
              <a:rPr lang="en-US" altLang="ko-KR" sz="2000" dirty="0"/>
              <a:t>5.34F, 5.34f : float</a:t>
            </a:r>
            <a:r>
              <a:rPr lang="ko-KR" altLang="en-US" sz="2000" dirty="0"/>
              <a:t>형 상수</a:t>
            </a:r>
          </a:p>
          <a:p>
            <a:pPr lvl="2">
              <a:lnSpc>
                <a:spcPct val="80000"/>
              </a:lnSpc>
            </a:pPr>
            <a:r>
              <a:rPr lang="en-US" altLang="ko-KR" sz="2000" dirty="0"/>
              <a:t>5.34D, 5.34d : double</a:t>
            </a:r>
            <a:r>
              <a:rPr lang="ko-KR" altLang="en-US" sz="2000" dirty="0"/>
              <a:t>형 상수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4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942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멀티쓰레드와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문제점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스레드의 문제점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스레드들이 여러 개 동시에 작업을 진행하기 때문에 공유자원의 문제가 발생한다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동기화 문제가 발생하는 상황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A, B, C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라는 세 사람이 화장실을 사용하려고 한다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 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화장실이 하나밖에 없다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세사람이 동시에 화장실을 사용하려 한다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화장실의 동기화 기법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(Lock)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가 사용하고 있을 때 문을 잠그고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(Lock),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그리고 다 사용하고 나면 다른 사람이 사용하면서 문을 잠그는 기법을 이용하면 된다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동기화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(Synchronization)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정의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줄서기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번갈아 가면서 순서대로 공유자원 사용하기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동기화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(Synchronization)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기법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synchronized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블록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자원을 사용할 때 자원에 락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(Lock)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거는 방식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wait()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와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notify()</a:t>
            </a:r>
          </a:p>
        </p:txBody>
      </p:sp>
    </p:spTree>
    <p:extLst>
      <p:ext uri="{BB962C8B-B14F-4D97-AF65-F5344CB8AC3E}">
        <p14:creationId xmlns:p14="http://schemas.microsoft.com/office/powerpoint/2010/main" val="2024521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4502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동기화가 보장되지 않는 예제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385763" y="998538"/>
            <a:ext cx="8372475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Tom extends Thread{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void run(){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for (int i=0;i&lt;100000; i++){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NotSyncDataMain.data.i++; 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System.out.println("Tom :" + NotSyncDataMain.data.i);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Jane extends Thread{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void run(){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for (int i=0;i&lt;100000; i++){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NotSyncDataMain.data.i++;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System.out.println("Jane:" + NotSyncDataMain.data.i);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NotSyncDataMain{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static Data data = new Data();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main(String[] args){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System.out.println("main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시작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Tom t = new Tom();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Jane j = new Jane();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t.start();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j.start();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System.out.println("main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종료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969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746125" y="1042988"/>
            <a:ext cx="4500563" cy="1530350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746125" y="2689225"/>
            <a:ext cx="4500563" cy="1441450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976813" y="1268413"/>
            <a:ext cx="2565400" cy="277812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Tom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이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100000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번 증가시킨다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  <p:sp>
        <p:nvSpPr>
          <p:cNvPr id="34" name="AutoShape 7"/>
          <p:cNvSpPr>
            <a:spLocks noChangeArrowheads="1"/>
          </p:cNvSpPr>
          <p:nvPr/>
        </p:nvSpPr>
        <p:spPr bwMode="auto">
          <a:xfrm rot="18644770">
            <a:off x="184944" y="10199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18644770">
            <a:off x="184944" y="25963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4976813" y="3159125"/>
            <a:ext cx="2565400" cy="277813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Jane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이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100000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번 증가시킨다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1466850" y="5014913"/>
            <a:ext cx="3195638" cy="763587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3267075" y="5138738"/>
            <a:ext cx="2835275" cy="277812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Tom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Jane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이 동시에 수를 증가시킨다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3267075" y="6192838"/>
            <a:ext cx="5219700" cy="533400"/>
          </a:xfrm>
          <a:prstGeom prst="rect">
            <a:avLst/>
          </a:prstGeom>
          <a:solidFill>
            <a:srgbClr val="FFFFFF"/>
          </a:solidFill>
          <a:ln w="76200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/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예상 결과는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200000, 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하지만 동기화가 보장되지 않기 때문에 어느 순간에는 동시에 수를 증가시킨다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40" name="Line 14"/>
          <p:cNvSpPr>
            <a:spLocks noChangeShapeType="1"/>
          </p:cNvSpPr>
          <p:nvPr/>
        </p:nvSpPr>
        <p:spPr bwMode="auto">
          <a:xfrm flipH="1">
            <a:off x="5414963" y="3519488"/>
            <a:ext cx="989012" cy="7207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5"/>
          <p:cNvSpPr>
            <a:spLocks noChangeShapeType="1"/>
          </p:cNvSpPr>
          <p:nvPr/>
        </p:nvSpPr>
        <p:spPr bwMode="auto">
          <a:xfrm>
            <a:off x="5459413" y="3475038"/>
            <a:ext cx="1079500" cy="8556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5607050" y="3698875"/>
            <a:ext cx="844550" cy="274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굴림" charset="-127"/>
              </a:rPr>
              <a:t>동기화 보장</a:t>
            </a:r>
          </a:p>
        </p:txBody>
      </p:sp>
      <p:sp>
        <p:nvSpPr>
          <p:cNvPr id="43" name="Line 17"/>
          <p:cNvSpPr>
            <a:spLocks noChangeShapeType="1"/>
          </p:cNvSpPr>
          <p:nvPr/>
        </p:nvSpPr>
        <p:spPr bwMode="auto">
          <a:xfrm flipH="1">
            <a:off x="5370513" y="1674813"/>
            <a:ext cx="989012" cy="7207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8"/>
          <p:cNvSpPr>
            <a:spLocks noChangeShapeType="1"/>
          </p:cNvSpPr>
          <p:nvPr/>
        </p:nvSpPr>
        <p:spPr bwMode="auto">
          <a:xfrm>
            <a:off x="5414963" y="1630363"/>
            <a:ext cx="1079500" cy="8556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5562600" y="1854200"/>
            <a:ext cx="844550" cy="274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굴림" charset="-127"/>
              </a:rPr>
              <a:t>동기화 보장</a:t>
            </a:r>
          </a:p>
        </p:txBody>
      </p:sp>
      <p:sp>
        <p:nvSpPr>
          <p:cNvPr id="46" name="AutoShape 20"/>
          <p:cNvSpPr>
            <a:spLocks noChangeArrowheads="1"/>
          </p:cNvSpPr>
          <p:nvPr/>
        </p:nvSpPr>
        <p:spPr bwMode="auto">
          <a:xfrm rot="18644770">
            <a:off x="1129507" y="48569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AutoShape 21"/>
          <p:cNvSpPr>
            <a:spLocks noChangeArrowheads="1"/>
          </p:cNvSpPr>
          <p:nvPr/>
        </p:nvSpPr>
        <p:spPr bwMode="auto">
          <a:xfrm rot="18644770">
            <a:off x="2929732" y="61063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6551613" y="4149725"/>
            <a:ext cx="2403475" cy="1169988"/>
          </a:xfrm>
          <a:prstGeom prst="rect">
            <a:avLst/>
          </a:prstGeom>
          <a:noFill/>
          <a:ln w="57150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공유자원으로 사용할 클래스</a:t>
            </a:r>
          </a:p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class Data{</a:t>
            </a:r>
          </a:p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int i = 0;</a:t>
            </a:r>
          </a:p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  <p:sp>
        <p:nvSpPr>
          <p:cNvPr id="49" name="Line 23"/>
          <p:cNvSpPr>
            <a:spLocks noChangeShapeType="1"/>
          </p:cNvSpPr>
          <p:nvPr/>
        </p:nvSpPr>
        <p:spPr bwMode="auto">
          <a:xfrm>
            <a:off x="3492500" y="4464050"/>
            <a:ext cx="297021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41347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2143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보장 예제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30213" y="966788"/>
            <a:ext cx="83724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Tom extends Thread{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for (int i=0;i&lt;100000; i++){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synchronized(SyncDataMain.data){ 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SyncDataMain.data.i++; 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System.out.println("Tom :" + SyncDataMain.data.i);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Jane extends Thread{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for (int i=0;i&lt;100000; i++){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synchronized(SyncDataMain.data){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SyncDataMain.data.i++;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System.out.println("Jane:" + SyncDataMain.data.i);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SyncDataMain{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Data data = new Data();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main(String[] args){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동기화 보장 예제 시작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Tom t = new Tom();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Jane j = new Jane();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t.start();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j.start();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동기화 보장 예제 종료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482600" rtl="0" eaLnBrk="1" fontAlgn="base" latinLnBrk="1" hangingPunct="1">
              <a:lnSpc>
                <a:spcPct val="6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37288" y="4419600"/>
            <a:ext cx="2565400" cy="1169988"/>
          </a:xfrm>
          <a:prstGeom prst="rect">
            <a:avLst/>
          </a:prstGeom>
          <a:noFill/>
          <a:ln w="57150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공유자원으로 사용할 클래스</a:t>
            </a:r>
          </a:p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class Data{</a:t>
            </a:r>
          </a:p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int i = 0;</a:t>
            </a:r>
          </a:p>
          <a:p>
            <a:pPr marL="0" marR="0" lvl="0" indent="0" defTabSz="622300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6125" y="954088"/>
            <a:ext cx="4725988" cy="1754187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46125" y="2798763"/>
            <a:ext cx="4500563" cy="175577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976813" y="1223963"/>
            <a:ext cx="25654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Tom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이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100000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번 증가시킨다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rot="18644770">
            <a:off x="184944" y="9437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8644770">
            <a:off x="184944" y="25201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976813" y="2979738"/>
            <a:ext cx="25654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Tom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이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100000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번 증가시킨다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376363" y="5548313"/>
            <a:ext cx="3195637" cy="719137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492500" y="5743575"/>
            <a:ext cx="25654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Tom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과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Jane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이 동시에 수를 센다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 rot="18644770">
            <a:off x="1039019" y="56681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5334000" y="3429000"/>
            <a:ext cx="993775" cy="993775"/>
          </a:xfrm>
          <a:prstGeom prst="ellips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46800" rIns="0" bIns="46800" anchor="ctr"/>
          <a:lstStyle/>
          <a:p>
            <a:pPr algn="ctr" defTabSz="1160463">
              <a:spcBef>
                <a:spcPct val="50000"/>
              </a:spcBef>
              <a:buSzPct val="80000"/>
              <a:buFont typeface="HY신명조" pitchFamily="18" charset="-127"/>
              <a:buNone/>
            </a:pPr>
            <a:r>
              <a:rPr lang="ko-KR" altLang="en-US" sz="1200" b="1">
                <a:latin typeface="Verdana" pitchFamily="34" charset="0"/>
              </a:rPr>
              <a:t>동기화 보장</a:t>
            </a:r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5692775" y="1593850"/>
            <a:ext cx="993775" cy="993775"/>
          </a:xfrm>
          <a:prstGeom prst="ellips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46800" rIns="0" bIns="46800" anchor="ctr"/>
          <a:lstStyle/>
          <a:p>
            <a:pPr algn="ctr" defTabSz="1160463">
              <a:spcBef>
                <a:spcPct val="50000"/>
              </a:spcBef>
              <a:buSzPct val="80000"/>
              <a:buFont typeface="HY신명조" pitchFamily="18" charset="-127"/>
              <a:buNone/>
            </a:pPr>
            <a:r>
              <a:rPr lang="ko-KR" altLang="en-US" sz="1200" b="1">
                <a:latin typeface="Verdana" pitchFamily="34" charset="0"/>
              </a:rPr>
              <a:t>동기화 보장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372225" y="6129338"/>
            <a:ext cx="2239963" cy="533400"/>
          </a:xfrm>
          <a:prstGeom prst="rect">
            <a:avLst/>
          </a:prstGeom>
          <a:solidFill>
            <a:srgbClr val="FFFFFF"/>
          </a:solidFill>
          <a:ln w="76200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/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Tom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과 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Jane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은 동기화가 보장된 상태에서 수를 증가시킨다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627438" y="4959350"/>
            <a:ext cx="25654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12883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3011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공유 자원의 접근 실전 예제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-63500" y="1089025"/>
            <a:ext cx="4500563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54000">
              <a:lnSpc>
                <a:spcPct val="80000"/>
              </a:lnSpc>
            </a:pPr>
            <a:r>
              <a:rPr lang="en-US" altLang="ko-KR" sz="1200" smtClean="0"/>
              <a:t>class Bank{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private int money = 10000; //</a:t>
            </a:r>
            <a:r>
              <a:rPr lang="ko-KR" altLang="en-US" sz="1200" smtClean="0"/>
              <a:t>예금 잔액</a:t>
            </a:r>
          </a:p>
          <a:p>
            <a:pPr defTabSz="254000">
              <a:lnSpc>
                <a:spcPct val="80000"/>
              </a:lnSpc>
            </a:pPr>
            <a:r>
              <a:rPr lang="ko-KR" altLang="en-US" sz="1200" smtClean="0"/>
              <a:t>	</a:t>
            </a:r>
            <a:r>
              <a:rPr lang="en-US" altLang="ko-KR" sz="1200" smtClean="0"/>
              <a:t>public int getMoney(){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return this.money;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}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public void setMoney(int money){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this.money = money;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}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</a:t>
            </a:r>
            <a:r>
              <a:rPr lang="en-US" altLang="ko-KR" sz="1200" u="sng" smtClean="0"/>
              <a:t>public void saveMoney(int save){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int m = this.getMoney();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try{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	Thread.sleep(3000);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}catch(InterruptedException e){e.printStackTrace();}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this.setMoney(m + save);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}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</a:t>
            </a:r>
            <a:r>
              <a:rPr lang="en-US" altLang="ko-KR" sz="1200" u="sng" smtClean="0"/>
              <a:t>public void minusMoney(int minus){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int m = this.money;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try{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	Thread.sleep(200);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}catch(InterruptedException e){e.printStackTrace();}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	this.setMoney(m - minus);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	}</a:t>
            </a:r>
          </a:p>
          <a:p>
            <a:pPr defTabSz="254000">
              <a:lnSpc>
                <a:spcPct val="80000"/>
              </a:lnSpc>
            </a:pPr>
            <a:r>
              <a:rPr lang="en-US" altLang="ko-KR" sz="1200" smtClean="0"/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22738" y="998538"/>
            <a:ext cx="51117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 b="1" u="sng"/>
              <a:t>class Park extends Thread</a:t>
            </a:r>
            <a:r>
              <a:rPr lang="en-US" altLang="ko-KR" sz="1200" b="1"/>
              <a:t>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public void run(){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</a:t>
            </a:r>
            <a:r>
              <a:rPr lang="en-US" altLang="ko-KR" sz="1400" b="1" u="sng"/>
              <a:t>NotSyncMain.myBank.saveMoney(3000); 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System.out.println("saveMoney(3000):" +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						 NotSyncMain.myBank.getMoney());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}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 b="1"/>
              <a:t>}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endParaRPr lang="en-US" altLang="ko-KR" sz="1200"/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 b="1" u="sng"/>
              <a:t>class ParkWife extends Thread</a:t>
            </a:r>
            <a:r>
              <a:rPr lang="en-US" altLang="ko-KR" sz="1200"/>
              <a:t>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public void run(){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</a:t>
            </a:r>
            <a:r>
              <a:rPr lang="en-US" altLang="ko-KR" sz="1400" b="1" u="sng"/>
              <a:t>NotSyncMain.myBank.minusMoney(1000);</a:t>
            </a:r>
            <a:r>
              <a:rPr lang="en-US" altLang="ko-KR" sz="1200" u="sng"/>
              <a:t> 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System.out.println("minusMoney(1000):" + 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						NotSyncMain.myBank.getMoney());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}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 b="1"/>
              <a:t>}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endParaRPr lang="en-US" altLang="ko-KR" sz="1200" b="1"/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public class NotSyncMain{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public static Bank myBank = new Bank();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public static void main(String[] args) throws Exception{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System.out.println("</a:t>
            </a:r>
            <a:r>
              <a:rPr lang="ko-KR" altLang="en-US" sz="1200"/>
              <a:t>원금</a:t>
            </a:r>
            <a:r>
              <a:rPr lang="en-US" altLang="ko-KR" sz="1200"/>
              <a:t>:" + myBank.getMoney());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</a:t>
            </a:r>
            <a:r>
              <a:rPr lang="en-US" altLang="ko-KR" sz="1200" b="1" u="sng"/>
              <a:t>Park p = new Park();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</a:t>
            </a:r>
            <a:r>
              <a:rPr lang="en-US" altLang="ko-KR" sz="1200" b="1" u="sng"/>
              <a:t>ParkWife w = new ParkWife();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</a:t>
            </a:r>
            <a:r>
              <a:rPr lang="en-US" altLang="ko-KR" sz="1200" b="1" u="sng"/>
              <a:t>p.start();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try{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	Thread.sleep(200);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}catch(InterruptedException e){e.printStackTrace();}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	</a:t>
            </a:r>
            <a:r>
              <a:rPr lang="en-US" altLang="ko-KR" sz="1200" b="1" u="sng"/>
              <a:t>w.start();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	} </a:t>
            </a:r>
          </a:p>
          <a:p>
            <a:pPr marL="342900" indent="-342900" defTabSz="2540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en-US" altLang="ko-KR" sz="1200"/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4460082" y="13803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8644770">
            <a:off x="4460082" y="28662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rot="18644770">
            <a:off x="4504532" y="47124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86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8573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synchronized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ko-KR" sz="1400" smtClean="0"/>
              <a:t>class Bank{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private int money = 10000; //</a:t>
            </a:r>
            <a:r>
              <a:rPr lang="ko-KR" altLang="en-US" sz="1400" smtClean="0"/>
              <a:t>예금 잔액</a:t>
            </a:r>
          </a:p>
          <a:p>
            <a:pPr>
              <a:lnSpc>
                <a:spcPct val="75000"/>
              </a:lnSpc>
            </a:pPr>
            <a:r>
              <a:rPr lang="ko-KR" altLang="en-US" sz="1400" smtClean="0"/>
              <a:t>	</a:t>
            </a:r>
            <a:r>
              <a:rPr lang="en-US" altLang="ko-KR" sz="1400" smtClean="0"/>
              <a:t>public int getMoney(){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return this.money;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public void setMoney(int money){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this.money = money;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public </a:t>
            </a:r>
            <a:r>
              <a:rPr lang="en-US" altLang="ko-KR" sz="1400" u="sng" smtClean="0"/>
              <a:t>synchronized</a:t>
            </a:r>
            <a:r>
              <a:rPr lang="en-US" altLang="ko-KR" sz="1400" smtClean="0"/>
              <a:t> void saveMoney(int save){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int m = this.getMoney();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try{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	Thread.sleep(3000);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}catch(InterruptedException e){e.printStackTrace();}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this.setMoney(m + save);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public void minusMoney(int minus){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</a:t>
            </a:r>
            <a:r>
              <a:rPr lang="en-US" altLang="ko-KR" sz="1400" u="sng" smtClean="0"/>
              <a:t>synchronized(this){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	int m = this.money;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	try{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		Thread.sleep(200);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	}catch(InterruptedException e){e.printStackTrace();}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	this.setMoney(m - minus);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	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	}</a:t>
            </a:r>
          </a:p>
          <a:p>
            <a:pPr>
              <a:lnSpc>
                <a:spcPct val="75000"/>
              </a:lnSpc>
            </a:pPr>
            <a:r>
              <a:rPr lang="en-US" altLang="ko-KR" sz="1400" smtClean="0"/>
              <a:t>}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18644770">
            <a:off x="950119" y="26852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1894682" y="43521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331913" y="2708275"/>
            <a:ext cx="5670550" cy="1441450"/>
          </a:xfrm>
          <a:prstGeom prst="rect">
            <a:avLst/>
          </a:prstGeom>
          <a:noFill/>
          <a:ln w="317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331913" y="4167188"/>
            <a:ext cx="6570662" cy="1827212"/>
          </a:xfrm>
          <a:prstGeom prst="rect">
            <a:avLst/>
          </a:prstGeom>
          <a:noFill/>
          <a:ln w="317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542088" y="3035300"/>
            <a:ext cx="1765300" cy="3079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folHlink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/>
              <a:t>synchronized </a:t>
            </a:r>
            <a:r>
              <a:rPr lang="ko-KR" altLang="en-US" sz="1400"/>
              <a:t>메서드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867525" y="4598988"/>
            <a:ext cx="1765300" cy="3079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folHlink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/>
              <a:t>synchronized </a:t>
            </a:r>
            <a:r>
              <a:rPr lang="ko-KR" altLang="en-US" sz="1400"/>
              <a:t>블록</a:t>
            </a:r>
          </a:p>
        </p:txBody>
      </p:sp>
    </p:spTree>
    <p:extLst>
      <p:ext uri="{BB962C8B-B14F-4D97-AF65-F5344CB8AC3E}">
        <p14:creationId xmlns:p14="http://schemas.microsoft.com/office/powerpoint/2010/main" val="3100731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423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synchronized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768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Bank{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//....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중간 생략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void saveMoney(int save){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int m = this.getMoney();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try{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Thread.sleep(3000);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}catch(InterruptedException e){e.printStackTrace();}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this.setMoney(m + save);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minusMoney(int minus){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int m = this.money;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try{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Thread.sleep(200);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}catch(InterruptedException e){e.printStackTrace();}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this.setMoney(m - minus);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Park extends Thread{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synchronized(SyncMain2.myBank){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SyncMain2.myBank.saveMoney(3000); 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System.out.println("saveMoney(3000):" + SyncMain2.myBank.getMoney());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ParkWife extends Thread{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synchronized(SyncMain2.myBank){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SyncMain2.myBank.minusMoney(1000); 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System.out.println("minusMoney(3000):" + SyncMain2.myBank.getMoney());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 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18644770">
            <a:off x="1985169" y="43060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2029619" y="583644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46125" y="3924300"/>
            <a:ext cx="6705600" cy="1441450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46125" y="5408613"/>
            <a:ext cx="6705600" cy="1306512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732588" y="5678488"/>
            <a:ext cx="17653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synchronized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블록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732588" y="4238625"/>
            <a:ext cx="17653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synchronized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블록</a:t>
            </a:r>
          </a:p>
        </p:txBody>
      </p:sp>
    </p:spTree>
    <p:extLst>
      <p:ext uri="{BB962C8B-B14F-4D97-AF65-F5344CB8AC3E}">
        <p14:creationId xmlns:p14="http://schemas.microsoft.com/office/powerpoint/2010/main" val="1588355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6540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synchronized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한계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5763" y="1042988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1200" smtClean="0"/>
              <a:t>class VideoShop{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private Vector buffer = new Vector();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public VideoShop(){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buffer.addElement("</a:t>
            </a:r>
            <a:r>
              <a:rPr lang="ko-KR" altLang="en-US" sz="1200" smtClean="0"/>
              <a:t>은하철도</a:t>
            </a:r>
            <a:r>
              <a:rPr lang="en-US" altLang="ko-KR" sz="1200" smtClean="0"/>
              <a:t>999-0");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buffer.addElement("</a:t>
            </a:r>
            <a:r>
              <a:rPr lang="ko-KR" altLang="en-US" sz="1200" smtClean="0"/>
              <a:t>은하철도</a:t>
            </a:r>
            <a:r>
              <a:rPr lang="en-US" altLang="ko-KR" sz="1200" smtClean="0"/>
              <a:t>999-1");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buffer.addElement("</a:t>
            </a:r>
            <a:r>
              <a:rPr lang="ko-KR" altLang="en-US" sz="1200" smtClean="0"/>
              <a:t>은하철도</a:t>
            </a:r>
            <a:r>
              <a:rPr lang="en-US" altLang="ko-KR" sz="1200" smtClean="0"/>
              <a:t>999-2");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buffer.addElement("</a:t>
            </a:r>
            <a:r>
              <a:rPr lang="ko-KR" altLang="en-US" sz="1200" smtClean="0"/>
              <a:t>은하철도</a:t>
            </a:r>
            <a:r>
              <a:rPr lang="en-US" altLang="ko-KR" sz="1200" smtClean="0"/>
              <a:t>999-3");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}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public String lendVideo(){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String v = (String)this.buffer.remove(buffer.size()-1);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return v;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}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public void returnVideo(String video){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this.buffer.addElement(video);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}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}</a:t>
            </a:r>
          </a:p>
          <a:p>
            <a:pPr>
              <a:lnSpc>
                <a:spcPct val="70000"/>
              </a:lnSpc>
            </a:pPr>
            <a:endParaRPr lang="en-US" altLang="ko-KR" sz="1200" smtClean="0"/>
          </a:p>
          <a:p>
            <a:pPr>
              <a:lnSpc>
                <a:spcPct val="70000"/>
              </a:lnSpc>
            </a:pPr>
            <a:r>
              <a:rPr lang="en-US" altLang="ko-KR" sz="1200" smtClean="0"/>
              <a:t>class Person extends Thread{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public void run(){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synchronized(VideoShopMain.vShop){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//5</a:t>
            </a:r>
            <a:r>
              <a:rPr lang="ko-KR" altLang="en-US" sz="1200" smtClean="0"/>
              <a:t>초동안 </a:t>
            </a:r>
            <a:r>
              <a:rPr lang="en-US" altLang="ko-KR" sz="1200" smtClean="0"/>
              <a:t>VideoShopMain.vShop</a:t>
            </a:r>
            <a:r>
              <a:rPr lang="ko-KR" altLang="en-US" sz="1200" smtClean="0"/>
              <a:t>은 락</a:t>
            </a:r>
            <a:r>
              <a:rPr lang="en-US" altLang="ko-KR" sz="1200" smtClean="0"/>
              <a:t>(Lock)</a:t>
            </a:r>
            <a:r>
              <a:rPr lang="ko-KR" altLang="en-US" sz="1200" smtClean="0"/>
              <a:t>에 걸리게 된다</a:t>
            </a:r>
            <a:r>
              <a:rPr lang="en-US" altLang="ko-KR" sz="1200" smtClean="0"/>
              <a:t>.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try{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	String v = VideoShopMain.vShop.lendVideo();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	System.out.println(this.getName() + ":" + v  + " </a:t>
            </a:r>
            <a:r>
              <a:rPr lang="ko-KR" altLang="en-US" sz="1200" smtClean="0"/>
              <a:t>대여</a:t>
            </a:r>
            <a:r>
              <a:rPr lang="en-US" altLang="ko-KR" sz="1200" smtClean="0"/>
              <a:t>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	System.out.println(this.getName() + ":" + v  + " </a:t>
            </a:r>
            <a:r>
              <a:rPr lang="ko-KR" altLang="en-US" sz="1200" smtClean="0"/>
              <a:t>보는중</a:t>
            </a:r>
            <a:r>
              <a:rPr lang="en-US" altLang="ko-KR" sz="1200" smtClean="0"/>
              <a:t>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	this.sleep(5000);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	System.out.println(this.getName() + ":" + v  + " </a:t>
            </a:r>
            <a:r>
              <a:rPr lang="ko-KR" altLang="en-US" sz="1200" smtClean="0"/>
              <a:t>반납</a:t>
            </a:r>
            <a:r>
              <a:rPr lang="en-US" altLang="ko-KR" sz="1200" smtClean="0"/>
              <a:t>");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	VideoShopMain.vShop.returnVideo(v);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	}catch(InterruptedException e){e.printStackTrace();}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	}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	}</a:t>
            </a:r>
          </a:p>
          <a:p>
            <a:pPr>
              <a:lnSpc>
                <a:spcPct val="70000"/>
              </a:lnSpc>
            </a:pPr>
            <a:r>
              <a:rPr lang="en-US" altLang="ko-KR" sz="1200" smtClean="0"/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16563" y="1358900"/>
            <a:ext cx="3286125" cy="2232025"/>
          </a:xfrm>
          <a:prstGeom prst="rect">
            <a:avLst/>
          </a:prstGeom>
          <a:noFill/>
          <a:ln w="3175" algn="ctr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System.out.println("</a:t>
            </a:r>
            <a:r>
              <a:rPr lang="ko-KR" altLang="en-US" sz="1200"/>
              <a:t>프로그램 시작</a:t>
            </a:r>
            <a:r>
              <a:rPr lang="en-US" altLang="ko-KR" sz="1200"/>
              <a:t>");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Person p1 = new Person();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Person p2 = new Person();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Person p3 = new Person();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Person p4 = new Person();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p1.start();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p2.start();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p3.start();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ko-KR" sz="1200"/>
              <a:t>p4.start();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1715294" y="421560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051050" y="4194175"/>
            <a:ext cx="6705600" cy="1844675"/>
          </a:xfrm>
          <a:prstGeom prst="rect">
            <a:avLst/>
          </a:prstGeom>
          <a:noFill/>
          <a:ln w="3175" algn="ctr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algn="ctr">
              <a:spcBef>
                <a:spcPct val="50000"/>
              </a:spcBef>
              <a:buSzPct val="80000"/>
              <a:buFont typeface="HY신명조" pitchFamily="18" charset="-127"/>
              <a:buNone/>
            </a:pPr>
            <a:endParaRPr lang="ko-KR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407275" y="4373563"/>
            <a:ext cx="1630363" cy="3079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folHlink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ko-KR" altLang="en-US" sz="1400"/>
              <a:t>불필요한 동기화</a:t>
            </a:r>
          </a:p>
        </p:txBody>
      </p:sp>
    </p:spTree>
    <p:extLst>
      <p:ext uri="{BB962C8B-B14F-4D97-AF65-F5344CB8AC3E}">
        <p14:creationId xmlns:p14="http://schemas.microsoft.com/office/powerpoint/2010/main" val="3412029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2796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sychronized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개선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AutoShape 9"/>
          <p:cNvCxnSpPr>
            <a:cxnSpLocks noChangeShapeType="1"/>
            <a:stCxn id="20" idx="1"/>
            <a:endCxn id="18" idx="1"/>
          </p:cNvCxnSpPr>
          <p:nvPr/>
        </p:nvCxnSpPr>
        <p:spPr bwMode="auto">
          <a:xfrm rot="10800000">
            <a:off x="1195388" y="3249613"/>
            <a:ext cx="90487" cy="2092325"/>
          </a:xfrm>
          <a:prstGeom prst="curvedConnector3">
            <a:avLst>
              <a:gd name="adj1" fmla="val 352630"/>
            </a:avLst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VideoShop{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Vector buffer = new Vector();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VideoShop(){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999-0");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999-1");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999-2");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999-3");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String lendVideo(){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 v = (String)this.buffer.remove(buffer.size()-1);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return v;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void returnVideo(String video){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this.buffer.addElement(video);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Person extends Thread{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try{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String v = VideoShopMain2.vShop.lendVideo();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대여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보는중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this.sleep(5000);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반납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VideoShopMain2.vShop.returnVideo(v);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}catch(InterruptedException e){e.printStackTrace();}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146800" y="1358900"/>
            <a:ext cx="2700338" cy="2727325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System.out.println("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프로그램 시작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p1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p2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p3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p4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p1.start();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p2.start();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p3.start();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p4.start();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System.out.println("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프로그램 종료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8644770">
            <a:off x="680244" y="25963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95388" y="2574925"/>
            <a:ext cx="4502150" cy="134937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2862263" y="3789363"/>
            <a:ext cx="2070100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필요한 곳에 동기화 보장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285875" y="4419600"/>
            <a:ext cx="5626100" cy="184467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 rot="18644770">
            <a:off x="680244" y="327104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1160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3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sychronized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개선의 한계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768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VideoShop{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Vector buffer = new Vector();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VideoShop(){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999-0");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999-1");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999-2");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999-3");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synchronized String lendVideo(){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if(buffer.size()&gt;0){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String v = (String)this.buffer.remove(buffer.size()-1);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return v;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}else{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return null;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synchronized void returnVideo(String video){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this.buffer.addElement(video);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Person extends Thread{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 v = VideoShopMain3.vShop.lendVideo();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if( v == null){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return;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try{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this.sleep(5000);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VideoShopMain3.vShop.returnVideo(v);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}catch(InterruptedException e){e.printStackTrace();}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6550" y="1403350"/>
            <a:ext cx="2386013" cy="2495550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System.out.println("</a:t>
            </a:r>
            <a:r>
              <a:rPr kumimoji="0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프로그램 시작</a:t>
            </a: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p1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p2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p3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p4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Person p5 = new Person();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p1.start();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p2.start();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p3.start();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p4.start();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p5.start();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System.out.println("</a:t>
            </a:r>
            <a:r>
              <a:rPr kumimoji="0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프로그램 종료</a:t>
            </a: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1985169" y="280114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285875" y="2432050"/>
            <a:ext cx="5265738" cy="1370013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331913" y="4811713"/>
            <a:ext cx="4814887" cy="1709737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rot="18644770">
            <a:off x="1939132" y="51490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986213" y="5184775"/>
            <a:ext cx="4321175" cy="277813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데이터가 없으면 스레드가 요청작업을 포기하고 스레를 끝낸다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3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9068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쓰레드의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동기화와 제어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5356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VideoShop{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Vector buffer = new Vector();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VideoShop(){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999-0");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999-1");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999-2");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String lendVideo()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if(buffer.size()&gt;0){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String v = (String)this.buffer.remove(buffer.size()-1);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return v;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}else{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return null;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void returnVideo(String video)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this.buffer.addElement(video);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Person extends Thread{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try{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String v;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while((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v = DiligentClientMain.vShop.lendVideo()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 == null ){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System.out.println(this.getName() + "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비디오가 없군요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!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나중에 와야지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!");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this.sleep(200);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대여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보는중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this.sleep(5000);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반납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DiligentClientMain.vShop.returnVideo(v);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}catch(InterruptedException e){e.printStackTrace();}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522288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51388" y="836613"/>
            <a:ext cx="4230687" cy="371792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/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public class DiligentClientMain{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static VideoShop vShop = new VideoShop();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static void main(String[] args){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System.out.println("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프로그램 시작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Person p1 = new Person();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Person p2 = new Person();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Person p3 = new Person();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Person p4 = new Person();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p1.start();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p2.start();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p3.start();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p4.start();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System.out.println("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프로그램 종료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");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 </a:t>
            </a:r>
          </a:p>
          <a:p>
            <a:pPr marL="0" marR="0" lvl="0" indent="0" defTabSz="434975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589757" y="21010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8644770">
            <a:off x="634207" y="331708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93097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상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3699" y="1052736"/>
            <a:ext cx="8372475" cy="52197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ko-KR" altLang="en-US" sz="2000" dirty="0"/>
              <a:t>문자 상수의 예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/>
              <a:t>'A', 'a'</a:t>
            </a:r>
          </a:p>
          <a:p>
            <a:pPr lvl="1">
              <a:lnSpc>
                <a:spcPct val="80000"/>
              </a:lnSpc>
            </a:pPr>
            <a:endParaRPr lang="en-US" altLang="ko-KR" sz="2000" dirty="0"/>
          </a:p>
          <a:p>
            <a:pPr>
              <a:lnSpc>
                <a:spcPct val="80000"/>
              </a:lnSpc>
            </a:pPr>
            <a:r>
              <a:rPr lang="ko-KR" altLang="en-US" sz="2000" dirty="0"/>
              <a:t>문자열 상수의 예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/>
              <a:t>"</a:t>
            </a:r>
            <a:r>
              <a:rPr lang="en-US" altLang="ko-KR" sz="2000" dirty="0" err="1"/>
              <a:t>abcd</a:t>
            </a:r>
            <a:r>
              <a:rPr lang="en-US" altLang="ko-KR" sz="2000" dirty="0"/>
              <a:t>"</a:t>
            </a:r>
          </a:p>
          <a:p>
            <a:pPr lvl="1">
              <a:lnSpc>
                <a:spcPct val="80000"/>
              </a:lnSpc>
            </a:pPr>
            <a:r>
              <a:rPr lang="ko-KR" altLang="en-US" sz="2000" dirty="0"/>
              <a:t>마지막에 </a:t>
            </a:r>
            <a:r>
              <a:rPr lang="ko-KR" altLang="en-US" sz="2000" dirty="0" err="1"/>
              <a:t>널문자</a:t>
            </a:r>
            <a:r>
              <a:rPr lang="en-US" altLang="ko-KR" sz="2000" dirty="0"/>
              <a:t>('\0')</a:t>
            </a:r>
            <a:r>
              <a:rPr lang="ko-KR" altLang="en-US" sz="2000" dirty="0"/>
              <a:t>가 자동으로 추가된다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/>
              <a:t>"</a:t>
            </a:r>
            <a:r>
              <a:rPr lang="en-US" altLang="ko-KR" sz="2000" dirty="0" err="1"/>
              <a:t>abcd</a:t>
            </a:r>
            <a:r>
              <a:rPr lang="en-US" altLang="ko-KR" sz="2000" dirty="0"/>
              <a:t>"</a:t>
            </a:r>
            <a:r>
              <a:rPr lang="ko-KR" altLang="en-US" sz="2000" dirty="0"/>
              <a:t>라는 문자열은 </a:t>
            </a:r>
            <a:r>
              <a:rPr lang="en-US" altLang="ko-KR" sz="2000" dirty="0"/>
              <a:t>10</a:t>
            </a:r>
            <a:r>
              <a:rPr lang="ko-KR" altLang="en-US" sz="2000" dirty="0"/>
              <a:t>바이트의 메모리를 차지한다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문자열 </a:t>
            </a:r>
            <a:r>
              <a:rPr lang="en-US" altLang="ko-KR" sz="2000" dirty="0"/>
              <a:t>+ </a:t>
            </a:r>
            <a:r>
              <a:rPr lang="en-US" altLang="ko-KR" sz="2000" dirty="0" err="1"/>
              <a:t>anytype</a:t>
            </a:r>
            <a:r>
              <a:rPr lang="en-US" altLang="ko-KR" sz="2000" dirty="0"/>
              <a:t> or any type + </a:t>
            </a:r>
            <a:r>
              <a:rPr lang="ko-KR" altLang="en-US" sz="2000" dirty="0"/>
              <a:t>문자열  </a:t>
            </a:r>
            <a:r>
              <a:rPr lang="en-US" altLang="ko-KR" sz="2000" dirty="0"/>
              <a:t>=&gt; </a:t>
            </a:r>
            <a:r>
              <a:rPr lang="ko-KR" altLang="en-US" sz="2000" dirty="0"/>
              <a:t>문자열</a:t>
            </a:r>
            <a:endParaRPr lang="en-US" altLang="ko-KR" sz="2000" dirty="0"/>
          </a:p>
          <a:p>
            <a:pPr lvl="1"/>
            <a:r>
              <a:rPr lang="en-US" altLang="ko-KR" sz="2000" dirty="0"/>
              <a:t>7 + 7 + “7” =&gt; 147,           “7” + 7 + 7 =&gt; 777</a:t>
            </a:r>
            <a:endParaRPr lang="ko-KR" altLang="en-US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9989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275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wait()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notify()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VideoShop{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Vector buffer = new Vector();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VideoShop(){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999-0");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999-1");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String lendVideo() throws InterruptedException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Thread t = Thread.currentThread();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if(buffer.size()==0){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System.out.println(t.getName() + ":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대기 상태 진입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this.wait();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System.out.println(t.getName() + ":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대기 상태 해제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 v = (String)this.buffer.remove(buffer.size()-1);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return v;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void returnVideo(String video)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this.buffer.addElement(video);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this.notify();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Person extends Thread{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void run(){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try{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 v = GoodVideoStoreKeeperMain.vShop.lendVideo();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대여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보는중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\n");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this.sleep(1000);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System.out.println(this.getName() + ":" + v  + " </a:t>
            </a:r>
            <a:r>
              <a:rPr kumimoji="1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반납</a:t>
            </a: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GoodVideoStoreKeeperMain.vShop.returnVideo(v);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}catch(InterruptedException e){e.printStackTrace();}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 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18644770">
            <a:off x="2839244" y="25503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1894682" y="37679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3132138" y="2720975"/>
            <a:ext cx="4545012" cy="1247775"/>
          </a:xfrm>
          <a:custGeom>
            <a:avLst/>
            <a:gdLst>
              <a:gd name="T0" fmla="*/ 482 w 2353"/>
              <a:gd name="T1" fmla="*/ 0 h 794"/>
              <a:gd name="T2" fmla="*/ 2353 w 2353"/>
              <a:gd name="T3" fmla="*/ 0 h 794"/>
              <a:gd name="T4" fmla="*/ 2353 w 2353"/>
              <a:gd name="T5" fmla="*/ 794 h 794"/>
              <a:gd name="T6" fmla="*/ 0 w 2353"/>
              <a:gd name="T7" fmla="*/ 794 h 794"/>
              <a:gd name="T8" fmla="*/ 0 60000 65536"/>
              <a:gd name="T9" fmla="*/ 0 60000 65536"/>
              <a:gd name="T10" fmla="*/ 0 60000 65536"/>
              <a:gd name="T11" fmla="*/ 0 60000 65536"/>
              <a:gd name="T12" fmla="*/ 0 w 2353"/>
              <a:gd name="T13" fmla="*/ 0 h 794"/>
              <a:gd name="T14" fmla="*/ 2353 w 2353"/>
              <a:gd name="T15" fmla="*/ 794 h 7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53" h="794">
                <a:moveTo>
                  <a:pt x="482" y="0"/>
                </a:moveTo>
                <a:lnTo>
                  <a:pt x="2353" y="0"/>
                </a:lnTo>
                <a:lnTo>
                  <a:pt x="2353" y="794"/>
                </a:lnTo>
                <a:lnTo>
                  <a:pt x="0" y="794"/>
                </a:lnTo>
              </a:path>
            </a:pathLst>
          </a:custGeom>
          <a:noFill/>
          <a:ln w="76200">
            <a:solidFill>
              <a:srgbClr val="B2B2B2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67525" y="3159125"/>
            <a:ext cx="1577975" cy="274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wait()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와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notify()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의 사용</a:t>
            </a:r>
          </a:p>
        </p:txBody>
      </p:sp>
    </p:spTree>
    <p:extLst>
      <p:ext uri="{BB962C8B-B14F-4D97-AF65-F5344CB8AC3E}">
        <p14:creationId xmlns:p14="http://schemas.microsoft.com/office/powerpoint/2010/main" val="764744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5426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동기화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notifyAll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()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class VideoShop{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Vector buffer = new Vector();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VideoShop(){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999-0");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buffer.addElement("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은하철도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999-1");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String lendVideo() throws InterruptedException{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Thread t = Thread.currentThread();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while(buffer.size()==0){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System.out.println(t.getName() + ":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대기 상태 진입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this.wait();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System.out.println(t.getName() + ":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대기 상태 해제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 v = (String)this.buffer.remove(buffer.size()-1);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return v;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synchronized void returnVideo(String video){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this.buffer.addElement(video);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this.notifyAll();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 rot="18644770">
            <a:off x="1985169" y="54316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 rot="18644770">
            <a:off x="2929732" y="340598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3806825" y="3683000"/>
            <a:ext cx="4545013" cy="1995488"/>
          </a:xfrm>
          <a:custGeom>
            <a:avLst/>
            <a:gdLst>
              <a:gd name="T0" fmla="*/ 370 w 2863"/>
              <a:gd name="T1" fmla="*/ 0 h 1257"/>
              <a:gd name="T2" fmla="*/ 2863 w 2863"/>
              <a:gd name="T3" fmla="*/ 10 h 1257"/>
              <a:gd name="T4" fmla="*/ 2863 w 2863"/>
              <a:gd name="T5" fmla="*/ 1257 h 1257"/>
              <a:gd name="T6" fmla="*/ 0 w 2863"/>
              <a:gd name="T7" fmla="*/ 1257 h 1257"/>
              <a:gd name="T8" fmla="*/ 0 60000 65536"/>
              <a:gd name="T9" fmla="*/ 0 60000 65536"/>
              <a:gd name="T10" fmla="*/ 0 60000 65536"/>
              <a:gd name="T11" fmla="*/ 0 60000 65536"/>
              <a:gd name="T12" fmla="*/ 0 w 2863"/>
              <a:gd name="T13" fmla="*/ 0 h 1257"/>
              <a:gd name="T14" fmla="*/ 2863 w 2863"/>
              <a:gd name="T15" fmla="*/ 1257 h 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63" h="1257">
                <a:moveTo>
                  <a:pt x="370" y="0"/>
                </a:moveTo>
                <a:lnTo>
                  <a:pt x="2863" y="10"/>
                </a:lnTo>
                <a:lnTo>
                  <a:pt x="2863" y="1257"/>
                </a:lnTo>
                <a:lnTo>
                  <a:pt x="0" y="1257"/>
                </a:lnTo>
              </a:path>
            </a:pathLst>
          </a:custGeom>
          <a:noFill/>
          <a:ln w="76200">
            <a:solidFill>
              <a:srgbClr val="B2B2B2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7092950" y="4811713"/>
            <a:ext cx="1936750" cy="274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wait()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와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notifyAll()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charset="-127"/>
              </a:rPr>
              <a:t>의 사용</a:t>
            </a:r>
          </a:p>
        </p:txBody>
      </p:sp>
    </p:spTree>
    <p:extLst>
      <p:ext uri="{BB962C8B-B14F-4D97-AF65-F5344CB8AC3E}">
        <p14:creationId xmlns:p14="http://schemas.microsoft.com/office/powerpoint/2010/main" val="2469244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774161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1. </a:t>
            </a:r>
            <a:r>
              <a:rPr lang="ko-KR" altLang="en-US" sz="2800" dirty="0" err="1" smtClean="0">
                <a:latin typeface="+mj-ea"/>
                <a:ea typeface="+mj-ea"/>
              </a:rPr>
              <a:t>스트림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2. </a:t>
            </a:r>
            <a:r>
              <a:rPr lang="ko-KR" altLang="en-US" sz="2800" dirty="0" smtClean="0">
                <a:latin typeface="+mj-ea"/>
                <a:ea typeface="+mj-ea"/>
              </a:rPr>
              <a:t>표준 </a:t>
            </a:r>
            <a:r>
              <a:rPr lang="ko-KR" altLang="en-US" sz="2800" dirty="0" err="1" smtClean="0">
                <a:latin typeface="+mj-ea"/>
                <a:ea typeface="+mj-ea"/>
              </a:rPr>
              <a:t>스트림과</a:t>
            </a:r>
            <a:r>
              <a:rPr lang="ko-KR" altLang="en-US" sz="2800" dirty="0" smtClean="0">
                <a:latin typeface="+mj-ea"/>
                <a:ea typeface="+mj-ea"/>
              </a:rPr>
              <a:t> </a:t>
            </a:r>
            <a:r>
              <a:rPr lang="en-US" altLang="ko-KR" sz="2800" dirty="0" smtClean="0">
                <a:latin typeface="+mj-ea"/>
                <a:ea typeface="+mj-ea"/>
              </a:rPr>
              <a:t>File </a:t>
            </a:r>
            <a:r>
              <a:rPr lang="ko-KR" altLang="en-US" sz="2800" dirty="0" smtClean="0">
                <a:latin typeface="+mj-ea"/>
                <a:ea typeface="+mj-ea"/>
              </a:rPr>
              <a:t>클래스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3. File </a:t>
            </a:r>
            <a:r>
              <a:rPr lang="ko-KR" altLang="en-US" sz="2800" dirty="0" err="1" smtClean="0">
                <a:latin typeface="+mj-ea"/>
                <a:ea typeface="+mj-ea"/>
              </a:rPr>
              <a:t>스트림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4. Memory </a:t>
            </a:r>
            <a:r>
              <a:rPr lang="ko-KR" altLang="en-US" sz="2800" dirty="0" err="1" smtClean="0">
                <a:latin typeface="+mj-ea"/>
                <a:ea typeface="+mj-ea"/>
              </a:rPr>
              <a:t>스트림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5. 2</a:t>
            </a:r>
            <a:r>
              <a:rPr lang="ko-KR" altLang="en-US" sz="2800" dirty="0" smtClean="0">
                <a:latin typeface="+mj-ea"/>
                <a:ea typeface="+mj-ea"/>
              </a:rPr>
              <a:t>차 </a:t>
            </a:r>
            <a:r>
              <a:rPr lang="ko-KR" altLang="en-US" sz="2800" dirty="0" err="1" smtClean="0">
                <a:latin typeface="+mj-ea"/>
                <a:ea typeface="+mj-ea"/>
              </a:rPr>
              <a:t>스트림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l" eaLnBrk="1" hangingPunct="1"/>
            <a:r>
              <a:rPr lang="en-US" altLang="ko-KR" sz="2800" dirty="0" smtClean="0">
                <a:latin typeface="+mj-ea"/>
                <a:ea typeface="+mj-ea"/>
              </a:rPr>
              <a:t>6. </a:t>
            </a:r>
            <a:r>
              <a:rPr lang="ko-KR" altLang="en-US" sz="2800" dirty="0" smtClean="0">
                <a:latin typeface="+mj-ea"/>
                <a:ea typeface="+mj-ea"/>
              </a:rPr>
              <a:t>직렬</a:t>
            </a:r>
            <a:r>
              <a:rPr lang="ko-KR" altLang="en-US" sz="2800" dirty="0">
                <a:latin typeface="+mj-ea"/>
                <a:ea typeface="+mj-ea"/>
              </a:rPr>
              <a:t>화</a:t>
            </a:r>
            <a:endParaRPr lang="en-US" altLang="ko-KR" sz="2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5011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입출력을 위한 공통된 방법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다양한 장소에 존재하는 데이터들을 핸들하기 위해서는 입출력 데이터를 처리하는 공통된 방법이 있어야 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입출력을 위한 공통된 방법이 없다면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?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각각의 하드웨어 장치를 잘 알고 있다는 가정하에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각각의 하드웨어 장치에 직접 접근해야 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(Stream)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정의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자료의 입출력을 도와주는 중간 매개체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2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입출력 장치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 디스크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키보드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모니터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마우스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메모리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4057271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7187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스트림이란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입출력 장치의 일반적인 특징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일반적인 입출력 장치는 대부분 데이터를 읽고 기록한다는 특징이 있다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스트림의 역할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스트림은 데이터를 읽고 쓰기 위한 공통된 방법을 제공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장치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(Device)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와 스트림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(Stream)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장치마다 연결할 수 있는 각각의 스트림이 존재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입력 스트림의 연결과 작업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</a:t>
            </a:r>
            <a:r>
              <a:rPr kumimoji="1" lang="ko-KR" altLang="en-US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//fis.read()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이용해서 데이터 읽기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출력 스트림의 연결과 작업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</a:t>
            </a:r>
            <a:r>
              <a:rPr kumimoji="1" lang="ko-KR" altLang="en-US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//fos.write()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이용해서 데이터 쓰기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스트림의 내부 동작원리는 몰라도 된다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.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사용할 줄만 알면 된다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사용자는 스트림이 어떻게 장치와 연결되고 작업이 되는지 몰라도 된다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단지 스트림을 어떻게 생성하며 어떻게 데이터를 읽고 쓰는지만 알면 된다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5763" y="3114675"/>
            <a:ext cx="5265737" cy="170973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rot="18644770">
            <a:off x="454819" y="34504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8644770">
            <a:off x="454819" y="435054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73684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원리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스트림이란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?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스트림이란 빨대다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스트림으로부터 데이터 읽기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목표지점에 적절한 입력용 스트림을 생성한다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스트림으로부터 데이터를 읽는다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스트림으로부터 필요한 만큼 계속해서 데이터를 읽는다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스트림을 닫는다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빨대로부터 음료수 마시기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적절한 빨대를 음료수에 꽂는다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빨대로부터 음료수를 흡입한다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빨대로부터 마시고 싶은 만큼 계속해서 음료수를 흡입한다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빨대를 제거한다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스트림에 데이터 기록하기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목표지점에 적절한 출력용 스트림을 생성한다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스트림에 데이터를 기록한다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스트림에 필요한 만큼 계속해서 데이터를 기록한다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스트림을 닫는다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빨대로 음료수 내뱉기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적절한 빨대를 컵에 꽂는다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빨대로 입안에 있는 음료수를 내뱉는다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빨대로 내뱉고 싶은 만큼 음료수를 내뱉는다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빨대를 제거한다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011863" y="1898650"/>
            <a:ext cx="2414587" cy="2070100"/>
            <a:chOff x="4120" y="941"/>
            <a:chExt cx="1521" cy="1304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 flipH="1">
              <a:off x="4383" y="1055"/>
              <a:ext cx="457" cy="1190"/>
              <a:chOff x="4764" y="261"/>
              <a:chExt cx="667" cy="1807"/>
            </a:xfrm>
          </p:grpSpPr>
          <p:grpSp>
            <p:nvGrpSpPr>
              <p:cNvPr id="17" name="Group 6"/>
              <p:cNvGrpSpPr>
                <a:grpSpLocks/>
              </p:cNvGrpSpPr>
              <p:nvPr/>
            </p:nvGrpSpPr>
            <p:grpSpPr bwMode="auto">
              <a:xfrm>
                <a:off x="4764" y="1139"/>
                <a:ext cx="667" cy="929"/>
                <a:chOff x="4141" y="1146"/>
                <a:chExt cx="356" cy="549"/>
              </a:xfrm>
            </p:grpSpPr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141" y="1250"/>
                  <a:ext cx="356" cy="445"/>
                </a:xfrm>
                <a:custGeom>
                  <a:avLst/>
                  <a:gdLst>
                    <a:gd name="T0" fmla="*/ 4 w 713"/>
                    <a:gd name="T1" fmla="*/ 60 h 889"/>
                    <a:gd name="T2" fmla="*/ 17 w 713"/>
                    <a:gd name="T3" fmla="*/ 140 h 889"/>
                    <a:gd name="T4" fmla="*/ 36 w 713"/>
                    <a:gd name="T5" fmla="*/ 256 h 889"/>
                    <a:gd name="T6" fmla="*/ 57 w 713"/>
                    <a:gd name="T7" fmla="*/ 391 h 889"/>
                    <a:gd name="T8" fmla="*/ 78 w 713"/>
                    <a:gd name="T9" fmla="*/ 526 h 889"/>
                    <a:gd name="T10" fmla="*/ 99 w 713"/>
                    <a:gd name="T11" fmla="*/ 650 h 889"/>
                    <a:gd name="T12" fmla="*/ 116 w 713"/>
                    <a:gd name="T13" fmla="*/ 743 h 889"/>
                    <a:gd name="T14" fmla="*/ 126 w 713"/>
                    <a:gd name="T15" fmla="*/ 792 h 889"/>
                    <a:gd name="T16" fmla="*/ 158 w 713"/>
                    <a:gd name="T17" fmla="*/ 826 h 889"/>
                    <a:gd name="T18" fmla="*/ 211 w 713"/>
                    <a:gd name="T19" fmla="*/ 857 h 889"/>
                    <a:gd name="T20" fmla="*/ 261 w 713"/>
                    <a:gd name="T21" fmla="*/ 872 h 889"/>
                    <a:gd name="T22" fmla="*/ 299 w 713"/>
                    <a:gd name="T23" fmla="*/ 883 h 889"/>
                    <a:gd name="T24" fmla="*/ 340 w 713"/>
                    <a:gd name="T25" fmla="*/ 887 h 889"/>
                    <a:gd name="T26" fmla="*/ 382 w 713"/>
                    <a:gd name="T27" fmla="*/ 889 h 889"/>
                    <a:gd name="T28" fmla="*/ 426 w 713"/>
                    <a:gd name="T29" fmla="*/ 885 h 889"/>
                    <a:gd name="T30" fmla="*/ 468 w 713"/>
                    <a:gd name="T31" fmla="*/ 878 h 889"/>
                    <a:gd name="T32" fmla="*/ 511 w 713"/>
                    <a:gd name="T33" fmla="*/ 870 h 889"/>
                    <a:gd name="T34" fmla="*/ 549 w 713"/>
                    <a:gd name="T35" fmla="*/ 857 h 889"/>
                    <a:gd name="T36" fmla="*/ 597 w 713"/>
                    <a:gd name="T37" fmla="*/ 836 h 889"/>
                    <a:gd name="T38" fmla="*/ 629 w 713"/>
                    <a:gd name="T39" fmla="*/ 802 h 889"/>
                    <a:gd name="T40" fmla="*/ 641 w 713"/>
                    <a:gd name="T41" fmla="*/ 739 h 889"/>
                    <a:gd name="T42" fmla="*/ 654 w 713"/>
                    <a:gd name="T43" fmla="*/ 634 h 889"/>
                    <a:gd name="T44" fmla="*/ 671 w 713"/>
                    <a:gd name="T45" fmla="*/ 505 h 889"/>
                    <a:gd name="T46" fmla="*/ 688 w 713"/>
                    <a:gd name="T47" fmla="*/ 363 h 889"/>
                    <a:gd name="T48" fmla="*/ 700 w 713"/>
                    <a:gd name="T49" fmla="*/ 226 h 889"/>
                    <a:gd name="T50" fmla="*/ 711 w 713"/>
                    <a:gd name="T51" fmla="*/ 112 h 889"/>
                    <a:gd name="T52" fmla="*/ 713 w 713"/>
                    <a:gd name="T53" fmla="*/ 38 h 889"/>
                    <a:gd name="T54" fmla="*/ 702 w 713"/>
                    <a:gd name="T55" fmla="*/ 2 h 889"/>
                    <a:gd name="T56" fmla="*/ 677 w 713"/>
                    <a:gd name="T57" fmla="*/ 36 h 889"/>
                    <a:gd name="T58" fmla="*/ 671 w 713"/>
                    <a:gd name="T59" fmla="*/ 74 h 889"/>
                    <a:gd name="T60" fmla="*/ 665 w 713"/>
                    <a:gd name="T61" fmla="*/ 125 h 889"/>
                    <a:gd name="T62" fmla="*/ 656 w 713"/>
                    <a:gd name="T63" fmla="*/ 212 h 889"/>
                    <a:gd name="T64" fmla="*/ 645 w 713"/>
                    <a:gd name="T65" fmla="*/ 321 h 889"/>
                    <a:gd name="T66" fmla="*/ 633 w 713"/>
                    <a:gd name="T67" fmla="*/ 441 h 889"/>
                    <a:gd name="T68" fmla="*/ 620 w 713"/>
                    <a:gd name="T69" fmla="*/ 558 h 889"/>
                    <a:gd name="T70" fmla="*/ 607 w 713"/>
                    <a:gd name="T71" fmla="*/ 661 h 889"/>
                    <a:gd name="T72" fmla="*/ 595 w 713"/>
                    <a:gd name="T73" fmla="*/ 735 h 889"/>
                    <a:gd name="T74" fmla="*/ 588 w 713"/>
                    <a:gd name="T75" fmla="*/ 771 h 889"/>
                    <a:gd name="T76" fmla="*/ 544 w 713"/>
                    <a:gd name="T77" fmla="*/ 800 h 889"/>
                    <a:gd name="T78" fmla="*/ 498 w 713"/>
                    <a:gd name="T79" fmla="*/ 815 h 889"/>
                    <a:gd name="T80" fmla="*/ 460 w 713"/>
                    <a:gd name="T81" fmla="*/ 824 h 889"/>
                    <a:gd name="T82" fmla="*/ 422 w 713"/>
                    <a:gd name="T83" fmla="*/ 830 h 889"/>
                    <a:gd name="T84" fmla="*/ 373 w 713"/>
                    <a:gd name="T85" fmla="*/ 838 h 889"/>
                    <a:gd name="T86" fmla="*/ 335 w 713"/>
                    <a:gd name="T87" fmla="*/ 834 h 889"/>
                    <a:gd name="T88" fmla="*/ 299 w 713"/>
                    <a:gd name="T89" fmla="*/ 826 h 889"/>
                    <a:gd name="T90" fmla="*/ 247 w 713"/>
                    <a:gd name="T91" fmla="*/ 811 h 889"/>
                    <a:gd name="T92" fmla="*/ 209 w 713"/>
                    <a:gd name="T93" fmla="*/ 790 h 889"/>
                    <a:gd name="T94" fmla="*/ 175 w 713"/>
                    <a:gd name="T95" fmla="*/ 762 h 889"/>
                    <a:gd name="T96" fmla="*/ 158 w 713"/>
                    <a:gd name="T97" fmla="*/ 707 h 889"/>
                    <a:gd name="T98" fmla="*/ 141 w 713"/>
                    <a:gd name="T99" fmla="*/ 613 h 889"/>
                    <a:gd name="T100" fmla="*/ 122 w 713"/>
                    <a:gd name="T101" fmla="*/ 496 h 889"/>
                    <a:gd name="T102" fmla="*/ 103 w 713"/>
                    <a:gd name="T103" fmla="*/ 368 h 889"/>
                    <a:gd name="T104" fmla="*/ 86 w 713"/>
                    <a:gd name="T105" fmla="*/ 247 h 889"/>
                    <a:gd name="T106" fmla="*/ 70 w 713"/>
                    <a:gd name="T107" fmla="*/ 142 h 889"/>
                    <a:gd name="T108" fmla="*/ 59 w 713"/>
                    <a:gd name="T109" fmla="*/ 74 h 889"/>
                    <a:gd name="T110" fmla="*/ 49 w 713"/>
                    <a:gd name="T111" fmla="*/ 38 h 889"/>
                    <a:gd name="T112" fmla="*/ 10 w 713"/>
                    <a:gd name="T113" fmla="*/ 28 h 88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713"/>
                    <a:gd name="T172" fmla="*/ 0 h 889"/>
                    <a:gd name="T173" fmla="*/ 713 w 713"/>
                    <a:gd name="T174" fmla="*/ 889 h 889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713" h="889">
                      <a:moveTo>
                        <a:pt x="0" y="30"/>
                      </a:moveTo>
                      <a:lnTo>
                        <a:pt x="0" y="32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0" y="41"/>
                      </a:lnTo>
                      <a:lnTo>
                        <a:pt x="2" y="47"/>
                      </a:lnTo>
                      <a:lnTo>
                        <a:pt x="4" y="53"/>
                      </a:lnTo>
                      <a:lnTo>
                        <a:pt x="4" y="60"/>
                      </a:lnTo>
                      <a:lnTo>
                        <a:pt x="6" y="68"/>
                      </a:lnTo>
                      <a:lnTo>
                        <a:pt x="6" y="76"/>
                      </a:lnTo>
                      <a:lnTo>
                        <a:pt x="8" y="85"/>
                      </a:lnTo>
                      <a:lnTo>
                        <a:pt x="10" y="95"/>
                      </a:lnTo>
                      <a:lnTo>
                        <a:pt x="11" y="106"/>
                      </a:lnTo>
                      <a:lnTo>
                        <a:pt x="13" y="116"/>
                      </a:lnTo>
                      <a:lnTo>
                        <a:pt x="15" y="129"/>
                      </a:lnTo>
                      <a:lnTo>
                        <a:pt x="17" y="140"/>
                      </a:lnTo>
                      <a:lnTo>
                        <a:pt x="19" y="155"/>
                      </a:lnTo>
                      <a:lnTo>
                        <a:pt x="21" y="167"/>
                      </a:lnTo>
                      <a:lnTo>
                        <a:pt x="25" y="182"/>
                      </a:lnTo>
                      <a:lnTo>
                        <a:pt x="27" y="195"/>
                      </a:lnTo>
                      <a:lnTo>
                        <a:pt x="29" y="211"/>
                      </a:lnTo>
                      <a:lnTo>
                        <a:pt x="30" y="226"/>
                      </a:lnTo>
                      <a:lnTo>
                        <a:pt x="32" y="241"/>
                      </a:lnTo>
                      <a:lnTo>
                        <a:pt x="36" y="256"/>
                      </a:lnTo>
                      <a:lnTo>
                        <a:pt x="38" y="273"/>
                      </a:lnTo>
                      <a:lnTo>
                        <a:pt x="40" y="290"/>
                      </a:lnTo>
                      <a:lnTo>
                        <a:pt x="42" y="306"/>
                      </a:lnTo>
                      <a:lnTo>
                        <a:pt x="44" y="323"/>
                      </a:lnTo>
                      <a:lnTo>
                        <a:pt x="48" y="340"/>
                      </a:lnTo>
                      <a:lnTo>
                        <a:pt x="49" y="355"/>
                      </a:lnTo>
                      <a:lnTo>
                        <a:pt x="53" y="372"/>
                      </a:lnTo>
                      <a:lnTo>
                        <a:pt x="57" y="391"/>
                      </a:lnTo>
                      <a:lnTo>
                        <a:pt x="59" y="408"/>
                      </a:lnTo>
                      <a:lnTo>
                        <a:pt x="63" y="425"/>
                      </a:lnTo>
                      <a:lnTo>
                        <a:pt x="65" y="442"/>
                      </a:lnTo>
                      <a:lnTo>
                        <a:pt x="69" y="460"/>
                      </a:lnTo>
                      <a:lnTo>
                        <a:pt x="70" y="477"/>
                      </a:lnTo>
                      <a:lnTo>
                        <a:pt x="72" y="492"/>
                      </a:lnTo>
                      <a:lnTo>
                        <a:pt x="74" y="509"/>
                      </a:lnTo>
                      <a:lnTo>
                        <a:pt x="78" y="526"/>
                      </a:lnTo>
                      <a:lnTo>
                        <a:pt x="82" y="543"/>
                      </a:lnTo>
                      <a:lnTo>
                        <a:pt x="84" y="558"/>
                      </a:lnTo>
                      <a:lnTo>
                        <a:pt x="88" y="574"/>
                      </a:lnTo>
                      <a:lnTo>
                        <a:pt x="88" y="589"/>
                      </a:lnTo>
                      <a:lnTo>
                        <a:pt x="91" y="606"/>
                      </a:lnTo>
                      <a:lnTo>
                        <a:pt x="93" y="619"/>
                      </a:lnTo>
                      <a:lnTo>
                        <a:pt x="97" y="634"/>
                      </a:lnTo>
                      <a:lnTo>
                        <a:pt x="99" y="650"/>
                      </a:lnTo>
                      <a:lnTo>
                        <a:pt x="103" y="663"/>
                      </a:lnTo>
                      <a:lnTo>
                        <a:pt x="103" y="674"/>
                      </a:lnTo>
                      <a:lnTo>
                        <a:pt x="107" y="688"/>
                      </a:lnTo>
                      <a:lnTo>
                        <a:pt x="107" y="701"/>
                      </a:lnTo>
                      <a:lnTo>
                        <a:pt x="110" y="712"/>
                      </a:lnTo>
                      <a:lnTo>
                        <a:pt x="112" y="722"/>
                      </a:lnTo>
                      <a:lnTo>
                        <a:pt x="114" y="733"/>
                      </a:lnTo>
                      <a:lnTo>
                        <a:pt x="116" y="743"/>
                      </a:lnTo>
                      <a:lnTo>
                        <a:pt x="118" y="750"/>
                      </a:lnTo>
                      <a:lnTo>
                        <a:pt x="118" y="758"/>
                      </a:lnTo>
                      <a:lnTo>
                        <a:pt x="120" y="765"/>
                      </a:lnTo>
                      <a:lnTo>
                        <a:pt x="122" y="773"/>
                      </a:lnTo>
                      <a:lnTo>
                        <a:pt x="124" y="781"/>
                      </a:lnTo>
                      <a:lnTo>
                        <a:pt x="124" y="783"/>
                      </a:lnTo>
                      <a:lnTo>
                        <a:pt x="126" y="788"/>
                      </a:lnTo>
                      <a:lnTo>
                        <a:pt x="126" y="792"/>
                      </a:lnTo>
                      <a:lnTo>
                        <a:pt x="127" y="796"/>
                      </a:lnTo>
                      <a:lnTo>
                        <a:pt x="131" y="802"/>
                      </a:lnTo>
                      <a:lnTo>
                        <a:pt x="137" y="807"/>
                      </a:lnTo>
                      <a:lnTo>
                        <a:pt x="139" y="811"/>
                      </a:lnTo>
                      <a:lnTo>
                        <a:pt x="145" y="815"/>
                      </a:lnTo>
                      <a:lnTo>
                        <a:pt x="148" y="819"/>
                      </a:lnTo>
                      <a:lnTo>
                        <a:pt x="154" y="824"/>
                      </a:lnTo>
                      <a:lnTo>
                        <a:pt x="158" y="826"/>
                      </a:lnTo>
                      <a:lnTo>
                        <a:pt x="164" y="830"/>
                      </a:lnTo>
                      <a:lnTo>
                        <a:pt x="169" y="834"/>
                      </a:lnTo>
                      <a:lnTo>
                        <a:pt x="177" y="840"/>
                      </a:lnTo>
                      <a:lnTo>
                        <a:pt x="183" y="841"/>
                      </a:lnTo>
                      <a:lnTo>
                        <a:pt x="190" y="845"/>
                      </a:lnTo>
                      <a:lnTo>
                        <a:pt x="198" y="849"/>
                      </a:lnTo>
                      <a:lnTo>
                        <a:pt x="205" y="853"/>
                      </a:lnTo>
                      <a:lnTo>
                        <a:pt x="211" y="857"/>
                      </a:lnTo>
                      <a:lnTo>
                        <a:pt x="221" y="859"/>
                      </a:lnTo>
                      <a:lnTo>
                        <a:pt x="228" y="862"/>
                      </a:lnTo>
                      <a:lnTo>
                        <a:pt x="238" y="866"/>
                      </a:lnTo>
                      <a:lnTo>
                        <a:pt x="242" y="866"/>
                      </a:lnTo>
                      <a:lnTo>
                        <a:pt x="245" y="868"/>
                      </a:lnTo>
                      <a:lnTo>
                        <a:pt x="251" y="870"/>
                      </a:lnTo>
                      <a:lnTo>
                        <a:pt x="255" y="872"/>
                      </a:lnTo>
                      <a:lnTo>
                        <a:pt x="261" y="872"/>
                      </a:lnTo>
                      <a:lnTo>
                        <a:pt x="264" y="874"/>
                      </a:lnTo>
                      <a:lnTo>
                        <a:pt x="270" y="876"/>
                      </a:lnTo>
                      <a:lnTo>
                        <a:pt x="276" y="878"/>
                      </a:lnTo>
                      <a:lnTo>
                        <a:pt x="280" y="878"/>
                      </a:lnTo>
                      <a:lnTo>
                        <a:pt x="285" y="879"/>
                      </a:lnTo>
                      <a:lnTo>
                        <a:pt x="289" y="879"/>
                      </a:lnTo>
                      <a:lnTo>
                        <a:pt x="295" y="881"/>
                      </a:lnTo>
                      <a:lnTo>
                        <a:pt x="299" y="883"/>
                      </a:lnTo>
                      <a:lnTo>
                        <a:pt x="304" y="883"/>
                      </a:lnTo>
                      <a:lnTo>
                        <a:pt x="308" y="883"/>
                      </a:lnTo>
                      <a:lnTo>
                        <a:pt x="314" y="885"/>
                      </a:lnTo>
                      <a:lnTo>
                        <a:pt x="318" y="885"/>
                      </a:lnTo>
                      <a:lnTo>
                        <a:pt x="325" y="887"/>
                      </a:lnTo>
                      <a:lnTo>
                        <a:pt x="331" y="887"/>
                      </a:lnTo>
                      <a:lnTo>
                        <a:pt x="335" y="887"/>
                      </a:lnTo>
                      <a:lnTo>
                        <a:pt x="340" y="887"/>
                      </a:lnTo>
                      <a:lnTo>
                        <a:pt x="346" y="889"/>
                      </a:lnTo>
                      <a:lnTo>
                        <a:pt x="350" y="889"/>
                      </a:lnTo>
                      <a:lnTo>
                        <a:pt x="356" y="889"/>
                      </a:lnTo>
                      <a:lnTo>
                        <a:pt x="361" y="889"/>
                      </a:lnTo>
                      <a:lnTo>
                        <a:pt x="367" y="889"/>
                      </a:lnTo>
                      <a:lnTo>
                        <a:pt x="373" y="889"/>
                      </a:lnTo>
                      <a:lnTo>
                        <a:pt x="376" y="889"/>
                      </a:lnTo>
                      <a:lnTo>
                        <a:pt x="382" y="889"/>
                      </a:lnTo>
                      <a:lnTo>
                        <a:pt x="388" y="889"/>
                      </a:lnTo>
                      <a:lnTo>
                        <a:pt x="394" y="889"/>
                      </a:lnTo>
                      <a:lnTo>
                        <a:pt x="399" y="889"/>
                      </a:lnTo>
                      <a:lnTo>
                        <a:pt x="405" y="887"/>
                      </a:lnTo>
                      <a:lnTo>
                        <a:pt x="409" y="887"/>
                      </a:lnTo>
                      <a:lnTo>
                        <a:pt x="415" y="887"/>
                      </a:lnTo>
                      <a:lnTo>
                        <a:pt x="420" y="887"/>
                      </a:lnTo>
                      <a:lnTo>
                        <a:pt x="426" y="885"/>
                      </a:lnTo>
                      <a:lnTo>
                        <a:pt x="432" y="885"/>
                      </a:lnTo>
                      <a:lnTo>
                        <a:pt x="437" y="885"/>
                      </a:lnTo>
                      <a:lnTo>
                        <a:pt x="443" y="885"/>
                      </a:lnTo>
                      <a:lnTo>
                        <a:pt x="449" y="883"/>
                      </a:lnTo>
                      <a:lnTo>
                        <a:pt x="453" y="883"/>
                      </a:lnTo>
                      <a:lnTo>
                        <a:pt x="458" y="881"/>
                      </a:lnTo>
                      <a:lnTo>
                        <a:pt x="464" y="879"/>
                      </a:lnTo>
                      <a:lnTo>
                        <a:pt x="468" y="878"/>
                      </a:lnTo>
                      <a:lnTo>
                        <a:pt x="475" y="878"/>
                      </a:lnTo>
                      <a:lnTo>
                        <a:pt x="481" y="878"/>
                      </a:lnTo>
                      <a:lnTo>
                        <a:pt x="487" y="876"/>
                      </a:lnTo>
                      <a:lnTo>
                        <a:pt x="491" y="874"/>
                      </a:lnTo>
                      <a:lnTo>
                        <a:pt x="496" y="872"/>
                      </a:lnTo>
                      <a:lnTo>
                        <a:pt x="500" y="872"/>
                      </a:lnTo>
                      <a:lnTo>
                        <a:pt x="506" y="872"/>
                      </a:lnTo>
                      <a:lnTo>
                        <a:pt x="511" y="870"/>
                      </a:lnTo>
                      <a:lnTo>
                        <a:pt x="517" y="868"/>
                      </a:lnTo>
                      <a:lnTo>
                        <a:pt x="521" y="866"/>
                      </a:lnTo>
                      <a:lnTo>
                        <a:pt x="527" y="866"/>
                      </a:lnTo>
                      <a:lnTo>
                        <a:pt x="530" y="864"/>
                      </a:lnTo>
                      <a:lnTo>
                        <a:pt x="536" y="862"/>
                      </a:lnTo>
                      <a:lnTo>
                        <a:pt x="540" y="860"/>
                      </a:lnTo>
                      <a:lnTo>
                        <a:pt x="544" y="859"/>
                      </a:lnTo>
                      <a:lnTo>
                        <a:pt x="549" y="857"/>
                      </a:lnTo>
                      <a:lnTo>
                        <a:pt x="553" y="857"/>
                      </a:lnTo>
                      <a:lnTo>
                        <a:pt x="557" y="855"/>
                      </a:lnTo>
                      <a:lnTo>
                        <a:pt x="563" y="853"/>
                      </a:lnTo>
                      <a:lnTo>
                        <a:pt x="570" y="849"/>
                      </a:lnTo>
                      <a:lnTo>
                        <a:pt x="578" y="845"/>
                      </a:lnTo>
                      <a:lnTo>
                        <a:pt x="586" y="841"/>
                      </a:lnTo>
                      <a:lnTo>
                        <a:pt x="591" y="840"/>
                      </a:lnTo>
                      <a:lnTo>
                        <a:pt x="597" y="836"/>
                      </a:lnTo>
                      <a:lnTo>
                        <a:pt x="605" y="832"/>
                      </a:lnTo>
                      <a:lnTo>
                        <a:pt x="608" y="828"/>
                      </a:lnTo>
                      <a:lnTo>
                        <a:pt x="614" y="826"/>
                      </a:lnTo>
                      <a:lnTo>
                        <a:pt x="620" y="819"/>
                      </a:lnTo>
                      <a:lnTo>
                        <a:pt x="627" y="813"/>
                      </a:lnTo>
                      <a:lnTo>
                        <a:pt x="627" y="809"/>
                      </a:lnTo>
                      <a:lnTo>
                        <a:pt x="629" y="807"/>
                      </a:lnTo>
                      <a:lnTo>
                        <a:pt x="629" y="802"/>
                      </a:lnTo>
                      <a:lnTo>
                        <a:pt x="631" y="798"/>
                      </a:lnTo>
                      <a:lnTo>
                        <a:pt x="631" y="792"/>
                      </a:lnTo>
                      <a:lnTo>
                        <a:pt x="633" y="784"/>
                      </a:lnTo>
                      <a:lnTo>
                        <a:pt x="635" y="777"/>
                      </a:lnTo>
                      <a:lnTo>
                        <a:pt x="637" y="769"/>
                      </a:lnTo>
                      <a:lnTo>
                        <a:pt x="637" y="760"/>
                      </a:lnTo>
                      <a:lnTo>
                        <a:pt x="639" y="750"/>
                      </a:lnTo>
                      <a:lnTo>
                        <a:pt x="641" y="739"/>
                      </a:lnTo>
                      <a:lnTo>
                        <a:pt x="643" y="729"/>
                      </a:lnTo>
                      <a:lnTo>
                        <a:pt x="645" y="718"/>
                      </a:lnTo>
                      <a:lnTo>
                        <a:pt x="646" y="705"/>
                      </a:lnTo>
                      <a:lnTo>
                        <a:pt x="648" y="691"/>
                      </a:lnTo>
                      <a:lnTo>
                        <a:pt x="650" y="680"/>
                      </a:lnTo>
                      <a:lnTo>
                        <a:pt x="650" y="665"/>
                      </a:lnTo>
                      <a:lnTo>
                        <a:pt x="652" y="650"/>
                      </a:lnTo>
                      <a:lnTo>
                        <a:pt x="654" y="634"/>
                      </a:lnTo>
                      <a:lnTo>
                        <a:pt x="656" y="619"/>
                      </a:lnTo>
                      <a:lnTo>
                        <a:pt x="658" y="604"/>
                      </a:lnTo>
                      <a:lnTo>
                        <a:pt x="662" y="587"/>
                      </a:lnTo>
                      <a:lnTo>
                        <a:pt x="664" y="572"/>
                      </a:lnTo>
                      <a:lnTo>
                        <a:pt x="665" y="555"/>
                      </a:lnTo>
                      <a:lnTo>
                        <a:pt x="667" y="537"/>
                      </a:lnTo>
                      <a:lnTo>
                        <a:pt x="669" y="522"/>
                      </a:lnTo>
                      <a:lnTo>
                        <a:pt x="671" y="505"/>
                      </a:lnTo>
                      <a:lnTo>
                        <a:pt x="675" y="486"/>
                      </a:lnTo>
                      <a:lnTo>
                        <a:pt x="675" y="469"/>
                      </a:lnTo>
                      <a:lnTo>
                        <a:pt x="679" y="452"/>
                      </a:lnTo>
                      <a:lnTo>
                        <a:pt x="681" y="435"/>
                      </a:lnTo>
                      <a:lnTo>
                        <a:pt x="683" y="416"/>
                      </a:lnTo>
                      <a:lnTo>
                        <a:pt x="684" y="399"/>
                      </a:lnTo>
                      <a:lnTo>
                        <a:pt x="686" y="382"/>
                      </a:lnTo>
                      <a:lnTo>
                        <a:pt x="688" y="363"/>
                      </a:lnTo>
                      <a:lnTo>
                        <a:pt x="690" y="346"/>
                      </a:lnTo>
                      <a:lnTo>
                        <a:pt x="692" y="327"/>
                      </a:lnTo>
                      <a:lnTo>
                        <a:pt x="694" y="309"/>
                      </a:lnTo>
                      <a:lnTo>
                        <a:pt x="694" y="294"/>
                      </a:lnTo>
                      <a:lnTo>
                        <a:pt x="696" y="277"/>
                      </a:lnTo>
                      <a:lnTo>
                        <a:pt x="698" y="260"/>
                      </a:lnTo>
                      <a:lnTo>
                        <a:pt x="700" y="243"/>
                      </a:lnTo>
                      <a:lnTo>
                        <a:pt x="700" y="226"/>
                      </a:lnTo>
                      <a:lnTo>
                        <a:pt x="702" y="212"/>
                      </a:lnTo>
                      <a:lnTo>
                        <a:pt x="703" y="195"/>
                      </a:lnTo>
                      <a:lnTo>
                        <a:pt x="705" y="182"/>
                      </a:lnTo>
                      <a:lnTo>
                        <a:pt x="707" y="167"/>
                      </a:lnTo>
                      <a:lnTo>
                        <a:pt x="707" y="154"/>
                      </a:lnTo>
                      <a:lnTo>
                        <a:pt x="709" y="138"/>
                      </a:lnTo>
                      <a:lnTo>
                        <a:pt x="709" y="127"/>
                      </a:lnTo>
                      <a:lnTo>
                        <a:pt x="711" y="112"/>
                      </a:lnTo>
                      <a:lnTo>
                        <a:pt x="711" y="100"/>
                      </a:lnTo>
                      <a:lnTo>
                        <a:pt x="711" y="89"/>
                      </a:lnTo>
                      <a:lnTo>
                        <a:pt x="711" y="79"/>
                      </a:lnTo>
                      <a:lnTo>
                        <a:pt x="713" y="68"/>
                      </a:lnTo>
                      <a:lnTo>
                        <a:pt x="713" y="60"/>
                      </a:lnTo>
                      <a:lnTo>
                        <a:pt x="713" y="51"/>
                      </a:lnTo>
                      <a:lnTo>
                        <a:pt x="713" y="43"/>
                      </a:lnTo>
                      <a:lnTo>
                        <a:pt x="713" y="38"/>
                      </a:lnTo>
                      <a:lnTo>
                        <a:pt x="713" y="32"/>
                      </a:lnTo>
                      <a:lnTo>
                        <a:pt x="713" y="26"/>
                      </a:lnTo>
                      <a:lnTo>
                        <a:pt x="713" y="22"/>
                      </a:lnTo>
                      <a:lnTo>
                        <a:pt x="713" y="19"/>
                      </a:lnTo>
                      <a:lnTo>
                        <a:pt x="709" y="9"/>
                      </a:lnTo>
                      <a:lnTo>
                        <a:pt x="707" y="5"/>
                      </a:lnTo>
                      <a:lnTo>
                        <a:pt x="702" y="2"/>
                      </a:lnTo>
                      <a:lnTo>
                        <a:pt x="700" y="0"/>
                      </a:lnTo>
                      <a:lnTo>
                        <a:pt x="694" y="0"/>
                      </a:lnTo>
                      <a:lnTo>
                        <a:pt x="688" y="5"/>
                      </a:lnTo>
                      <a:lnTo>
                        <a:pt x="684" y="9"/>
                      </a:lnTo>
                      <a:lnTo>
                        <a:pt x="683" y="17"/>
                      </a:lnTo>
                      <a:lnTo>
                        <a:pt x="681" y="22"/>
                      </a:lnTo>
                      <a:lnTo>
                        <a:pt x="679" y="32"/>
                      </a:lnTo>
                      <a:lnTo>
                        <a:pt x="677" y="36"/>
                      </a:lnTo>
                      <a:lnTo>
                        <a:pt x="675" y="40"/>
                      </a:lnTo>
                      <a:lnTo>
                        <a:pt x="675" y="43"/>
                      </a:lnTo>
                      <a:lnTo>
                        <a:pt x="675" y="51"/>
                      </a:lnTo>
                      <a:lnTo>
                        <a:pt x="673" y="55"/>
                      </a:lnTo>
                      <a:lnTo>
                        <a:pt x="673" y="60"/>
                      </a:lnTo>
                      <a:lnTo>
                        <a:pt x="673" y="66"/>
                      </a:lnTo>
                      <a:lnTo>
                        <a:pt x="673" y="72"/>
                      </a:lnTo>
                      <a:lnTo>
                        <a:pt x="671" y="74"/>
                      </a:lnTo>
                      <a:lnTo>
                        <a:pt x="671" y="78"/>
                      </a:lnTo>
                      <a:lnTo>
                        <a:pt x="669" y="81"/>
                      </a:lnTo>
                      <a:lnTo>
                        <a:pt x="669" y="87"/>
                      </a:lnTo>
                      <a:lnTo>
                        <a:pt x="669" y="95"/>
                      </a:lnTo>
                      <a:lnTo>
                        <a:pt x="669" y="100"/>
                      </a:lnTo>
                      <a:lnTo>
                        <a:pt x="667" y="108"/>
                      </a:lnTo>
                      <a:lnTo>
                        <a:pt x="667" y="117"/>
                      </a:lnTo>
                      <a:lnTo>
                        <a:pt x="665" y="125"/>
                      </a:lnTo>
                      <a:lnTo>
                        <a:pt x="665" y="135"/>
                      </a:lnTo>
                      <a:lnTo>
                        <a:pt x="664" y="144"/>
                      </a:lnTo>
                      <a:lnTo>
                        <a:pt x="664" y="154"/>
                      </a:lnTo>
                      <a:lnTo>
                        <a:pt x="662" y="163"/>
                      </a:lnTo>
                      <a:lnTo>
                        <a:pt x="662" y="176"/>
                      </a:lnTo>
                      <a:lnTo>
                        <a:pt x="660" y="188"/>
                      </a:lnTo>
                      <a:lnTo>
                        <a:pt x="660" y="201"/>
                      </a:lnTo>
                      <a:lnTo>
                        <a:pt x="656" y="212"/>
                      </a:lnTo>
                      <a:lnTo>
                        <a:pt x="656" y="224"/>
                      </a:lnTo>
                      <a:lnTo>
                        <a:pt x="654" y="237"/>
                      </a:lnTo>
                      <a:lnTo>
                        <a:pt x="652" y="250"/>
                      </a:lnTo>
                      <a:lnTo>
                        <a:pt x="650" y="264"/>
                      </a:lnTo>
                      <a:lnTo>
                        <a:pt x="650" y="279"/>
                      </a:lnTo>
                      <a:lnTo>
                        <a:pt x="648" y="292"/>
                      </a:lnTo>
                      <a:lnTo>
                        <a:pt x="648" y="308"/>
                      </a:lnTo>
                      <a:lnTo>
                        <a:pt x="645" y="321"/>
                      </a:lnTo>
                      <a:lnTo>
                        <a:pt x="645" y="336"/>
                      </a:lnTo>
                      <a:lnTo>
                        <a:pt x="643" y="351"/>
                      </a:lnTo>
                      <a:lnTo>
                        <a:pt x="641" y="366"/>
                      </a:lnTo>
                      <a:lnTo>
                        <a:pt x="639" y="380"/>
                      </a:lnTo>
                      <a:lnTo>
                        <a:pt x="637" y="397"/>
                      </a:lnTo>
                      <a:lnTo>
                        <a:pt x="637" y="410"/>
                      </a:lnTo>
                      <a:lnTo>
                        <a:pt x="635" y="427"/>
                      </a:lnTo>
                      <a:lnTo>
                        <a:pt x="633" y="441"/>
                      </a:lnTo>
                      <a:lnTo>
                        <a:pt x="631" y="456"/>
                      </a:lnTo>
                      <a:lnTo>
                        <a:pt x="631" y="471"/>
                      </a:lnTo>
                      <a:lnTo>
                        <a:pt x="629" y="486"/>
                      </a:lnTo>
                      <a:lnTo>
                        <a:pt x="626" y="499"/>
                      </a:lnTo>
                      <a:lnTo>
                        <a:pt x="626" y="515"/>
                      </a:lnTo>
                      <a:lnTo>
                        <a:pt x="624" y="530"/>
                      </a:lnTo>
                      <a:lnTo>
                        <a:pt x="622" y="545"/>
                      </a:lnTo>
                      <a:lnTo>
                        <a:pt x="620" y="558"/>
                      </a:lnTo>
                      <a:lnTo>
                        <a:pt x="618" y="572"/>
                      </a:lnTo>
                      <a:lnTo>
                        <a:pt x="616" y="585"/>
                      </a:lnTo>
                      <a:lnTo>
                        <a:pt x="614" y="598"/>
                      </a:lnTo>
                      <a:lnTo>
                        <a:pt x="612" y="612"/>
                      </a:lnTo>
                      <a:lnTo>
                        <a:pt x="612" y="625"/>
                      </a:lnTo>
                      <a:lnTo>
                        <a:pt x="610" y="636"/>
                      </a:lnTo>
                      <a:lnTo>
                        <a:pt x="608" y="650"/>
                      </a:lnTo>
                      <a:lnTo>
                        <a:pt x="607" y="661"/>
                      </a:lnTo>
                      <a:lnTo>
                        <a:pt x="605" y="672"/>
                      </a:lnTo>
                      <a:lnTo>
                        <a:pt x="605" y="682"/>
                      </a:lnTo>
                      <a:lnTo>
                        <a:pt x="603" y="693"/>
                      </a:lnTo>
                      <a:lnTo>
                        <a:pt x="601" y="703"/>
                      </a:lnTo>
                      <a:lnTo>
                        <a:pt x="601" y="712"/>
                      </a:lnTo>
                      <a:lnTo>
                        <a:pt x="599" y="720"/>
                      </a:lnTo>
                      <a:lnTo>
                        <a:pt x="597" y="727"/>
                      </a:lnTo>
                      <a:lnTo>
                        <a:pt x="595" y="735"/>
                      </a:lnTo>
                      <a:lnTo>
                        <a:pt x="595" y="741"/>
                      </a:lnTo>
                      <a:lnTo>
                        <a:pt x="593" y="748"/>
                      </a:lnTo>
                      <a:lnTo>
                        <a:pt x="593" y="752"/>
                      </a:lnTo>
                      <a:lnTo>
                        <a:pt x="591" y="756"/>
                      </a:lnTo>
                      <a:lnTo>
                        <a:pt x="589" y="762"/>
                      </a:lnTo>
                      <a:lnTo>
                        <a:pt x="589" y="765"/>
                      </a:lnTo>
                      <a:lnTo>
                        <a:pt x="589" y="767"/>
                      </a:lnTo>
                      <a:lnTo>
                        <a:pt x="588" y="771"/>
                      </a:lnTo>
                      <a:lnTo>
                        <a:pt x="584" y="775"/>
                      </a:lnTo>
                      <a:lnTo>
                        <a:pt x="580" y="779"/>
                      </a:lnTo>
                      <a:lnTo>
                        <a:pt x="574" y="783"/>
                      </a:lnTo>
                      <a:lnTo>
                        <a:pt x="570" y="786"/>
                      </a:lnTo>
                      <a:lnTo>
                        <a:pt x="565" y="790"/>
                      </a:lnTo>
                      <a:lnTo>
                        <a:pt x="559" y="794"/>
                      </a:lnTo>
                      <a:lnTo>
                        <a:pt x="551" y="796"/>
                      </a:lnTo>
                      <a:lnTo>
                        <a:pt x="544" y="800"/>
                      </a:lnTo>
                      <a:lnTo>
                        <a:pt x="536" y="802"/>
                      </a:lnTo>
                      <a:lnTo>
                        <a:pt x="529" y="805"/>
                      </a:lnTo>
                      <a:lnTo>
                        <a:pt x="519" y="809"/>
                      </a:lnTo>
                      <a:lnTo>
                        <a:pt x="515" y="809"/>
                      </a:lnTo>
                      <a:lnTo>
                        <a:pt x="511" y="811"/>
                      </a:lnTo>
                      <a:lnTo>
                        <a:pt x="506" y="813"/>
                      </a:lnTo>
                      <a:lnTo>
                        <a:pt x="502" y="813"/>
                      </a:lnTo>
                      <a:lnTo>
                        <a:pt x="498" y="815"/>
                      </a:lnTo>
                      <a:lnTo>
                        <a:pt x="492" y="817"/>
                      </a:lnTo>
                      <a:lnTo>
                        <a:pt x="487" y="819"/>
                      </a:lnTo>
                      <a:lnTo>
                        <a:pt x="483" y="821"/>
                      </a:lnTo>
                      <a:lnTo>
                        <a:pt x="479" y="821"/>
                      </a:lnTo>
                      <a:lnTo>
                        <a:pt x="473" y="821"/>
                      </a:lnTo>
                      <a:lnTo>
                        <a:pt x="468" y="822"/>
                      </a:lnTo>
                      <a:lnTo>
                        <a:pt x="464" y="824"/>
                      </a:lnTo>
                      <a:lnTo>
                        <a:pt x="460" y="824"/>
                      </a:lnTo>
                      <a:lnTo>
                        <a:pt x="454" y="826"/>
                      </a:lnTo>
                      <a:lnTo>
                        <a:pt x="451" y="826"/>
                      </a:lnTo>
                      <a:lnTo>
                        <a:pt x="445" y="826"/>
                      </a:lnTo>
                      <a:lnTo>
                        <a:pt x="441" y="826"/>
                      </a:lnTo>
                      <a:lnTo>
                        <a:pt x="437" y="828"/>
                      </a:lnTo>
                      <a:lnTo>
                        <a:pt x="432" y="828"/>
                      </a:lnTo>
                      <a:lnTo>
                        <a:pt x="428" y="830"/>
                      </a:lnTo>
                      <a:lnTo>
                        <a:pt x="422" y="830"/>
                      </a:lnTo>
                      <a:lnTo>
                        <a:pt x="418" y="832"/>
                      </a:lnTo>
                      <a:lnTo>
                        <a:pt x="415" y="832"/>
                      </a:lnTo>
                      <a:lnTo>
                        <a:pt x="411" y="834"/>
                      </a:lnTo>
                      <a:lnTo>
                        <a:pt x="401" y="834"/>
                      </a:lnTo>
                      <a:lnTo>
                        <a:pt x="394" y="836"/>
                      </a:lnTo>
                      <a:lnTo>
                        <a:pt x="388" y="836"/>
                      </a:lnTo>
                      <a:lnTo>
                        <a:pt x="380" y="838"/>
                      </a:lnTo>
                      <a:lnTo>
                        <a:pt x="373" y="838"/>
                      </a:lnTo>
                      <a:lnTo>
                        <a:pt x="369" y="838"/>
                      </a:lnTo>
                      <a:lnTo>
                        <a:pt x="361" y="838"/>
                      </a:lnTo>
                      <a:lnTo>
                        <a:pt x="359" y="838"/>
                      </a:lnTo>
                      <a:lnTo>
                        <a:pt x="354" y="838"/>
                      </a:lnTo>
                      <a:lnTo>
                        <a:pt x="350" y="836"/>
                      </a:lnTo>
                      <a:lnTo>
                        <a:pt x="344" y="836"/>
                      </a:lnTo>
                      <a:lnTo>
                        <a:pt x="340" y="836"/>
                      </a:lnTo>
                      <a:lnTo>
                        <a:pt x="335" y="834"/>
                      </a:lnTo>
                      <a:lnTo>
                        <a:pt x="331" y="834"/>
                      </a:lnTo>
                      <a:lnTo>
                        <a:pt x="327" y="832"/>
                      </a:lnTo>
                      <a:lnTo>
                        <a:pt x="323" y="832"/>
                      </a:lnTo>
                      <a:lnTo>
                        <a:pt x="318" y="832"/>
                      </a:lnTo>
                      <a:lnTo>
                        <a:pt x="314" y="830"/>
                      </a:lnTo>
                      <a:lnTo>
                        <a:pt x="310" y="830"/>
                      </a:lnTo>
                      <a:lnTo>
                        <a:pt x="306" y="830"/>
                      </a:lnTo>
                      <a:lnTo>
                        <a:pt x="299" y="826"/>
                      </a:lnTo>
                      <a:lnTo>
                        <a:pt x="291" y="826"/>
                      </a:lnTo>
                      <a:lnTo>
                        <a:pt x="283" y="824"/>
                      </a:lnTo>
                      <a:lnTo>
                        <a:pt x="276" y="822"/>
                      </a:lnTo>
                      <a:lnTo>
                        <a:pt x="270" y="821"/>
                      </a:lnTo>
                      <a:lnTo>
                        <a:pt x="264" y="819"/>
                      </a:lnTo>
                      <a:lnTo>
                        <a:pt x="257" y="815"/>
                      </a:lnTo>
                      <a:lnTo>
                        <a:pt x="253" y="813"/>
                      </a:lnTo>
                      <a:lnTo>
                        <a:pt x="247" y="811"/>
                      </a:lnTo>
                      <a:lnTo>
                        <a:pt x="242" y="809"/>
                      </a:lnTo>
                      <a:lnTo>
                        <a:pt x="238" y="807"/>
                      </a:lnTo>
                      <a:lnTo>
                        <a:pt x="232" y="803"/>
                      </a:lnTo>
                      <a:lnTo>
                        <a:pt x="226" y="802"/>
                      </a:lnTo>
                      <a:lnTo>
                        <a:pt x="222" y="798"/>
                      </a:lnTo>
                      <a:lnTo>
                        <a:pt x="219" y="796"/>
                      </a:lnTo>
                      <a:lnTo>
                        <a:pt x="213" y="794"/>
                      </a:lnTo>
                      <a:lnTo>
                        <a:pt x="209" y="790"/>
                      </a:lnTo>
                      <a:lnTo>
                        <a:pt x="207" y="788"/>
                      </a:lnTo>
                      <a:lnTo>
                        <a:pt x="200" y="783"/>
                      </a:lnTo>
                      <a:lnTo>
                        <a:pt x="192" y="779"/>
                      </a:lnTo>
                      <a:lnTo>
                        <a:pt x="186" y="773"/>
                      </a:lnTo>
                      <a:lnTo>
                        <a:pt x="181" y="769"/>
                      </a:lnTo>
                      <a:lnTo>
                        <a:pt x="179" y="767"/>
                      </a:lnTo>
                      <a:lnTo>
                        <a:pt x="177" y="765"/>
                      </a:lnTo>
                      <a:lnTo>
                        <a:pt x="175" y="762"/>
                      </a:lnTo>
                      <a:lnTo>
                        <a:pt x="173" y="756"/>
                      </a:lnTo>
                      <a:lnTo>
                        <a:pt x="171" y="750"/>
                      </a:lnTo>
                      <a:lnTo>
                        <a:pt x="169" y="746"/>
                      </a:lnTo>
                      <a:lnTo>
                        <a:pt x="167" y="739"/>
                      </a:lnTo>
                      <a:lnTo>
                        <a:pt x="165" y="733"/>
                      </a:lnTo>
                      <a:lnTo>
                        <a:pt x="164" y="724"/>
                      </a:lnTo>
                      <a:lnTo>
                        <a:pt x="162" y="716"/>
                      </a:lnTo>
                      <a:lnTo>
                        <a:pt x="158" y="707"/>
                      </a:lnTo>
                      <a:lnTo>
                        <a:pt x="156" y="697"/>
                      </a:lnTo>
                      <a:lnTo>
                        <a:pt x="154" y="686"/>
                      </a:lnTo>
                      <a:lnTo>
                        <a:pt x="152" y="674"/>
                      </a:lnTo>
                      <a:lnTo>
                        <a:pt x="150" y="663"/>
                      </a:lnTo>
                      <a:lnTo>
                        <a:pt x="148" y="653"/>
                      </a:lnTo>
                      <a:lnTo>
                        <a:pt x="146" y="640"/>
                      </a:lnTo>
                      <a:lnTo>
                        <a:pt x="145" y="627"/>
                      </a:lnTo>
                      <a:lnTo>
                        <a:pt x="141" y="613"/>
                      </a:lnTo>
                      <a:lnTo>
                        <a:pt x="139" y="598"/>
                      </a:lnTo>
                      <a:lnTo>
                        <a:pt x="137" y="585"/>
                      </a:lnTo>
                      <a:lnTo>
                        <a:pt x="133" y="572"/>
                      </a:lnTo>
                      <a:lnTo>
                        <a:pt x="131" y="556"/>
                      </a:lnTo>
                      <a:lnTo>
                        <a:pt x="129" y="541"/>
                      </a:lnTo>
                      <a:lnTo>
                        <a:pt x="127" y="526"/>
                      </a:lnTo>
                      <a:lnTo>
                        <a:pt x="124" y="511"/>
                      </a:lnTo>
                      <a:lnTo>
                        <a:pt x="122" y="496"/>
                      </a:lnTo>
                      <a:lnTo>
                        <a:pt x="120" y="480"/>
                      </a:lnTo>
                      <a:lnTo>
                        <a:pt x="118" y="463"/>
                      </a:lnTo>
                      <a:lnTo>
                        <a:pt x="116" y="448"/>
                      </a:lnTo>
                      <a:lnTo>
                        <a:pt x="112" y="433"/>
                      </a:lnTo>
                      <a:lnTo>
                        <a:pt x="110" y="416"/>
                      </a:lnTo>
                      <a:lnTo>
                        <a:pt x="107" y="401"/>
                      </a:lnTo>
                      <a:lnTo>
                        <a:pt x="105" y="385"/>
                      </a:lnTo>
                      <a:lnTo>
                        <a:pt x="103" y="368"/>
                      </a:lnTo>
                      <a:lnTo>
                        <a:pt x="101" y="353"/>
                      </a:lnTo>
                      <a:lnTo>
                        <a:pt x="99" y="336"/>
                      </a:lnTo>
                      <a:lnTo>
                        <a:pt x="95" y="321"/>
                      </a:lnTo>
                      <a:lnTo>
                        <a:pt x="93" y="306"/>
                      </a:lnTo>
                      <a:lnTo>
                        <a:pt x="91" y="290"/>
                      </a:lnTo>
                      <a:lnTo>
                        <a:pt x="89" y="275"/>
                      </a:lnTo>
                      <a:lnTo>
                        <a:pt x="88" y="260"/>
                      </a:lnTo>
                      <a:lnTo>
                        <a:pt x="86" y="247"/>
                      </a:lnTo>
                      <a:lnTo>
                        <a:pt x="84" y="231"/>
                      </a:lnTo>
                      <a:lnTo>
                        <a:pt x="80" y="218"/>
                      </a:lnTo>
                      <a:lnTo>
                        <a:pt x="80" y="203"/>
                      </a:lnTo>
                      <a:lnTo>
                        <a:pt x="78" y="190"/>
                      </a:lnTo>
                      <a:lnTo>
                        <a:pt x="76" y="178"/>
                      </a:lnTo>
                      <a:lnTo>
                        <a:pt x="74" y="165"/>
                      </a:lnTo>
                      <a:lnTo>
                        <a:pt x="72" y="154"/>
                      </a:lnTo>
                      <a:lnTo>
                        <a:pt x="70" y="142"/>
                      </a:lnTo>
                      <a:lnTo>
                        <a:pt x="69" y="131"/>
                      </a:lnTo>
                      <a:lnTo>
                        <a:pt x="67" y="121"/>
                      </a:lnTo>
                      <a:lnTo>
                        <a:pt x="67" y="112"/>
                      </a:lnTo>
                      <a:lnTo>
                        <a:pt x="65" y="102"/>
                      </a:lnTo>
                      <a:lnTo>
                        <a:pt x="63" y="95"/>
                      </a:lnTo>
                      <a:lnTo>
                        <a:pt x="63" y="87"/>
                      </a:lnTo>
                      <a:lnTo>
                        <a:pt x="61" y="81"/>
                      </a:lnTo>
                      <a:lnTo>
                        <a:pt x="59" y="74"/>
                      </a:lnTo>
                      <a:lnTo>
                        <a:pt x="59" y="68"/>
                      </a:lnTo>
                      <a:lnTo>
                        <a:pt x="59" y="64"/>
                      </a:lnTo>
                      <a:lnTo>
                        <a:pt x="57" y="60"/>
                      </a:lnTo>
                      <a:lnTo>
                        <a:pt x="57" y="57"/>
                      </a:lnTo>
                      <a:lnTo>
                        <a:pt x="57" y="55"/>
                      </a:lnTo>
                      <a:lnTo>
                        <a:pt x="55" y="49"/>
                      </a:lnTo>
                      <a:lnTo>
                        <a:pt x="53" y="43"/>
                      </a:lnTo>
                      <a:lnTo>
                        <a:pt x="49" y="38"/>
                      </a:lnTo>
                      <a:lnTo>
                        <a:pt x="44" y="36"/>
                      </a:lnTo>
                      <a:lnTo>
                        <a:pt x="40" y="32"/>
                      </a:lnTo>
                      <a:lnTo>
                        <a:pt x="34" y="30"/>
                      </a:lnTo>
                      <a:lnTo>
                        <a:pt x="30" y="28"/>
                      </a:lnTo>
                      <a:lnTo>
                        <a:pt x="25" y="28"/>
                      </a:lnTo>
                      <a:lnTo>
                        <a:pt x="19" y="28"/>
                      </a:lnTo>
                      <a:lnTo>
                        <a:pt x="13" y="28"/>
                      </a:lnTo>
                      <a:lnTo>
                        <a:pt x="10" y="28"/>
                      </a:lnTo>
                      <a:lnTo>
                        <a:pt x="6" y="28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Pct val="80000"/>
                    <a:buFont typeface="HY신명조" pitchFamily="18" charset="-127"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" name="Freeform 8"/>
                <p:cNvSpPr>
                  <a:spLocks/>
                </p:cNvSpPr>
                <p:nvPr/>
              </p:nvSpPr>
              <p:spPr bwMode="auto">
                <a:xfrm>
                  <a:off x="4144" y="1146"/>
                  <a:ext cx="342" cy="148"/>
                </a:xfrm>
                <a:custGeom>
                  <a:avLst/>
                  <a:gdLst>
                    <a:gd name="T0" fmla="*/ 665 w 682"/>
                    <a:gd name="T1" fmla="*/ 76 h 296"/>
                    <a:gd name="T2" fmla="*/ 623 w 682"/>
                    <a:gd name="T3" fmla="*/ 45 h 296"/>
                    <a:gd name="T4" fmla="*/ 576 w 682"/>
                    <a:gd name="T5" fmla="*/ 26 h 296"/>
                    <a:gd name="T6" fmla="*/ 519 w 682"/>
                    <a:gd name="T7" fmla="*/ 13 h 296"/>
                    <a:gd name="T8" fmla="*/ 456 w 682"/>
                    <a:gd name="T9" fmla="*/ 3 h 296"/>
                    <a:gd name="T10" fmla="*/ 391 w 682"/>
                    <a:gd name="T11" fmla="*/ 0 h 296"/>
                    <a:gd name="T12" fmla="*/ 327 w 682"/>
                    <a:gd name="T13" fmla="*/ 0 h 296"/>
                    <a:gd name="T14" fmla="*/ 266 w 682"/>
                    <a:gd name="T15" fmla="*/ 5 h 296"/>
                    <a:gd name="T16" fmla="*/ 214 w 682"/>
                    <a:gd name="T17" fmla="*/ 15 h 296"/>
                    <a:gd name="T18" fmla="*/ 167 w 682"/>
                    <a:gd name="T19" fmla="*/ 28 h 296"/>
                    <a:gd name="T20" fmla="*/ 125 w 682"/>
                    <a:gd name="T21" fmla="*/ 41 h 296"/>
                    <a:gd name="T22" fmla="*/ 87 w 682"/>
                    <a:gd name="T23" fmla="*/ 55 h 296"/>
                    <a:gd name="T24" fmla="*/ 51 w 682"/>
                    <a:gd name="T25" fmla="*/ 76 h 296"/>
                    <a:gd name="T26" fmla="*/ 11 w 682"/>
                    <a:gd name="T27" fmla="*/ 110 h 296"/>
                    <a:gd name="T28" fmla="*/ 0 w 682"/>
                    <a:gd name="T29" fmla="*/ 150 h 296"/>
                    <a:gd name="T30" fmla="*/ 19 w 682"/>
                    <a:gd name="T31" fmla="*/ 195 h 296"/>
                    <a:gd name="T32" fmla="*/ 57 w 682"/>
                    <a:gd name="T33" fmla="*/ 228 h 296"/>
                    <a:gd name="T34" fmla="*/ 95 w 682"/>
                    <a:gd name="T35" fmla="*/ 249 h 296"/>
                    <a:gd name="T36" fmla="*/ 138 w 682"/>
                    <a:gd name="T37" fmla="*/ 268 h 296"/>
                    <a:gd name="T38" fmla="*/ 190 w 682"/>
                    <a:gd name="T39" fmla="*/ 283 h 296"/>
                    <a:gd name="T40" fmla="*/ 247 w 682"/>
                    <a:gd name="T41" fmla="*/ 292 h 296"/>
                    <a:gd name="T42" fmla="*/ 306 w 682"/>
                    <a:gd name="T43" fmla="*/ 296 h 296"/>
                    <a:gd name="T44" fmla="*/ 368 w 682"/>
                    <a:gd name="T45" fmla="*/ 294 h 296"/>
                    <a:gd name="T46" fmla="*/ 429 w 682"/>
                    <a:gd name="T47" fmla="*/ 285 h 296"/>
                    <a:gd name="T48" fmla="*/ 486 w 682"/>
                    <a:gd name="T49" fmla="*/ 271 h 296"/>
                    <a:gd name="T50" fmla="*/ 536 w 682"/>
                    <a:gd name="T51" fmla="*/ 258 h 296"/>
                    <a:gd name="T52" fmla="*/ 578 w 682"/>
                    <a:gd name="T53" fmla="*/ 245 h 296"/>
                    <a:gd name="T54" fmla="*/ 616 w 682"/>
                    <a:gd name="T55" fmla="*/ 228 h 296"/>
                    <a:gd name="T56" fmla="*/ 663 w 682"/>
                    <a:gd name="T57" fmla="*/ 193 h 296"/>
                    <a:gd name="T58" fmla="*/ 680 w 682"/>
                    <a:gd name="T59" fmla="*/ 161 h 296"/>
                    <a:gd name="T60" fmla="*/ 669 w 682"/>
                    <a:gd name="T61" fmla="*/ 142 h 296"/>
                    <a:gd name="T62" fmla="*/ 627 w 682"/>
                    <a:gd name="T63" fmla="*/ 165 h 296"/>
                    <a:gd name="T64" fmla="*/ 587 w 682"/>
                    <a:gd name="T65" fmla="*/ 184 h 296"/>
                    <a:gd name="T66" fmla="*/ 555 w 682"/>
                    <a:gd name="T67" fmla="*/ 201 h 296"/>
                    <a:gd name="T68" fmla="*/ 517 w 682"/>
                    <a:gd name="T69" fmla="*/ 214 h 296"/>
                    <a:gd name="T70" fmla="*/ 469 w 682"/>
                    <a:gd name="T71" fmla="*/ 228 h 296"/>
                    <a:gd name="T72" fmla="*/ 414 w 682"/>
                    <a:gd name="T73" fmla="*/ 241 h 296"/>
                    <a:gd name="T74" fmla="*/ 353 w 682"/>
                    <a:gd name="T75" fmla="*/ 245 h 296"/>
                    <a:gd name="T76" fmla="*/ 291 w 682"/>
                    <a:gd name="T77" fmla="*/ 245 h 296"/>
                    <a:gd name="T78" fmla="*/ 232 w 682"/>
                    <a:gd name="T79" fmla="*/ 239 h 296"/>
                    <a:gd name="T80" fmla="*/ 175 w 682"/>
                    <a:gd name="T81" fmla="*/ 228 h 296"/>
                    <a:gd name="T82" fmla="*/ 125 w 682"/>
                    <a:gd name="T83" fmla="*/ 214 h 296"/>
                    <a:gd name="T84" fmla="*/ 85 w 682"/>
                    <a:gd name="T85" fmla="*/ 195 h 296"/>
                    <a:gd name="T86" fmla="*/ 47 w 682"/>
                    <a:gd name="T87" fmla="*/ 159 h 296"/>
                    <a:gd name="T88" fmla="*/ 57 w 682"/>
                    <a:gd name="T89" fmla="*/ 117 h 296"/>
                    <a:gd name="T90" fmla="*/ 89 w 682"/>
                    <a:gd name="T91" fmla="*/ 93 h 296"/>
                    <a:gd name="T92" fmla="*/ 125 w 682"/>
                    <a:gd name="T93" fmla="*/ 78 h 296"/>
                    <a:gd name="T94" fmla="*/ 167 w 682"/>
                    <a:gd name="T95" fmla="*/ 64 h 296"/>
                    <a:gd name="T96" fmla="*/ 211 w 682"/>
                    <a:gd name="T97" fmla="*/ 53 h 296"/>
                    <a:gd name="T98" fmla="*/ 256 w 682"/>
                    <a:gd name="T99" fmla="*/ 45 h 296"/>
                    <a:gd name="T100" fmla="*/ 302 w 682"/>
                    <a:gd name="T101" fmla="*/ 41 h 296"/>
                    <a:gd name="T102" fmla="*/ 342 w 682"/>
                    <a:gd name="T103" fmla="*/ 40 h 296"/>
                    <a:gd name="T104" fmla="*/ 378 w 682"/>
                    <a:gd name="T105" fmla="*/ 41 h 296"/>
                    <a:gd name="T106" fmla="*/ 412 w 682"/>
                    <a:gd name="T107" fmla="*/ 41 h 296"/>
                    <a:gd name="T108" fmla="*/ 445 w 682"/>
                    <a:gd name="T109" fmla="*/ 45 h 296"/>
                    <a:gd name="T110" fmla="*/ 477 w 682"/>
                    <a:gd name="T111" fmla="*/ 47 h 296"/>
                    <a:gd name="T112" fmla="*/ 515 w 682"/>
                    <a:gd name="T113" fmla="*/ 51 h 296"/>
                    <a:gd name="T114" fmla="*/ 562 w 682"/>
                    <a:gd name="T115" fmla="*/ 60 h 296"/>
                    <a:gd name="T116" fmla="*/ 597 w 682"/>
                    <a:gd name="T117" fmla="*/ 76 h 296"/>
                    <a:gd name="T118" fmla="*/ 646 w 682"/>
                    <a:gd name="T119" fmla="*/ 106 h 296"/>
                    <a:gd name="T120" fmla="*/ 678 w 682"/>
                    <a:gd name="T121" fmla="*/ 116 h 29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82"/>
                    <a:gd name="T184" fmla="*/ 0 h 296"/>
                    <a:gd name="T185" fmla="*/ 682 w 682"/>
                    <a:gd name="T186" fmla="*/ 296 h 29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82" h="296">
                      <a:moveTo>
                        <a:pt x="680" y="108"/>
                      </a:moveTo>
                      <a:lnTo>
                        <a:pt x="678" y="104"/>
                      </a:lnTo>
                      <a:lnTo>
                        <a:pt x="678" y="98"/>
                      </a:lnTo>
                      <a:lnTo>
                        <a:pt x="676" y="95"/>
                      </a:lnTo>
                      <a:lnTo>
                        <a:pt x="675" y="91"/>
                      </a:lnTo>
                      <a:lnTo>
                        <a:pt x="671" y="81"/>
                      </a:lnTo>
                      <a:lnTo>
                        <a:pt x="665" y="76"/>
                      </a:lnTo>
                      <a:lnTo>
                        <a:pt x="657" y="68"/>
                      </a:lnTo>
                      <a:lnTo>
                        <a:pt x="650" y="60"/>
                      </a:lnTo>
                      <a:lnTo>
                        <a:pt x="644" y="57"/>
                      </a:lnTo>
                      <a:lnTo>
                        <a:pt x="640" y="53"/>
                      </a:lnTo>
                      <a:lnTo>
                        <a:pt x="635" y="51"/>
                      </a:lnTo>
                      <a:lnTo>
                        <a:pt x="629" y="47"/>
                      </a:lnTo>
                      <a:lnTo>
                        <a:pt x="623" y="45"/>
                      </a:lnTo>
                      <a:lnTo>
                        <a:pt x="618" y="41"/>
                      </a:lnTo>
                      <a:lnTo>
                        <a:pt x="610" y="38"/>
                      </a:lnTo>
                      <a:lnTo>
                        <a:pt x="604" y="36"/>
                      </a:lnTo>
                      <a:lnTo>
                        <a:pt x="597" y="34"/>
                      </a:lnTo>
                      <a:lnTo>
                        <a:pt x="589" y="32"/>
                      </a:lnTo>
                      <a:lnTo>
                        <a:pt x="581" y="30"/>
                      </a:lnTo>
                      <a:lnTo>
                        <a:pt x="576" y="26"/>
                      </a:lnTo>
                      <a:lnTo>
                        <a:pt x="566" y="24"/>
                      </a:lnTo>
                      <a:lnTo>
                        <a:pt x="559" y="22"/>
                      </a:lnTo>
                      <a:lnTo>
                        <a:pt x="551" y="19"/>
                      </a:lnTo>
                      <a:lnTo>
                        <a:pt x="543" y="19"/>
                      </a:lnTo>
                      <a:lnTo>
                        <a:pt x="536" y="17"/>
                      </a:lnTo>
                      <a:lnTo>
                        <a:pt x="526" y="15"/>
                      </a:lnTo>
                      <a:lnTo>
                        <a:pt x="519" y="13"/>
                      </a:lnTo>
                      <a:lnTo>
                        <a:pt x="511" y="13"/>
                      </a:lnTo>
                      <a:lnTo>
                        <a:pt x="502" y="9"/>
                      </a:lnTo>
                      <a:lnTo>
                        <a:pt x="492" y="7"/>
                      </a:lnTo>
                      <a:lnTo>
                        <a:pt x="483" y="5"/>
                      </a:lnTo>
                      <a:lnTo>
                        <a:pt x="475" y="5"/>
                      </a:lnTo>
                      <a:lnTo>
                        <a:pt x="465" y="3"/>
                      </a:lnTo>
                      <a:lnTo>
                        <a:pt x="456" y="3"/>
                      </a:lnTo>
                      <a:lnTo>
                        <a:pt x="446" y="2"/>
                      </a:lnTo>
                      <a:lnTo>
                        <a:pt x="437" y="2"/>
                      </a:lnTo>
                      <a:lnTo>
                        <a:pt x="429" y="2"/>
                      </a:lnTo>
                      <a:lnTo>
                        <a:pt x="418" y="0"/>
                      </a:lnTo>
                      <a:lnTo>
                        <a:pt x="410" y="0"/>
                      </a:lnTo>
                      <a:lnTo>
                        <a:pt x="399" y="0"/>
                      </a:lnTo>
                      <a:lnTo>
                        <a:pt x="391" y="0"/>
                      </a:lnTo>
                      <a:lnTo>
                        <a:pt x="382" y="0"/>
                      </a:lnTo>
                      <a:lnTo>
                        <a:pt x="372" y="0"/>
                      </a:lnTo>
                      <a:lnTo>
                        <a:pt x="363" y="0"/>
                      </a:lnTo>
                      <a:lnTo>
                        <a:pt x="353" y="0"/>
                      </a:lnTo>
                      <a:lnTo>
                        <a:pt x="344" y="0"/>
                      </a:lnTo>
                      <a:lnTo>
                        <a:pt x="336" y="0"/>
                      </a:lnTo>
                      <a:lnTo>
                        <a:pt x="327" y="0"/>
                      </a:lnTo>
                      <a:lnTo>
                        <a:pt x="317" y="0"/>
                      </a:lnTo>
                      <a:lnTo>
                        <a:pt x="308" y="0"/>
                      </a:lnTo>
                      <a:lnTo>
                        <a:pt x="300" y="2"/>
                      </a:lnTo>
                      <a:lnTo>
                        <a:pt x="292" y="2"/>
                      </a:lnTo>
                      <a:lnTo>
                        <a:pt x="283" y="2"/>
                      </a:lnTo>
                      <a:lnTo>
                        <a:pt x="275" y="3"/>
                      </a:lnTo>
                      <a:lnTo>
                        <a:pt x="266" y="5"/>
                      </a:lnTo>
                      <a:lnTo>
                        <a:pt x="258" y="5"/>
                      </a:lnTo>
                      <a:lnTo>
                        <a:pt x="251" y="7"/>
                      </a:lnTo>
                      <a:lnTo>
                        <a:pt x="243" y="9"/>
                      </a:lnTo>
                      <a:lnTo>
                        <a:pt x="235" y="11"/>
                      </a:lnTo>
                      <a:lnTo>
                        <a:pt x="230" y="13"/>
                      </a:lnTo>
                      <a:lnTo>
                        <a:pt x="220" y="13"/>
                      </a:lnTo>
                      <a:lnTo>
                        <a:pt x="214" y="15"/>
                      </a:lnTo>
                      <a:lnTo>
                        <a:pt x="207" y="17"/>
                      </a:lnTo>
                      <a:lnTo>
                        <a:pt x="199" y="19"/>
                      </a:lnTo>
                      <a:lnTo>
                        <a:pt x="192" y="21"/>
                      </a:lnTo>
                      <a:lnTo>
                        <a:pt x="186" y="22"/>
                      </a:lnTo>
                      <a:lnTo>
                        <a:pt x="180" y="24"/>
                      </a:lnTo>
                      <a:lnTo>
                        <a:pt x="173" y="26"/>
                      </a:lnTo>
                      <a:lnTo>
                        <a:pt x="167" y="28"/>
                      </a:lnTo>
                      <a:lnTo>
                        <a:pt x="159" y="30"/>
                      </a:lnTo>
                      <a:lnTo>
                        <a:pt x="154" y="32"/>
                      </a:lnTo>
                      <a:lnTo>
                        <a:pt x="148" y="32"/>
                      </a:lnTo>
                      <a:lnTo>
                        <a:pt x="140" y="34"/>
                      </a:lnTo>
                      <a:lnTo>
                        <a:pt x="137" y="36"/>
                      </a:lnTo>
                      <a:lnTo>
                        <a:pt x="129" y="38"/>
                      </a:lnTo>
                      <a:lnTo>
                        <a:pt x="125" y="41"/>
                      </a:lnTo>
                      <a:lnTo>
                        <a:pt x="118" y="43"/>
                      </a:lnTo>
                      <a:lnTo>
                        <a:pt x="112" y="45"/>
                      </a:lnTo>
                      <a:lnTo>
                        <a:pt x="108" y="45"/>
                      </a:lnTo>
                      <a:lnTo>
                        <a:pt x="102" y="47"/>
                      </a:lnTo>
                      <a:lnTo>
                        <a:pt x="97" y="49"/>
                      </a:lnTo>
                      <a:lnTo>
                        <a:pt x="93" y="51"/>
                      </a:lnTo>
                      <a:lnTo>
                        <a:pt x="87" y="55"/>
                      </a:lnTo>
                      <a:lnTo>
                        <a:pt x="83" y="57"/>
                      </a:lnTo>
                      <a:lnTo>
                        <a:pt x="80" y="59"/>
                      </a:lnTo>
                      <a:lnTo>
                        <a:pt x="74" y="62"/>
                      </a:lnTo>
                      <a:lnTo>
                        <a:pt x="70" y="62"/>
                      </a:lnTo>
                      <a:lnTo>
                        <a:pt x="66" y="66"/>
                      </a:lnTo>
                      <a:lnTo>
                        <a:pt x="59" y="70"/>
                      </a:lnTo>
                      <a:lnTo>
                        <a:pt x="51" y="76"/>
                      </a:lnTo>
                      <a:lnTo>
                        <a:pt x="43" y="79"/>
                      </a:lnTo>
                      <a:lnTo>
                        <a:pt x="36" y="85"/>
                      </a:lnTo>
                      <a:lnTo>
                        <a:pt x="30" y="89"/>
                      </a:lnTo>
                      <a:lnTo>
                        <a:pt x="24" y="95"/>
                      </a:lnTo>
                      <a:lnTo>
                        <a:pt x="19" y="98"/>
                      </a:lnTo>
                      <a:lnTo>
                        <a:pt x="17" y="104"/>
                      </a:lnTo>
                      <a:lnTo>
                        <a:pt x="11" y="110"/>
                      </a:lnTo>
                      <a:lnTo>
                        <a:pt x="9" y="116"/>
                      </a:lnTo>
                      <a:lnTo>
                        <a:pt x="5" y="121"/>
                      </a:lnTo>
                      <a:lnTo>
                        <a:pt x="3" y="125"/>
                      </a:lnTo>
                      <a:lnTo>
                        <a:pt x="2" y="133"/>
                      </a:lnTo>
                      <a:lnTo>
                        <a:pt x="2" y="138"/>
                      </a:lnTo>
                      <a:lnTo>
                        <a:pt x="0" y="144"/>
                      </a:lnTo>
                      <a:lnTo>
                        <a:pt x="0" y="150"/>
                      </a:lnTo>
                      <a:lnTo>
                        <a:pt x="0" y="155"/>
                      </a:lnTo>
                      <a:lnTo>
                        <a:pt x="3" y="163"/>
                      </a:lnTo>
                      <a:lnTo>
                        <a:pt x="3" y="169"/>
                      </a:lnTo>
                      <a:lnTo>
                        <a:pt x="5" y="174"/>
                      </a:lnTo>
                      <a:lnTo>
                        <a:pt x="9" y="182"/>
                      </a:lnTo>
                      <a:lnTo>
                        <a:pt x="15" y="188"/>
                      </a:lnTo>
                      <a:lnTo>
                        <a:pt x="19" y="195"/>
                      </a:lnTo>
                      <a:lnTo>
                        <a:pt x="24" y="201"/>
                      </a:lnTo>
                      <a:lnTo>
                        <a:pt x="32" y="209"/>
                      </a:lnTo>
                      <a:lnTo>
                        <a:pt x="40" y="214"/>
                      </a:lnTo>
                      <a:lnTo>
                        <a:pt x="43" y="216"/>
                      </a:lnTo>
                      <a:lnTo>
                        <a:pt x="49" y="220"/>
                      </a:lnTo>
                      <a:lnTo>
                        <a:pt x="53" y="224"/>
                      </a:lnTo>
                      <a:lnTo>
                        <a:pt x="57" y="228"/>
                      </a:lnTo>
                      <a:lnTo>
                        <a:pt x="62" y="230"/>
                      </a:lnTo>
                      <a:lnTo>
                        <a:pt x="66" y="233"/>
                      </a:lnTo>
                      <a:lnTo>
                        <a:pt x="72" y="235"/>
                      </a:lnTo>
                      <a:lnTo>
                        <a:pt x="78" y="241"/>
                      </a:lnTo>
                      <a:lnTo>
                        <a:pt x="81" y="243"/>
                      </a:lnTo>
                      <a:lnTo>
                        <a:pt x="89" y="245"/>
                      </a:lnTo>
                      <a:lnTo>
                        <a:pt x="95" y="249"/>
                      </a:lnTo>
                      <a:lnTo>
                        <a:pt x="100" y="252"/>
                      </a:lnTo>
                      <a:lnTo>
                        <a:pt x="106" y="254"/>
                      </a:lnTo>
                      <a:lnTo>
                        <a:pt x="112" y="258"/>
                      </a:lnTo>
                      <a:lnTo>
                        <a:pt x="119" y="260"/>
                      </a:lnTo>
                      <a:lnTo>
                        <a:pt x="125" y="264"/>
                      </a:lnTo>
                      <a:lnTo>
                        <a:pt x="133" y="266"/>
                      </a:lnTo>
                      <a:lnTo>
                        <a:pt x="138" y="268"/>
                      </a:lnTo>
                      <a:lnTo>
                        <a:pt x="146" y="269"/>
                      </a:lnTo>
                      <a:lnTo>
                        <a:pt x="154" y="271"/>
                      </a:lnTo>
                      <a:lnTo>
                        <a:pt x="159" y="273"/>
                      </a:lnTo>
                      <a:lnTo>
                        <a:pt x="167" y="275"/>
                      </a:lnTo>
                      <a:lnTo>
                        <a:pt x="175" y="277"/>
                      </a:lnTo>
                      <a:lnTo>
                        <a:pt x="182" y="281"/>
                      </a:lnTo>
                      <a:lnTo>
                        <a:pt x="190" y="283"/>
                      </a:lnTo>
                      <a:lnTo>
                        <a:pt x="197" y="285"/>
                      </a:lnTo>
                      <a:lnTo>
                        <a:pt x="205" y="285"/>
                      </a:lnTo>
                      <a:lnTo>
                        <a:pt x="213" y="288"/>
                      </a:lnTo>
                      <a:lnTo>
                        <a:pt x="220" y="288"/>
                      </a:lnTo>
                      <a:lnTo>
                        <a:pt x="230" y="290"/>
                      </a:lnTo>
                      <a:lnTo>
                        <a:pt x="237" y="290"/>
                      </a:lnTo>
                      <a:lnTo>
                        <a:pt x="247" y="292"/>
                      </a:lnTo>
                      <a:lnTo>
                        <a:pt x="254" y="294"/>
                      </a:lnTo>
                      <a:lnTo>
                        <a:pt x="262" y="294"/>
                      </a:lnTo>
                      <a:lnTo>
                        <a:pt x="270" y="296"/>
                      </a:lnTo>
                      <a:lnTo>
                        <a:pt x="279" y="296"/>
                      </a:lnTo>
                      <a:lnTo>
                        <a:pt x="289" y="296"/>
                      </a:lnTo>
                      <a:lnTo>
                        <a:pt x="296" y="296"/>
                      </a:lnTo>
                      <a:lnTo>
                        <a:pt x="306" y="296"/>
                      </a:lnTo>
                      <a:lnTo>
                        <a:pt x="315" y="296"/>
                      </a:lnTo>
                      <a:lnTo>
                        <a:pt x="323" y="296"/>
                      </a:lnTo>
                      <a:lnTo>
                        <a:pt x="332" y="296"/>
                      </a:lnTo>
                      <a:lnTo>
                        <a:pt x="340" y="296"/>
                      </a:lnTo>
                      <a:lnTo>
                        <a:pt x="349" y="296"/>
                      </a:lnTo>
                      <a:lnTo>
                        <a:pt x="359" y="294"/>
                      </a:lnTo>
                      <a:lnTo>
                        <a:pt x="368" y="294"/>
                      </a:lnTo>
                      <a:lnTo>
                        <a:pt x="378" y="292"/>
                      </a:lnTo>
                      <a:lnTo>
                        <a:pt x="388" y="292"/>
                      </a:lnTo>
                      <a:lnTo>
                        <a:pt x="397" y="290"/>
                      </a:lnTo>
                      <a:lnTo>
                        <a:pt x="405" y="288"/>
                      </a:lnTo>
                      <a:lnTo>
                        <a:pt x="414" y="287"/>
                      </a:lnTo>
                      <a:lnTo>
                        <a:pt x="424" y="285"/>
                      </a:lnTo>
                      <a:lnTo>
                        <a:pt x="429" y="285"/>
                      </a:lnTo>
                      <a:lnTo>
                        <a:pt x="439" y="283"/>
                      </a:lnTo>
                      <a:lnTo>
                        <a:pt x="446" y="281"/>
                      </a:lnTo>
                      <a:lnTo>
                        <a:pt x="456" y="279"/>
                      </a:lnTo>
                      <a:lnTo>
                        <a:pt x="464" y="277"/>
                      </a:lnTo>
                      <a:lnTo>
                        <a:pt x="471" y="275"/>
                      </a:lnTo>
                      <a:lnTo>
                        <a:pt x="479" y="273"/>
                      </a:lnTo>
                      <a:lnTo>
                        <a:pt x="486" y="271"/>
                      </a:lnTo>
                      <a:lnTo>
                        <a:pt x="494" y="269"/>
                      </a:lnTo>
                      <a:lnTo>
                        <a:pt x="502" y="268"/>
                      </a:lnTo>
                      <a:lnTo>
                        <a:pt x="507" y="266"/>
                      </a:lnTo>
                      <a:lnTo>
                        <a:pt x="517" y="266"/>
                      </a:lnTo>
                      <a:lnTo>
                        <a:pt x="522" y="262"/>
                      </a:lnTo>
                      <a:lnTo>
                        <a:pt x="528" y="260"/>
                      </a:lnTo>
                      <a:lnTo>
                        <a:pt x="536" y="258"/>
                      </a:lnTo>
                      <a:lnTo>
                        <a:pt x="541" y="256"/>
                      </a:lnTo>
                      <a:lnTo>
                        <a:pt x="549" y="254"/>
                      </a:lnTo>
                      <a:lnTo>
                        <a:pt x="555" y="252"/>
                      </a:lnTo>
                      <a:lnTo>
                        <a:pt x="561" y="250"/>
                      </a:lnTo>
                      <a:lnTo>
                        <a:pt x="566" y="249"/>
                      </a:lnTo>
                      <a:lnTo>
                        <a:pt x="572" y="247"/>
                      </a:lnTo>
                      <a:lnTo>
                        <a:pt x="578" y="245"/>
                      </a:lnTo>
                      <a:lnTo>
                        <a:pt x="581" y="241"/>
                      </a:lnTo>
                      <a:lnTo>
                        <a:pt x="587" y="241"/>
                      </a:lnTo>
                      <a:lnTo>
                        <a:pt x="593" y="237"/>
                      </a:lnTo>
                      <a:lnTo>
                        <a:pt x="599" y="235"/>
                      </a:lnTo>
                      <a:lnTo>
                        <a:pt x="602" y="233"/>
                      </a:lnTo>
                      <a:lnTo>
                        <a:pt x="608" y="231"/>
                      </a:lnTo>
                      <a:lnTo>
                        <a:pt x="616" y="228"/>
                      </a:lnTo>
                      <a:lnTo>
                        <a:pt x="625" y="222"/>
                      </a:lnTo>
                      <a:lnTo>
                        <a:pt x="633" y="216"/>
                      </a:lnTo>
                      <a:lnTo>
                        <a:pt x="640" y="212"/>
                      </a:lnTo>
                      <a:lnTo>
                        <a:pt x="646" y="209"/>
                      </a:lnTo>
                      <a:lnTo>
                        <a:pt x="654" y="203"/>
                      </a:lnTo>
                      <a:lnTo>
                        <a:pt x="657" y="199"/>
                      </a:lnTo>
                      <a:lnTo>
                        <a:pt x="663" y="193"/>
                      </a:lnTo>
                      <a:lnTo>
                        <a:pt x="667" y="190"/>
                      </a:lnTo>
                      <a:lnTo>
                        <a:pt x="671" y="184"/>
                      </a:lnTo>
                      <a:lnTo>
                        <a:pt x="673" y="180"/>
                      </a:lnTo>
                      <a:lnTo>
                        <a:pt x="676" y="174"/>
                      </a:lnTo>
                      <a:lnTo>
                        <a:pt x="678" y="171"/>
                      </a:lnTo>
                      <a:lnTo>
                        <a:pt x="680" y="165"/>
                      </a:lnTo>
                      <a:lnTo>
                        <a:pt x="680" y="161"/>
                      </a:lnTo>
                      <a:lnTo>
                        <a:pt x="682" y="157"/>
                      </a:lnTo>
                      <a:lnTo>
                        <a:pt x="680" y="152"/>
                      </a:lnTo>
                      <a:lnTo>
                        <a:pt x="680" y="148"/>
                      </a:lnTo>
                      <a:lnTo>
                        <a:pt x="678" y="146"/>
                      </a:lnTo>
                      <a:lnTo>
                        <a:pt x="678" y="144"/>
                      </a:lnTo>
                      <a:lnTo>
                        <a:pt x="673" y="140"/>
                      </a:lnTo>
                      <a:lnTo>
                        <a:pt x="669" y="142"/>
                      </a:lnTo>
                      <a:lnTo>
                        <a:pt x="661" y="144"/>
                      </a:lnTo>
                      <a:lnTo>
                        <a:pt x="656" y="148"/>
                      </a:lnTo>
                      <a:lnTo>
                        <a:pt x="648" y="152"/>
                      </a:lnTo>
                      <a:lnTo>
                        <a:pt x="644" y="154"/>
                      </a:lnTo>
                      <a:lnTo>
                        <a:pt x="638" y="157"/>
                      </a:lnTo>
                      <a:lnTo>
                        <a:pt x="633" y="161"/>
                      </a:lnTo>
                      <a:lnTo>
                        <a:pt x="627" y="165"/>
                      </a:lnTo>
                      <a:lnTo>
                        <a:pt x="619" y="169"/>
                      </a:lnTo>
                      <a:lnTo>
                        <a:pt x="612" y="171"/>
                      </a:lnTo>
                      <a:lnTo>
                        <a:pt x="604" y="176"/>
                      </a:lnTo>
                      <a:lnTo>
                        <a:pt x="600" y="178"/>
                      </a:lnTo>
                      <a:lnTo>
                        <a:pt x="597" y="180"/>
                      </a:lnTo>
                      <a:lnTo>
                        <a:pt x="593" y="184"/>
                      </a:lnTo>
                      <a:lnTo>
                        <a:pt x="587" y="184"/>
                      </a:lnTo>
                      <a:lnTo>
                        <a:pt x="583" y="188"/>
                      </a:lnTo>
                      <a:lnTo>
                        <a:pt x="580" y="190"/>
                      </a:lnTo>
                      <a:lnTo>
                        <a:pt x="574" y="192"/>
                      </a:lnTo>
                      <a:lnTo>
                        <a:pt x="570" y="195"/>
                      </a:lnTo>
                      <a:lnTo>
                        <a:pt x="564" y="195"/>
                      </a:lnTo>
                      <a:lnTo>
                        <a:pt x="561" y="199"/>
                      </a:lnTo>
                      <a:lnTo>
                        <a:pt x="555" y="201"/>
                      </a:lnTo>
                      <a:lnTo>
                        <a:pt x="549" y="203"/>
                      </a:lnTo>
                      <a:lnTo>
                        <a:pt x="543" y="205"/>
                      </a:lnTo>
                      <a:lnTo>
                        <a:pt x="538" y="207"/>
                      </a:lnTo>
                      <a:lnTo>
                        <a:pt x="534" y="209"/>
                      </a:lnTo>
                      <a:lnTo>
                        <a:pt x="528" y="212"/>
                      </a:lnTo>
                      <a:lnTo>
                        <a:pt x="521" y="214"/>
                      </a:lnTo>
                      <a:lnTo>
                        <a:pt x="517" y="214"/>
                      </a:lnTo>
                      <a:lnTo>
                        <a:pt x="509" y="216"/>
                      </a:lnTo>
                      <a:lnTo>
                        <a:pt x="505" y="218"/>
                      </a:lnTo>
                      <a:lnTo>
                        <a:pt x="498" y="220"/>
                      </a:lnTo>
                      <a:lnTo>
                        <a:pt x="490" y="222"/>
                      </a:lnTo>
                      <a:lnTo>
                        <a:pt x="484" y="224"/>
                      </a:lnTo>
                      <a:lnTo>
                        <a:pt x="479" y="228"/>
                      </a:lnTo>
                      <a:lnTo>
                        <a:pt x="469" y="228"/>
                      </a:lnTo>
                      <a:lnTo>
                        <a:pt x="462" y="230"/>
                      </a:lnTo>
                      <a:lnTo>
                        <a:pt x="454" y="231"/>
                      </a:lnTo>
                      <a:lnTo>
                        <a:pt x="446" y="233"/>
                      </a:lnTo>
                      <a:lnTo>
                        <a:pt x="437" y="235"/>
                      </a:lnTo>
                      <a:lnTo>
                        <a:pt x="429" y="237"/>
                      </a:lnTo>
                      <a:lnTo>
                        <a:pt x="422" y="239"/>
                      </a:lnTo>
                      <a:lnTo>
                        <a:pt x="414" y="241"/>
                      </a:lnTo>
                      <a:lnTo>
                        <a:pt x="405" y="241"/>
                      </a:lnTo>
                      <a:lnTo>
                        <a:pt x="395" y="243"/>
                      </a:lnTo>
                      <a:lnTo>
                        <a:pt x="386" y="243"/>
                      </a:lnTo>
                      <a:lnTo>
                        <a:pt x="378" y="245"/>
                      </a:lnTo>
                      <a:lnTo>
                        <a:pt x="368" y="245"/>
                      </a:lnTo>
                      <a:lnTo>
                        <a:pt x="361" y="245"/>
                      </a:lnTo>
                      <a:lnTo>
                        <a:pt x="353" y="245"/>
                      </a:lnTo>
                      <a:lnTo>
                        <a:pt x="344" y="247"/>
                      </a:lnTo>
                      <a:lnTo>
                        <a:pt x="334" y="247"/>
                      </a:lnTo>
                      <a:lnTo>
                        <a:pt x="325" y="247"/>
                      </a:lnTo>
                      <a:lnTo>
                        <a:pt x="317" y="247"/>
                      </a:lnTo>
                      <a:lnTo>
                        <a:pt x="308" y="247"/>
                      </a:lnTo>
                      <a:lnTo>
                        <a:pt x="298" y="245"/>
                      </a:lnTo>
                      <a:lnTo>
                        <a:pt x="291" y="245"/>
                      </a:lnTo>
                      <a:lnTo>
                        <a:pt x="281" y="245"/>
                      </a:lnTo>
                      <a:lnTo>
                        <a:pt x="273" y="245"/>
                      </a:lnTo>
                      <a:lnTo>
                        <a:pt x="264" y="243"/>
                      </a:lnTo>
                      <a:lnTo>
                        <a:pt x="256" y="243"/>
                      </a:lnTo>
                      <a:lnTo>
                        <a:pt x="247" y="241"/>
                      </a:lnTo>
                      <a:lnTo>
                        <a:pt x="239" y="241"/>
                      </a:lnTo>
                      <a:lnTo>
                        <a:pt x="232" y="239"/>
                      </a:lnTo>
                      <a:lnTo>
                        <a:pt x="224" y="239"/>
                      </a:lnTo>
                      <a:lnTo>
                        <a:pt x="214" y="237"/>
                      </a:lnTo>
                      <a:lnTo>
                        <a:pt x="207" y="235"/>
                      </a:lnTo>
                      <a:lnTo>
                        <a:pt x="199" y="233"/>
                      </a:lnTo>
                      <a:lnTo>
                        <a:pt x="192" y="231"/>
                      </a:lnTo>
                      <a:lnTo>
                        <a:pt x="182" y="230"/>
                      </a:lnTo>
                      <a:lnTo>
                        <a:pt x="175" y="228"/>
                      </a:lnTo>
                      <a:lnTo>
                        <a:pt x="167" y="226"/>
                      </a:lnTo>
                      <a:lnTo>
                        <a:pt x="159" y="224"/>
                      </a:lnTo>
                      <a:lnTo>
                        <a:pt x="154" y="222"/>
                      </a:lnTo>
                      <a:lnTo>
                        <a:pt x="146" y="220"/>
                      </a:lnTo>
                      <a:lnTo>
                        <a:pt x="140" y="218"/>
                      </a:lnTo>
                      <a:lnTo>
                        <a:pt x="133" y="214"/>
                      </a:lnTo>
                      <a:lnTo>
                        <a:pt x="125" y="214"/>
                      </a:lnTo>
                      <a:lnTo>
                        <a:pt x="119" y="211"/>
                      </a:lnTo>
                      <a:lnTo>
                        <a:pt x="114" y="209"/>
                      </a:lnTo>
                      <a:lnTo>
                        <a:pt x="108" y="207"/>
                      </a:lnTo>
                      <a:lnTo>
                        <a:pt x="102" y="203"/>
                      </a:lnTo>
                      <a:lnTo>
                        <a:pt x="97" y="201"/>
                      </a:lnTo>
                      <a:lnTo>
                        <a:pt x="91" y="199"/>
                      </a:lnTo>
                      <a:lnTo>
                        <a:pt x="85" y="195"/>
                      </a:lnTo>
                      <a:lnTo>
                        <a:pt x="81" y="192"/>
                      </a:lnTo>
                      <a:lnTo>
                        <a:pt x="78" y="190"/>
                      </a:lnTo>
                      <a:lnTo>
                        <a:pt x="68" y="184"/>
                      </a:lnTo>
                      <a:lnTo>
                        <a:pt x="62" y="178"/>
                      </a:lnTo>
                      <a:lnTo>
                        <a:pt x="55" y="173"/>
                      </a:lnTo>
                      <a:lnTo>
                        <a:pt x="49" y="167"/>
                      </a:lnTo>
                      <a:lnTo>
                        <a:pt x="47" y="159"/>
                      </a:lnTo>
                      <a:lnTo>
                        <a:pt x="45" y="154"/>
                      </a:lnTo>
                      <a:lnTo>
                        <a:pt x="43" y="148"/>
                      </a:lnTo>
                      <a:lnTo>
                        <a:pt x="43" y="140"/>
                      </a:lnTo>
                      <a:lnTo>
                        <a:pt x="45" y="135"/>
                      </a:lnTo>
                      <a:lnTo>
                        <a:pt x="49" y="129"/>
                      </a:lnTo>
                      <a:lnTo>
                        <a:pt x="51" y="123"/>
                      </a:lnTo>
                      <a:lnTo>
                        <a:pt x="57" y="117"/>
                      </a:lnTo>
                      <a:lnTo>
                        <a:pt x="62" y="112"/>
                      </a:lnTo>
                      <a:lnTo>
                        <a:pt x="70" y="108"/>
                      </a:lnTo>
                      <a:lnTo>
                        <a:pt x="72" y="104"/>
                      </a:lnTo>
                      <a:lnTo>
                        <a:pt x="78" y="100"/>
                      </a:lnTo>
                      <a:lnTo>
                        <a:pt x="80" y="98"/>
                      </a:lnTo>
                      <a:lnTo>
                        <a:pt x="85" y="95"/>
                      </a:lnTo>
                      <a:lnTo>
                        <a:pt x="89" y="93"/>
                      </a:lnTo>
                      <a:lnTo>
                        <a:pt x="95" y="91"/>
                      </a:lnTo>
                      <a:lnTo>
                        <a:pt x="99" y="89"/>
                      </a:lnTo>
                      <a:lnTo>
                        <a:pt x="104" y="87"/>
                      </a:lnTo>
                      <a:lnTo>
                        <a:pt x="110" y="85"/>
                      </a:lnTo>
                      <a:lnTo>
                        <a:pt x="114" y="81"/>
                      </a:lnTo>
                      <a:lnTo>
                        <a:pt x="119" y="79"/>
                      </a:lnTo>
                      <a:lnTo>
                        <a:pt x="125" y="78"/>
                      </a:lnTo>
                      <a:lnTo>
                        <a:pt x="129" y="76"/>
                      </a:lnTo>
                      <a:lnTo>
                        <a:pt x="137" y="74"/>
                      </a:lnTo>
                      <a:lnTo>
                        <a:pt x="142" y="72"/>
                      </a:lnTo>
                      <a:lnTo>
                        <a:pt x="148" y="70"/>
                      </a:lnTo>
                      <a:lnTo>
                        <a:pt x="156" y="68"/>
                      </a:lnTo>
                      <a:lnTo>
                        <a:pt x="159" y="66"/>
                      </a:lnTo>
                      <a:lnTo>
                        <a:pt x="167" y="64"/>
                      </a:lnTo>
                      <a:lnTo>
                        <a:pt x="173" y="62"/>
                      </a:lnTo>
                      <a:lnTo>
                        <a:pt x="178" y="60"/>
                      </a:lnTo>
                      <a:lnTo>
                        <a:pt x="186" y="59"/>
                      </a:lnTo>
                      <a:lnTo>
                        <a:pt x="192" y="57"/>
                      </a:lnTo>
                      <a:lnTo>
                        <a:pt x="199" y="57"/>
                      </a:lnTo>
                      <a:lnTo>
                        <a:pt x="203" y="55"/>
                      </a:lnTo>
                      <a:lnTo>
                        <a:pt x="211" y="53"/>
                      </a:lnTo>
                      <a:lnTo>
                        <a:pt x="216" y="51"/>
                      </a:lnTo>
                      <a:lnTo>
                        <a:pt x="224" y="51"/>
                      </a:lnTo>
                      <a:lnTo>
                        <a:pt x="230" y="49"/>
                      </a:lnTo>
                      <a:lnTo>
                        <a:pt x="237" y="49"/>
                      </a:lnTo>
                      <a:lnTo>
                        <a:pt x="243" y="47"/>
                      </a:lnTo>
                      <a:lnTo>
                        <a:pt x="251" y="47"/>
                      </a:lnTo>
                      <a:lnTo>
                        <a:pt x="256" y="45"/>
                      </a:lnTo>
                      <a:lnTo>
                        <a:pt x="262" y="45"/>
                      </a:lnTo>
                      <a:lnTo>
                        <a:pt x="270" y="45"/>
                      </a:lnTo>
                      <a:lnTo>
                        <a:pt x="275" y="43"/>
                      </a:lnTo>
                      <a:lnTo>
                        <a:pt x="281" y="43"/>
                      </a:lnTo>
                      <a:lnTo>
                        <a:pt x="289" y="41"/>
                      </a:lnTo>
                      <a:lnTo>
                        <a:pt x="294" y="41"/>
                      </a:lnTo>
                      <a:lnTo>
                        <a:pt x="302" y="41"/>
                      </a:lnTo>
                      <a:lnTo>
                        <a:pt x="308" y="41"/>
                      </a:lnTo>
                      <a:lnTo>
                        <a:pt x="313" y="41"/>
                      </a:lnTo>
                      <a:lnTo>
                        <a:pt x="319" y="40"/>
                      </a:lnTo>
                      <a:lnTo>
                        <a:pt x="325" y="40"/>
                      </a:lnTo>
                      <a:lnTo>
                        <a:pt x="330" y="40"/>
                      </a:lnTo>
                      <a:lnTo>
                        <a:pt x="336" y="40"/>
                      </a:lnTo>
                      <a:lnTo>
                        <a:pt x="342" y="40"/>
                      </a:lnTo>
                      <a:lnTo>
                        <a:pt x="348" y="41"/>
                      </a:lnTo>
                      <a:lnTo>
                        <a:pt x="353" y="41"/>
                      </a:lnTo>
                      <a:lnTo>
                        <a:pt x="357" y="41"/>
                      </a:lnTo>
                      <a:lnTo>
                        <a:pt x="361" y="41"/>
                      </a:lnTo>
                      <a:lnTo>
                        <a:pt x="367" y="41"/>
                      </a:lnTo>
                      <a:lnTo>
                        <a:pt x="372" y="41"/>
                      </a:lnTo>
                      <a:lnTo>
                        <a:pt x="378" y="41"/>
                      </a:lnTo>
                      <a:lnTo>
                        <a:pt x="382" y="41"/>
                      </a:lnTo>
                      <a:lnTo>
                        <a:pt x="388" y="41"/>
                      </a:lnTo>
                      <a:lnTo>
                        <a:pt x="391" y="41"/>
                      </a:lnTo>
                      <a:lnTo>
                        <a:pt x="397" y="41"/>
                      </a:lnTo>
                      <a:lnTo>
                        <a:pt x="401" y="41"/>
                      </a:lnTo>
                      <a:lnTo>
                        <a:pt x="407" y="41"/>
                      </a:lnTo>
                      <a:lnTo>
                        <a:pt x="412" y="41"/>
                      </a:lnTo>
                      <a:lnTo>
                        <a:pt x="416" y="43"/>
                      </a:lnTo>
                      <a:lnTo>
                        <a:pt x="422" y="43"/>
                      </a:lnTo>
                      <a:lnTo>
                        <a:pt x="427" y="43"/>
                      </a:lnTo>
                      <a:lnTo>
                        <a:pt x="431" y="43"/>
                      </a:lnTo>
                      <a:lnTo>
                        <a:pt x="435" y="43"/>
                      </a:lnTo>
                      <a:lnTo>
                        <a:pt x="441" y="43"/>
                      </a:lnTo>
                      <a:lnTo>
                        <a:pt x="445" y="45"/>
                      </a:lnTo>
                      <a:lnTo>
                        <a:pt x="450" y="45"/>
                      </a:lnTo>
                      <a:lnTo>
                        <a:pt x="454" y="45"/>
                      </a:lnTo>
                      <a:lnTo>
                        <a:pt x="460" y="45"/>
                      </a:lnTo>
                      <a:lnTo>
                        <a:pt x="464" y="45"/>
                      </a:lnTo>
                      <a:lnTo>
                        <a:pt x="467" y="45"/>
                      </a:lnTo>
                      <a:lnTo>
                        <a:pt x="473" y="45"/>
                      </a:lnTo>
                      <a:lnTo>
                        <a:pt x="477" y="47"/>
                      </a:lnTo>
                      <a:lnTo>
                        <a:pt x="483" y="47"/>
                      </a:lnTo>
                      <a:lnTo>
                        <a:pt x="486" y="47"/>
                      </a:lnTo>
                      <a:lnTo>
                        <a:pt x="490" y="47"/>
                      </a:lnTo>
                      <a:lnTo>
                        <a:pt x="494" y="49"/>
                      </a:lnTo>
                      <a:lnTo>
                        <a:pt x="500" y="49"/>
                      </a:lnTo>
                      <a:lnTo>
                        <a:pt x="507" y="49"/>
                      </a:lnTo>
                      <a:lnTo>
                        <a:pt x="515" y="51"/>
                      </a:lnTo>
                      <a:lnTo>
                        <a:pt x="522" y="51"/>
                      </a:lnTo>
                      <a:lnTo>
                        <a:pt x="530" y="53"/>
                      </a:lnTo>
                      <a:lnTo>
                        <a:pt x="536" y="55"/>
                      </a:lnTo>
                      <a:lnTo>
                        <a:pt x="543" y="57"/>
                      </a:lnTo>
                      <a:lnTo>
                        <a:pt x="551" y="57"/>
                      </a:lnTo>
                      <a:lnTo>
                        <a:pt x="557" y="60"/>
                      </a:lnTo>
                      <a:lnTo>
                        <a:pt x="562" y="60"/>
                      </a:lnTo>
                      <a:lnTo>
                        <a:pt x="568" y="62"/>
                      </a:lnTo>
                      <a:lnTo>
                        <a:pt x="574" y="62"/>
                      </a:lnTo>
                      <a:lnTo>
                        <a:pt x="580" y="66"/>
                      </a:lnTo>
                      <a:lnTo>
                        <a:pt x="583" y="68"/>
                      </a:lnTo>
                      <a:lnTo>
                        <a:pt x="589" y="70"/>
                      </a:lnTo>
                      <a:lnTo>
                        <a:pt x="593" y="72"/>
                      </a:lnTo>
                      <a:lnTo>
                        <a:pt x="597" y="76"/>
                      </a:lnTo>
                      <a:lnTo>
                        <a:pt x="604" y="78"/>
                      </a:lnTo>
                      <a:lnTo>
                        <a:pt x="612" y="83"/>
                      </a:lnTo>
                      <a:lnTo>
                        <a:pt x="618" y="89"/>
                      </a:lnTo>
                      <a:lnTo>
                        <a:pt x="627" y="93"/>
                      </a:lnTo>
                      <a:lnTo>
                        <a:pt x="633" y="97"/>
                      </a:lnTo>
                      <a:lnTo>
                        <a:pt x="640" y="100"/>
                      </a:lnTo>
                      <a:lnTo>
                        <a:pt x="646" y="106"/>
                      </a:lnTo>
                      <a:lnTo>
                        <a:pt x="654" y="110"/>
                      </a:lnTo>
                      <a:lnTo>
                        <a:pt x="657" y="112"/>
                      </a:lnTo>
                      <a:lnTo>
                        <a:pt x="663" y="116"/>
                      </a:lnTo>
                      <a:lnTo>
                        <a:pt x="667" y="117"/>
                      </a:lnTo>
                      <a:lnTo>
                        <a:pt x="673" y="117"/>
                      </a:lnTo>
                      <a:lnTo>
                        <a:pt x="675" y="117"/>
                      </a:lnTo>
                      <a:lnTo>
                        <a:pt x="678" y="116"/>
                      </a:lnTo>
                      <a:lnTo>
                        <a:pt x="680" y="112"/>
                      </a:lnTo>
                      <a:lnTo>
                        <a:pt x="680" y="1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Pct val="80000"/>
                    <a:buFont typeface="HY신명조" pitchFamily="18" charset="-127"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" name="Freeform 9"/>
                <p:cNvSpPr>
                  <a:spLocks/>
                </p:cNvSpPr>
                <p:nvPr/>
              </p:nvSpPr>
              <p:spPr bwMode="auto">
                <a:xfrm>
                  <a:off x="4198" y="1406"/>
                  <a:ext cx="263" cy="52"/>
                </a:xfrm>
                <a:custGeom>
                  <a:avLst/>
                  <a:gdLst>
                    <a:gd name="T0" fmla="*/ 32 w 527"/>
                    <a:gd name="T1" fmla="*/ 27 h 105"/>
                    <a:gd name="T2" fmla="*/ 42 w 527"/>
                    <a:gd name="T3" fmla="*/ 29 h 105"/>
                    <a:gd name="T4" fmla="*/ 55 w 527"/>
                    <a:gd name="T5" fmla="*/ 36 h 105"/>
                    <a:gd name="T6" fmla="*/ 72 w 527"/>
                    <a:gd name="T7" fmla="*/ 42 h 105"/>
                    <a:gd name="T8" fmla="*/ 93 w 527"/>
                    <a:gd name="T9" fmla="*/ 48 h 105"/>
                    <a:gd name="T10" fmla="*/ 112 w 527"/>
                    <a:gd name="T11" fmla="*/ 52 h 105"/>
                    <a:gd name="T12" fmla="*/ 128 w 527"/>
                    <a:gd name="T13" fmla="*/ 55 h 105"/>
                    <a:gd name="T14" fmla="*/ 141 w 527"/>
                    <a:gd name="T15" fmla="*/ 57 h 105"/>
                    <a:gd name="T16" fmla="*/ 156 w 527"/>
                    <a:gd name="T17" fmla="*/ 59 h 105"/>
                    <a:gd name="T18" fmla="*/ 173 w 527"/>
                    <a:gd name="T19" fmla="*/ 61 h 105"/>
                    <a:gd name="T20" fmla="*/ 192 w 527"/>
                    <a:gd name="T21" fmla="*/ 63 h 105"/>
                    <a:gd name="T22" fmla="*/ 211 w 527"/>
                    <a:gd name="T23" fmla="*/ 63 h 105"/>
                    <a:gd name="T24" fmla="*/ 230 w 527"/>
                    <a:gd name="T25" fmla="*/ 63 h 105"/>
                    <a:gd name="T26" fmla="*/ 251 w 527"/>
                    <a:gd name="T27" fmla="*/ 63 h 105"/>
                    <a:gd name="T28" fmla="*/ 274 w 527"/>
                    <a:gd name="T29" fmla="*/ 63 h 105"/>
                    <a:gd name="T30" fmla="*/ 295 w 527"/>
                    <a:gd name="T31" fmla="*/ 61 h 105"/>
                    <a:gd name="T32" fmla="*/ 316 w 527"/>
                    <a:gd name="T33" fmla="*/ 59 h 105"/>
                    <a:gd name="T34" fmla="*/ 335 w 527"/>
                    <a:gd name="T35" fmla="*/ 57 h 105"/>
                    <a:gd name="T36" fmla="*/ 354 w 527"/>
                    <a:gd name="T37" fmla="*/ 55 h 105"/>
                    <a:gd name="T38" fmla="*/ 369 w 527"/>
                    <a:gd name="T39" fmla="*/ 52 h 105"/>
                    <a:gd name="T40" fmla="*/ 386 w 527"/>
                    <a:gd name="T41" fmla="*/ 48 h 105"/>
                    <a:gd name="T42" fmla="*/ 399 w 527"/>
                    <a:gd name="T43" fmla="*/ 44 h 105"/>
                    <a:gd name="T44" fmla="*/ 415 w 527"/>
                    <a:gd name="T45" fmla="*/ 42 h 105"/>
                    <a:gd name="T46" fmla="*/ 437 w 527"/>
                    <a:gd name="T47" fmla="*/ 35 h 105"/>
                    <a:gd name="T48" fmla="*/ 456 w 527"/>
                    <a:gd name="T49" fmla="*/ 27 h 105"/>
                    <a:gd name="T50" fmla="*/ 474 w 527"/>
                    <a:gd name="T51" fmla="*/ 17 h 105"/>
                    <a:gd name="T52" fmla="*/ 487 w 527"/>
                    <a:gd name="T53" fmla="*/ 12 h 105"/>
                    <a:gd name="T54" fmla="*/ 506 w 527"/>
                    <a:gd name="T55" fmla="*/ 2 h 105"/>
                    <a:gd name="T56" fmla="*/ 523 w 527"/>
                    <a:gd name="T57" fmla="*/ 4 h 105"/>
                    <a:gd name="T58" fmla="*/ 527 w 527"/>
                    <a:gd name="T59" fmla="*/ 16 h 105"/>
                    <a:gd name="T60" fmla="*/ 519 w 527"/>
                    <a:gd name="T61" fmla="*/ 33 h 105"/>
                    <a:gd name="T62" fmla="*/ 508 w 527"/>
                    <a:gd name="T63" fmla="*/ 42 h 105"/>
                    <a:gd name="T64" fmla="*/ 493 w 527"/>
                    <a:gd name="T65" fmla="*/ 54 h 105"/>
                    <a:gd name="T66" fmla="*/ 474 w 527"/>
                    <a:gd name="T67" fmla="*/ 63 h 105"/>
                    <a:gd name="T68" fmla="*/ 456 w 527"/>
                    <a:gd name="T69" fmla="*/ 71 h 105"/>
                    <a:gd name="T70" fmla="*/ 443 w 527"/>
                    <a:gd name="T71" fmla="*/ 74 h 105"/>
                    <a:gd name="T72" fmla="*/ 426 w 527"/>
                    <a:gd name="T73" fmla="*/ 80 h 105"/>
                    <a:gd name="T74" fmla="*/ 409 w 527"/>
                    <a:gd name="T75" fmla="*/ 84 h 105"/>
                    <a:gd name="T76" fmla="*/ 390 w 527"/>
                    <a:gd name="T77" fmla="*/ 88 h 105"/>
                    <a:gd name="T78" fmla="*/ 371 w 527"/>
                    <a:gd name="T79" fmla="*/ 92 h 105"/>
                    <a:gd name="T80" fmla="*/ 352 w 527"/>
                    <a:gd name="T81" fmla="*/ 95 h 105"/>
                    <a:gd name="T82" fmla="*/ 331 w 527"/>
                    <a:gd name="T83" fmla="*/ 99 h 105"/>
                    <a:gd name="T84" fmla="*/ 310 w 527"/>
                    <a:gd name="T85" fmla="*/ 101 h 105"/>
                    <a:gd name="T86" fmla="*/ 287 w 527"/>
                    <a:gd name="T87" fmla="*/ 103 h 105"/>
                    <a:gd name="T88" fmla="*/ 266 w 527"/>
                    <a:gd name="T89" fmla="*/ 105 h 105"/>
                    <a:gd name="T90" fmla="*/ 243 w 527"/>
                    <a:gd name="T91" fmla="*/ 105 h 105"/>
                    <a:gd name="T92" fmla="*/ 221 w 527"/>
                    <a:gd name="T93" fmla="*/ 105 h 105"/>
                    <a:gd name="T94" fmla="*/ 198 w 527"/>
                    <a:gd name="T95" fmla="*/ 105 h 105"/>
                    <a:gd name="T96" fmla="*/ 177 w 527"/>
                    <a:gd name="T97" fmla="*/ 105 h 105"/>
                    <a:gd name="T98" fmla="*/ 156 w 527"/>
                    <a:gd name="T99" fmla="*/ 101 h 105"/>
                    <a:gd name="T100" fmla="*/ 135 w 527"/>
                    <a:gd name="T101" fmla="*/ 99 h 105"/>
                    <a:gd name="T102" fmla="*/ 114 w 527"/>
                    <a:gd name="T103" fmla="*/ 95 h 105"/>
                    <a:gd name="T104" fmla="*/ 95 w 527"/>
                    <a:gd name="T105" fmla="*/ 92 h 105"/>
                    <a:gd name="T106" fmla="*/ 76 w 527"/>
                    <a:gd name="T107" fmla="*/ 86 h 105"/>
                    <a:gd name="T108" fmla="*/ 59 w 527"/>
                    <a:gd name="T109" fmla="*/ 80 h 105"/>
                    <a:gd name="T110" fmla="*/ 42 w 527"/>
                    <a:gd name="T111" fmla="*/ 74 h 105"/>
                    <a:gd name="T112" fmla="*/ 29 w 527"/>
                    <a:gd name="T113" fmla="*/ 67 h 105"/>
                    <a:gd name="T114" fmla="*/ 12 w 527"/>
                    <a:gd name="T115" fmla="*/ 55 h 105"/>
                    <a:gd name="T116" fmla="*/ 0 w 527"/>
                    <a:gd name="T117" fmla="*/ 35 h 105"/>
                    <a:gd name="T118" fmla="*/ 6 w 527"/>
                    <a:gd name="T119" fmla="*/ 23 h 105"/>
                    <a:gd name="T120" fmla="*/ 25 w 527"/>
                    <a:gd name="T121" fmla="*/ 23 h 10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527"/>
                    <a:gd name="T184" fmla="*/ 0 h 105"/>
                    <a:gd name="T185" fmla="*/ 527 w 527"/>
                    <a:gd name="T186" fmla="*/ 105 h 10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527" h="105">
                      <a:moveTo>
                        <a:pt x="25" y="23"/>
                      </a:moveTo>
                      <a:lnTo>
                        <a:pt x="27" y="23"/>
                      </a:lnTo>
                      <a:lnTo>
                        <a:pt x="32" y="27"/>
                      </a:lnTo>
                      <a:lnTo>
                        <a:pt x="34" y="27"/>
                      </a:lnTo>
                      <a:lnTo>
                        <a:pt x="38" y="29"/>
                      </a:lnTo>
                      <a:lnTo>
                        <a:pt x="42" y="29"/>
                      </a:lnTo>
                      <a:lnTo>
                        <a:pt x="48" y="33"/>
                      </a:lnTo>
                      <a:lnTo>
                        <a:pt x="50" y="35"/>
                      </a:lnTo>
                      <a:lnTo>
                        <a:pt x="55" y="36"/>
                      </a:lnTo>
                      <a:lnTo>
                        <a:pt x="61" y="36"/>
                      </a:lnTo>
                      <a:lnTo>
                        <a:pt x="67" y="40"/>
                      </a:lnTo>
                      <a:lnTo>
                        <a:pt x="72" y="42"/>
                      </a:lnTo>
                      <a:lnTo>
                        <a:pt x="80" y="44"/>
                      </a:lnTo>
                      <a:lnTo>
                        <a:pt x="86" y="46"/>
                      </a:lnTo>
                      <a:lnTo>
                        <a:pt x="93" y="48"/>
                      </a:lnTo>
                      <a:lnTo>
                        <a:pt x="101" y="50"/>
                      </a:lnTo>
                      <a:lnTo>
                        <a:pt x="110" y="52"/>
                      </a:lnTo>
                      <a:lnTo>
                        <a:pt x="112" y="52"/>
                      </a:lnTo>
                      <a:lnTo>
                        <a:pt x="118" y="54"/>
                      </a:lnTo>
                      <a:lnTo>
                        <a:pt x="124" y="54"/>
                      </a:lnTo>
                      <a:lnTo>
                        <a:pt x="128" y="55"/>
                      </a:lnTo>
                      <a:lnTo>
                        <a:pt x="131" y="55"/>
                      </a:lnTo>
                      <a:lnTo>
                        <a:pt x="137" y="57"/>
                      </a:lnTo>
                      <a:lnTo>
                        <a:pt x="141" y="57"/>
                      </a:lnTo>
                      <a:lnTo>
                        <a:pt x="147" y="59"/>
                      </a:lnTo>
                      <a:lnTo>
                        <a:pt x="152" y="59"/>
                      </a:lnTo>
                      <a:lnTo>
                        <a:pt x="156" y="59"/>
                      </a:lnTo>
                      <a:lnTo>
                        <a:pt x="162" y="59"/>
                      </a:lnTo>
                      <a:lnTo>
                        <a:pt x="169" y="61"/>
                      </a:lnTo>
                      <a:lnTo>
                        <a:pt x="173" y="61"/>
                      </a:lnTo>
                      <a:lnTo>
                        <a:pt x="181" y="61"/>
                      </a:lnTo>
                      <a:lnTo>
                        <a:pt x="186" y="61"/>
                      </a:lnTo>
                      <a:lnTo>
                        <a:pt x="192" y="63"/>
                      </a:lnTo>
                      <a:lnTo>
                        <a:pt x="198" y="63"/>
                      </a:lnTo>
                      <a:lnTo>
                        <a:pt x="204" y="63"/>
                      </a:lnTo>
                      <a:lnTo>
                        <a:pt x="211" y="63"/>
                      </a:lnTo>
                      <a:lnTo>
                        <a:pt x="217" y="65"/>
                      </a:lnTo>
                      <a:lnTo>
                        <a:pt x="224" y="63"/>
                      </a:lnTo>
                      <a:lnTo>
                        <a:pt x="230" y="63"/>
                      </a:lnTo>
                      <a:lnTo>
                        <a:pt x="236" y="63"/>
                      </a:lnTo>
                      <a:lnTo>
                        <a:pt x="245" y="63"/>
                      </a:lnTo>
                      <a:lnTo>
                        <a:pt x="251" y="63"/>
                      </a:lnTo>
                      <a:lnTo>
                        <a:pt x="259" y="63"/>
                      </a:lnTo>
                      <a:lnTo>
                        <a:pt x="266" y="63"/>
                      </a:lnTo>
                      <a:lnTo>
                        <a:pt x="274" y="63"/>
                      </a:lnTo>
                      <a:lnTo>
                        <a:pt x="282" y="63"/>
                      </a:lnTo>
                      <a:lnTo>
                        <a:pt x="289" y="61"/>
                      </a:lnTo>
                      <a:lnTo>
                        <a:pt x="295" y="61"/>
                      </a:lnTo>
                      <a:lnTo>
                        <a:pt x="302" y="61"/>
                      </a:lnTo>
                      <a:lnTo>
                        <a:pt x="308" y="59"/>
                      </a:lnTo>
                      <a:lnTo>
                        <a:pt x="316" y="59"/>
                      </a:lnTo>
                      <a:lnTo>
                        <a:pt x="323" y="59"/>
                      </a:lnTo>
                      <a:lnTo>
                        <a:pt x="329" y="59"/>
                      </a:lnTo>
                      <a:lnTo>
                        <a:pt x="335" y="57"/>
                      </a:lnTo>
                      <a:lnTo>
                        <a:pt x="340" y="55"/>
                      </a:lnTo>
                      <a:lnTo>
                        <a:pt x="348" y="55"/>
                      </a:lnTo>
                      <a:lnTo>
                        <a:pt x="354" y="55"/>
                      </a:lnTo>
                      <a:lnTo>
                        <a:pt x="359" y="54"/>
                      </a:lnTo>
                      <a:lnTo>
                        <a:pt x="365" y="52"/>
                      </a:lnTo>
                      <a:lnTo>
                        <a:pt x="369" y="52"/>
                      </a:lnTo>
                      <a:lnTo>
                        <a:pt x="377" y="50"/>
                      </a:lnTo>
                      <a:lnTo>
                        <a:pt x="380" y="48"/>
                      </a:lnTo>
                      <a:lnTo>
                        <a:pt x="386" y="48"/>
                      </a:lnTo>
                      <a:lnTo>
                        <a:pt x="390" y="46"/>
                      </a:lnTo>
                      <a:lnTo>
                        <a:pt x="396" y="46"/>
                      </a:lnTo>
                      <a:lnTo>
                        <a:pt x="399" y="44"/>
                      </a:lnTo>
                      <a:lnTo>
                        <a:pt x="405" y="44"/>
                      </a:lnTo>
                      <a:lnTo>
                        <a:pt x="409" y="42"/>
                      </a:lnTo>
                      <a:lnTo>
                        <a:pt x="415" y="42"/>
                      </a:lnTo>
                      <a:lnTo>
                        <a:pt x="422" y="38"/>
                      </a:lnTo>
                      <a:lnTo>
                        <a:pt x="430" y="36"/>
                      </a:lnTo>
                      <a:lnTo>
                        <a:pt x="437" y="35"/>
                      </a:lnTo>
                      <a:lnTo>
                        <a:pt x="445" y="31"/>
                      </a:lnTo>
                      <a:lnTo>
                        <a:pt x="451" y="29"/>
                      </a:lnTo>
                      <a:lnTo>
                        <a:pt x="456" y="27"/>
                      </a:lnTo>
                      <a:lnTo>
                        <a:pt x="462" y="23"/>
                      </a:lnTo>
                      <a:lnTo>
                        <a:pt x="468" y="21"/>
                      </a:lnTo>
                      <a:lnTo>
                        <a:pt x="474" y="17"/>
                      </a:lnTo>
                      <a:lnTo>
                        <a:pt x="477" y="16"/>
                      </a:lnTo>
                      <a:lnTo>
                        <a:pt x="483" y="14"/>
                      </a:lnTo>
                      <a:lnTo>
                        <a:pt x="487" y="12"/>
                      </a:lnTo>
                      <a:lnTo>
                        <a:pt x="493" y="8"/>
                      </a:lnTo>
                      <a:lnTo>
                        <a:pt x="500" y="6"/>
                      </a:lnTo>
                      <a:lnTo>
                        <a:pt x="506" y="2"/>
                      </a:lnTo>
                      <a:lnTo>
                        <a:pt x="512" y="2"/>
                      </a:lnTo>
                      <a:lnTo>
                        <a:pt x="517" y="0"/>
                      </a:lnTo>
                      <a:lnTo>
                        <a:pt x="523" y="4"/>
                      </a:lnTo>
                      <a:lnTo>
                        <a:pt x="525" y="8"/>
                      </a:lnTo>
                      <a:lnTo>
                        <a:pt x="527" y="12"/>
                      </a:lnTo>
                      <a:lnTo>
                        <a:pt x="527" y="16"/>
                      </a:lnTo>
                      <a:lnTo>
                        <a:pt x="527" y="23"/>
                      </a:lnTo>
                      <a:lnTo>
                        <a:pt x="523" y="27"/>
                      </a:lnTo>
                      <a:lnTo>
                        <a:pt x="519" y="33"/>
                      </a:lnTo>
                      <a:lnTo>
                        <a:pt x="515" y="36"/>
                      </a:lnTo>
                      <a:lnTo>
                        <a:pt x="512" y="40"/>
                      </a:lnTo>
                      <a:lnTo>
                        <a:pt x="508" y="42"/>
                      </a:lnTo>
                      <a:lnTo>
                        <a:pt x="506" y="46"/>
                      </a:lnTo>
                      <a:lnTo>
                        <a:pt x="498" y="48"/>
                      </a:lnTo>
                      <a:lnTo>
                        <a:pt x="493" y="54"/>
                      </a:lnTo>
                      <a:lnTo>
                        <a:pt x="487" y="55"/>
                      </a:lnTo>
                      <a:lnTo>
                        <a:pt x="481" y="59"/>
                      </a:lnTo>
                      <a:lnTo>
                        <a:pt x="474" y="63"/>
                      </a:lnTo>
                      <a:lnTo>
                        <a:pt x="466" y="67"/>
                      </a:lnTo>
                      <a:lnTo>
                        <a:pt x="460" y="69"/>
                      </a:lnTo>
                      <a:lnTo>
                        <a:pt x="456" y="71"/>
                      </a:lnTo>
                      <a:lnTo>
                        <a:pt x="453" y="73"/>
                      </a:lnTo>
                      <a:lnTo>
                        <a:pt x="449" y="74"/>
                      </a:lnTo>
                      <a:lnTo>
                        <a:pt x="443" y="74"/>
                      </a:lnTo>
                      <a:lnTo>
                        <a:pt x="437" y="76"/>
                      </a:lnTo>
                      <a:lnTo>
                        <a:pt x="432" y="78"/>
                      </a:lnTo>
                      <a:lnTo>
                        <a:pt x="426" y="80"/>
                      </a:lnTo>
                      <a:lnTo>
                        <a:pt x="420" y="80"/>
                      </a:lnTo>
                      <a:lnTo>
                        <a:pt x="415" y="82"/>
                      </a:lnTo>
                      <a:lnTo>
                        <a:pt x="409" y="84"/>
                      </a:lnTo>
                      <a:lnTo>
                        <a:pt x="403" y="86"/>
                      </a:lnTo>
                      <a:lnTo>
                        <a:pt x="397" y="86"/>
                      </a:lnTo>
                      <a:lnTo>
                        <a:pt x="390" y="88"/>
                      </a:lnTo>
                      <a:lnTo>
                        <a:pt x="384" y="90"/>
                      </a:lnTo>
                      <a:lnTo>
                        <a:pt x="378" y="90"/>
                      </a:lnTo>
                      <a:lnTo>
                        <a:pt x="371" y="92"/>
                      </a:lnTo>
                      <a:lnTo>
                        <a:pt x="365" y="92"/>
                      </a:lnTo>
                      <a:lnTo>
                        <a:pt x="358" y="93"/>
                      </a:lnTo>
                      <a:lnTo>
                        <a:pt x="352" y="95"/>
                      </a:lnTo>
                      <a:lnTo>
                        <a:pt x="344" y="97"/>
                      </a:lnTo>
                      <a:lnTo>
                        <a:pt x="339" y="97"/>
                      </a:lnTo>
                      <a:lnTo>
                        <a:pt x="331" y="99"/>
                      </a:lnTo>
                      <a:lnTo>
                        <a:pt x="323" y="99"/>
                      </a:lnTo>
                      <a:lnTo>
                        <a:pt x="318" y="99"/>
                      </a:lnTo>
                      <a:lnTo>
                        <a:pt x="310" y="101"/>
                      </a:lnTo>
                      <a:lnTo>
                        <a:pt x="302" y="101"/>
                      </a:lnTo>
                      <a:lnTo>
                        <a:pt x="295" y="103"/>
                      </a:lnTo>
                      <a:lnTo>
                        <a:pt x="287" y="103"/>
                      </a:lnTo>
                      <a:lnTo>
                        <a:pt x="280" y="105"/>
                      </a:lnTo>
                      <a:lnTo>
                        <a:pt x="274" y="105"/>
                      </a:lnTo>
                      <a:lnTo>
                        <a:pt x="266" y="105"/>
                      </a:lnTo>
                      <a:lnTo>
                        <a:pt x="259" y="105"/>
                      </a:lnTo>
                      <a:lnTo>
                        <a:pt x="251" y="105"/>
                      </a:lnTo>
                      <a:lnTo>
                        <a:pt x="243" y="105"/>
                      </a:lnTo>
                      <a:lnTo>
                        <a:pt x="236" y="105"/>
                      </a:lnTo>
                      <a:lnTo>
                        <a:pt x="230" y="105"/>
                      </a:lnTo>
                      <a:lnTo>
                        <a:pt x="221" y="105"/>
                      </a:lnTo>
                      <a:lnTo>
                        <a:pt x="213" y="105"/>
                      </a:lnTo>
                      <a:lnTo>
                        <a:pt x="205" y="105"/>
                      </a:lnTo>
                      <a:lnTo>
                        <a:pt x="198" y="105"/>
                      </a:lnTo>
                      <a:lnTo>
                        <a:pt x="192" y="105"/>
                      </a:lnTo>
                      <a:lnTo>
                        <a:pt x="185" y="105"/>
                      </a:lnTo>
                      <a:lnTo>
                        <a:pt x="177" y="105"/>
                      </a:lnTo>
                      <a:lnTo>
                        <a:pt x="171" y="103"/>
                      </a:lnTo>
                      <a:lnTo>
                        <a:pt x="164" y="103"/>
                      </a:lnTo>
                      <a:lnTo>
                        <a:pt x="156" y="101"/>
                      </a:lnTo>
                      <a:lnTo>
                        <a:pt x="148" y="101"/>
                      </a:lnTo>
                      <a:lnTo>
                        <a:pt x="141" y="99"/>
                      </a:lnTo>
                      <a:lnTo>
                        <a:pt x="135" y="99"/>
                      </a:lnTo>
                      <a:lnTo>
                        <a:pt x="128" y="99"/>
                      </a:lnTo>
                      <a:lnTo>
                        <a:pt x="122" y="97"/>
                      </a:lnTo>
                      <a:lnTo>
                        <a:pt x="114" y="95"/>
                      </a:lnTo>
                      <a:lnTo>
                        <a:pt x="108" y="93"/>
                      </a:lnTo>
                      <a:lnTo>
                        <a:pt x="101" y="92"/>
                      </a:lnTo>
                      <a:lnTo>
                        <a:pt x="95" y="92"/>
                      </a:lnTo>
                      <a:lnTo>
                        <a:pt x="88" y="90"/>
                      </a:lnTo>
                      <a:lnTo>
                        <a:pt x="82" y="88"/>
                      </a:lnTo>
                      <a:lnTo>
                        <a:pt x="76" y="86"/>
                      </a:lnTo>
                      <a:lnTo>
                        <a:pt x="70" y="86"/>
                      </a:lnTo>
                      <a:lnTo>
                        <a:pt x="65" y="82"/>
                      </a:lnTo>
                      <a:lnTo>
                        <a:pt x="59" y="80"/>
                      </a:lnTo>
                      <a:lnTo>
                        <a:pt x="51" y="78"/>
                      </a:lnTo>
                      <a:lnTo>
                        <a:pt x="48" y="74"/>
                      </a:lnTo>
                      <a:lnTo>
                        <a:pt x="42" y="74"/>
                      </a:lnTo>
                      <a:lnTo>
                        <a:pt x="36" y="71"/>
                      </a:lnTo>
                      <a:lnTo>
                        <a:pt x="32" y="69"/>
                      </a:lnTo>
                      <a:lnTo>
                        <a:pt x="29" y="67"/>
                      </a:lnTo>
                      <a:lnTo>
                        <a:pt x="21" y="61"/>
                      </a:lnTo>
                      <a:lnTo>
                        <a:pt x="17" y="59"/>
                      </a:lnTo>
                      <a:lnTo>
                        <a:pt x="12" y="55"/>
                      </a:lnTo>
                      <a:lnTo>
                        <a:pt x="10" y="50"/>
                      </a:lnTo>
                      <a:lnTo>
                        <a:pt x="4" y="42"/>
                      </a:lnTo>
                      <a:lnTo>
                        <a:pt x="0" y="35"/>
                      </a:lnTo>
                      <a:lnTo>
                        <a:pt x="0" y="29"/>
                      </a:lnTo>
                      <a:lnTo>
                        <a:pt x="4" y="23"/>
                      </a:lnTo>
                      <a:lnTo>
                        <a:pt x="6" y="23"/>
                      </a:lnTo>
                      <a:lnTo>
                        <a:pt x="12" y="23"/>
                      </a:lnTo>
                      <a:lnTo>
                        <a:pt x="17" y="23"/>
                      </a:lnTo>
                      <a:lnTo>
                        <a:pt x="25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Pct val="80000"/>
                    <a:buFont typeface="HY신명조" pitchFamily="18" charset="-127"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" name="Freeform 10"/>
                <p:cNvSpPr>
                  <a:spLocks/>
                </p:cNvSpPr>
                <p:nvPr/>
              </p:nvSpPr>
              <p:spPr bwMode="auto">
                <a:xfrm>
                  <a:off x="4222" y="1351"/>
                  <a:ext cx="216" cy="32"/>
                </a:xfrm>
                <a:custGeom>
                  <a:avLst/>
                  <a:gdLst>
                    <a:gd name="T0" fmla="*/ 24 w 431"/>
                    <a:gd name="T1" fmla="*/ 32 h 65"/>
                    <a:gd name="T2" fmla="*/ 36 w 431"/>
                    <a:gd name="T3" fmla="*/ 25 h 65"/>
                    <a:gd name="T4" fmla="*/ 49 w 431"/>
                    <a:gd name="T5" fmla="*/ 21 h 65"/>
                    <a:gd name="T6" fmla="*/ 66 w 431"/>
                    <a:gd name="T7" fmla="*/ 17 h 65"/>
                    <a:gd name="T8" fmla="*/ 85 w 431"/>
                    <a:gd name="T9" fmla="*/ 13 h 65"/>
                    <a:gd name="T10" fmla="*/ 102 w 431"/>
                    <a:gd name="T11" fmla="*/ 8 h 65"/>
                    <a:gd name="T12" fmla="*/ 123 w 431"/>
                    <a:gd name="T13" fmla="*/ 6 h 65"/>
                    <a:gd name="T14" fmla="*/ 144 w 431"/>
                    <a:gd name="T15" fmla="*/ 2 h 65"/>
                    <a:gd name="T16" fmla="*/ 165 w 431"/>
                    <a:gd name="T17" fmla="*/ 2 h 65"/>
                    <a:gd name="T18" fmla="*/ 188 w 431"/>
                    <a:gd name="T19" fmla="*/ 0 h 65"/>
                    <a:gd name="T20" fmla="*/ 211 w 431"/>
                    <a:gd name="T21" fmla="*/ 0 h 65"/>
                    <a:gd name="T22" fmla="*/ 232 w 431"/>
                    <a:gd name="T23" fmla="*/ 0 h 65"/>
                    <a:gd name="T24" fmla="*/ 254 w 431"/>
                    <a:gd name="T25" fmla="*/ 0 h 65"/>
                    <a:gd name="T26" fmla="*/ 275 w 431"/>
                    <a:gd name="T27" fmla="*/ 0 h 65"/>
                    <a:gd name="T28" fmla="*/ 296 w 431"/>
                    <a:gd name="T29" fmla="*/ 2 h 65"/>
                    <a:gd name="T30" fmla="*/ 317 w 431"/>
                    <a:gd name="T31" fmla="*/ 4 h 65"/>
                    <a:gd name="T32" fmla="*/ 336 w 431"/>
                    <a:gd name="T33" fmla="*/ 8 h 65"/>
                    <a:gd name="T34" fmla="*/ 353 w 431"/>
                    <a:gd name="T35" fmla="*/ 11 h 65"/>
                    <a:gd name="T36" fmla="*/ 370 w 431"/>
                    <a:gd name="T37" fmla="*/ 17 h 65"/>
                    <a:gd name="T38" fmla="*/ 384 w 431"/>
                    <a:gd name="T39" fmla="*/ 21 h 65"/>
                    <a:gd name="T40" fmla="*/ 399 w 431"/>
                    <a:gd name="T41" fmla="*/ 29 h 65"/>
                    <a:gd name="T42" fmla="*/ 416 w 431"/>
                    <a:gd name="T43" fmla="*/ 38 h 65"/>
                    <a:gd name="T44" fmla="*/ 431 w 431"/>
                    <a:gd name="T45" fmla="*/ 53 h 65"/>
                    <a:gd name="T46" fmla="*/ 425 w 431"/>
                    <a:gd name="T47" fmla="*/ 63 h 65"/>
                    <a:gd name="T48" fmla="*/ 410 w 431"/>
                    <a:gd name="T49" fmla="*/ 65 h 65"/>
                    <a:gd name="T50" fmla="*/ 397 w 431"/>
                    <a:gd name="T51" fmla="*/ 63 h 65"/>
                    <a:gd name="T52" fmla="*/ 382 w 431"/>
                    <a:gd name="T53" fmla="*/ 63 h 65"/>
                    <a:gd name="T54" fmla="*/ 365 w 431"/>
                    <a:gd name="T55" fmla="*/ 59 h 65"/>
                    <a:gd name="T56" fmla="*/ 349 w 431"/>
                    <a:gd name="T57" fmla="*/ 55 h 65"/>
                    <a:gd name="T58" fmla="*/ 330 w 431"/>
                    <a:gd name="T59" fmla="*/ 49 h 65"/>
                    <a:gd name="T60" fmla="*/ 311 w 431"/>
                    <a:gd name="T61" fmla="*/ 46 h 65"/>
                    <a:gd name="T62" fmla="*/ 287 w 431"/>
                    <a:gd name="T63" fmla="*/ 42 h 65"/>
                    <a:gd name="T64" fmla="*/ 270 w 431"/>
                    <a:gd name="T65" fmla="*/ 40 h 65"/>
                    <a:gd name="T66" fmla="*/ 256 w 431"/>
                    <a:gd name="T67" fmla="*/ 40 h 65"/>
                    <a:gd name="T68" fmla="*/ 243 w 431"/>
                    <a:gd name="T69" fmla="*/ 40 h 65"/>
                    <a:gd name="T70" fmla="*/ 228 w 431"/>
                    <a:gd name="T71" fmla="*/ 38 h 65"/>
                    <a:gd name="T72" fmla="*/ 212 w 431"/>
                    <a:gd name="T73" fmla="*/ 38 h 65"/>
                    <a:gd name="T74" fmla="*/ 197 w 431"/>
                    <a:gd name="T75" fmla="*/ 40 h 65"/>
                    <a:gd name="T76" fmla="*/ 182 w 431"/>
                    <a:gd name="T77" fmla="*/ 40 h 65"/>
                    <a:gd name="T78" fmla="*/ 167 w 431"/>
                    <a:gd name="T79" fmla="*/ 40 h 65"/>
                    <a:gd name="T80" fmla="*/ 152 w 431"/>
                    <a:gd name="T81" fmla="*/ 42 h 65"/>
                    <a:gd name="T82" fmla="*/ 136 w 431"/>
                    <a:gd name="T83" fmla="*/ 44 h 65"/>
                    <a:gd name="T84" fmla="*/ 123 w 431"/>
                    <a:gd name="T85" fmla="*/ 46 h 65"/>
                    <a:gd name="T86" fmla="*/ 108 w 431"/>
                    <a:gd name="T87" fmla="*/ 48 h 65"/>
                    <a:gd name="T88" fmla="*/ 93 w 431"/>
                    <a:gd name="T89" fmla="*/ 48 h 65"/>
                    <a:gd name="T90" fmla="*/ 79 w 431"/>
                    <a:gd name="T91" fmla="*/ 51 h 65"/>
                    <a:gd name="T92" fmla="*/ 68 w 431"/>
                    <a:gd name="T93" fmla="*/ 53 h 65"/>
                    <a:gd name="T94" fmla="*/ 43 w 431"/>
                    <a:gd name="T95" fmla="*/ 59 h 65"/>
                    <a:gd name="T96" fmla="*/ 26 w 431"/>
                    <a:gd name="T97" fmla="*/ 63 h 65"/>
                    <a:gd name="T98" fmla="*/ 13 w 431"/>
                    <a:gd name="T99" fmla="*/ 65 h 65"/>
                    <a:gd name="T100" fmla="*/ 1 w 431"/>
                    <a:gd name="T101" fmla="*/ 63 h 65"/>
                    <a:gd name="T102" fmla="*/ 1 w 431"/>
                    <a:gd name="T103" fmla="*/ 51 h 65"/>
                    <a:gd name="T104" fmla="*/ 11 w 431"/>
                    <a:gd name="T105" fmla="*/ 40 h 65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31"/>
                    <a:gd name="T160" fmla="*/ 0 h 65"/>
                    <a:gd name="T161" fmla="*/ 431 w 431"/>
                    <a:gd name="T162" fmla="*/ 65 h 65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31" h="65">
                      <a:moveTo>
                        <a:pt x="11" y="40"/>
                      </a:moveTo>
                      <a:lnTo>
                        <a:pt x="17" y="36"/>
                      </a:lnTo>
                      <a:lnTo>
                        <a:pt x="24" y="32"/>
                      </a:lnTo>
                      <a:lnTo>
                        <a:pt x="28" y="29"/>
                      </a:lnTo>
                      <a:lnTo>
                        <a:pt x="30" y="27"/>
                      </a:lnTo>
                      <a:lnTo>
                        <a:pt x="36" y="25"/>
                      </a:lnTo>
                      <a:lnTo>
                        <a:pt x="41" y="25"/>
                      </a:lnTo>
                      <a:lnTo>
                        <a:pt x="45" y="21"/>
                      </a:lnTo>
                      <a:lnTo>
                        <a:pt x="49" y="21"/>
                      </a:lnTo>
                      <a:lnTo>
                        <a:pt x="55" y="19"/>
                      </a:lnTo>
                      <a:lnTo>
                        <a:pt x="60" y="17"/>
                      </a:lnTo>
                      <a:lnTo>
                        <a:pt x="66" y="17"/>
                      </a:lnTo>
                      <a:lnTo>
                        <a:pt x="72" y="15"/>
                      </a:lnTo>
                      <a:lnTo>
                        <a:pt x="78" y="13"/>
                      </a:lnTo>
                      <a:lnTo>
                        <a:pt x="85" y="13"/>
                      </a:lnTo>
                      <a:lnTo>
                        <a:pt x="91" y="11"/>
                      </a:lnTo>
                      <a:lnTo>
                        <a:pt x="97" y="10"/>
                      </a:lnTo>
                      <a:lnTo>
                        <a:pt x="102" y="8"/>
                      </a:lnTo>
                      <a:lnTo>
                        <a:pt x="110" y="8"/>
                      </a:lnTo>
                      <a:lnTo>
                        <a:pt x="116" y="6"/>
                      </a:lnTo>
                      <a:lnTo>
                        <a:pt x="123" y="6"/>
                      </a:lnTo>
                      <a:lnTo>
                        <a:pt x="131" y="4"/>
                      </a:lnTo>
                      <a:lnTo>
                        <a:pt x="136" y="4"/>
                      </a:lnTo>
                      <a:lnTo>
                        <a:pt x="144" y="2"/>
                      </a:lnTo>
                      <a:lnTo>
                        <a:pt x="152" y="2"/>
                      </a:lnTo>
                      <a:lnTo>
                        <a:pt x="157" y="2"/>
                      </a:lnTo>
                      <a:lnTo>
                        <a:pt x="165" y="2"/>
                      </a:lnTo>
                      <a:lnTo>
                        <a:pt x="173" y="0"/>
                      </a:lnTo>
                      <a:lnTo>
                        <a:pt x="180" y="0"/>
                      </a:lnTo>
                      <a:lnTo>
                        <a:pt x="188" y="0"/>
                      </a:lnTo>
                      <a:lnTo>
                        <a:pt x="195" y="0"/>
                      </a:lnTo>
                      <a:lnTo>
                        <a:pt x="203" y="0"/>
                      </a:lnTo>
                      <a:lnTo>
                        <a:pt x="211" y="0"/>
                      </a:lnTo>
                      <a:lnTo>
                        <a:pt x="216" y="0"/>
                      </a:lnTo>
                      <a:lnTo>
                        <a:pt x="224" y="0"/>
                      </a:lnTo>
                      <a:lnTo>
                        <a:pt x="232" y="0"/>
                      </a:lnTo>
                      <a:lnTo>
                        <a:pt x="239" y="0"/>
                      </a:lnTo>
                      <a:lnTo>
                        <a:pt x="247" y="0"/>
                      </a:lnTo>
                      <a:lnTo>
                        <a:pt x="254" y="0"/>
                      </a:lnTo>
                      <a:lnTo>
                        <a:pt x="260" y="0"/>
                      </a:lnTo>
                      <a:lnTo>
                        <a:pt x="268" y="0"/>
                      </a:lnTo>
                      <a:lnTo>
                        <a:pt x="275" y="0"/>
                      </a:lnTo>
                      <a:lnTo>
                        <a:pt x="283" y="2"/>
                      </a:lnTo>
                      <a:lnTo>
                        <a:pt x="289" y="2"/>
                      </a:lnTo>
                      <a:lnTo>
                        <a:pt x="296" y="2"/>
                      </a:lnTo>
                      <a:lnTo>
                        <a:pt x="304" y="2"/>
                      </a:lnTo>
                      <a:lnTo>
                        <a:pt x="311" y="4"/>
                      </a:lnTo>
                      <a:lnTo>
                        <a:pt x="317" y="4"/>
                      </a:lnTo>
                      <a:lnTo>
                        <a:pt x="323" y="6"/>
                      </a:lnTo>
                      <a:lnTo>
                        <a:pt x="330" y="6"/>
                      </a:lnTo>
                      <a:lnTo>
                        <a:pt x="336" y="8"/>
                      </a:lnTo>
                      <a:lnTo>
                        <a:pt x="342" y="10"/>
                      </a:lnTo>
                      <a:lnTo>
                        <a:pt x="349" y="11"/>
                      </a:lnTo>
                      <a:lnTo>
                        <a:pt x="353" y="11"/>
                      </a:lnTo>
                      <a:lnTo>
                        <a:pt x="361" y="13"/>
                      </a:lnTo>
                      <a:lnTo>
                        <a:pt x="365" y="15"/>
                      </a:lnTo>
                      <a:lnTo>
                        <a:pt x="370" y="17"/>
                      </a:lnTo>
                      <a:lnTo>
                        <a:pt x="374" y="17"/>
                      </a:lnTo>
                      <a:lnTo>
                        <a:pt x="380" y="19"/>
                      </a:lnTo>
                      <a:lnTo>
                        <a:pt x="384" y="21"/>
                      </a:lnTo>
                      <a:lnTo>
                        <a:pt x="389" y="25"/>
                      </a:lnTo>
                      <a:lnTo>
                        <a:pt x="393" y="27"/>
                      </a:lnTo>
                      <a:lnTo>
                        <a:pt x="399" y="29"/>
                      </a:lnTo>
                      <a:lnTo>
                        <a:pt x="405" y="32"/>
                      </a:lnTo>
                      <a:lnTo>
                        <a:pt x="410" y="36"/>
                      </a:lnTo>
                      <a:lnTo>
                        <a:pt x="416" y="38"/>
                      </a:lnTo>
                      <a:lnTo>
                        <a:pt x="422" y="44"/>
                      </a:lnTo>
                      <a:lnTo>
                        <a:pt x="427" y="48"/>
                      </a:lnTo>
                      <a:lnTo>
                        <a:pt x="431" y="53"/>
                      </a:lnTo>
                      <a:lnTo>
                        <a:pt x="431" y="57"/>
                      </a:lnTo>
                      <a:lnTo>
                        <a:pt x="429" y="61"/>
                      </a:lnTo>
                      <a:lnTo>
                        <a:pt x="425" y="63"/>
                      </a:lnTo>
                      <a:lnTo>
                        <a:pt x="420" y="65"/>
                      </a:lnTo>
                      <a:lnTo>
                        <a:pt x="416" y="65"/>
                      </a:lnTo>
                      <a:lnTo>
                        <a:pt x="410" y="65"/>
                      </a:lnTo>
                      <a:lnTo>
                        <a:pt x="406" y="65"/>
                      </a:lnTo>
                      <a:lnTo>
                        <a:pt x="403" y="65"/>
                      </a:lnTo>
                      <a:lnTo>
                        <a:pt x="397" y="63"/>
                      </a:lnTo>
                      <a:lnTo>
                        <a:pt x="393" y="63"/>
                      </a:lnTo>
                      <a:lnTo>
                        <a:pt x="387" y="63"/>
                      </a:lnTo>
                      <a:lnTo>
                        <a:pt x="382" y="63"/>
                      </a:lnTo>
                      <a:lnTo>
                        <a:pt x="376" y="61"/>
                      </a:lnTo>
                      <a:lnTo>
                        <a:pt x="370" y="61"/>
                      </a:lnTo>
                      <a:lnTo>
                        <a:pt x="365" y="59"/>
                      </a:lnTo>
                      <a:lnTo>
                        <a:pt x="361" y="57"/>
                      </a:lnTo>
                      <a:lnTo>
                        <a:pt x="353" y="57"/>
                      </a:lnTo>
                      <a:lnTo>
                        <a:pt x="349" y="55"/>
                      </a:lnTo>
                      <a:lnTo>
                        <a:pt x="342" y="53"/>
                      </a:lnTo>
                      <a:lnTo>
                        <a:pt x="336" y="51"/>
                      </a:lnTo>
                      <a:lnTo>
                        <a:pt x="330" y="49"/>
                      </a:lnTo>
                      <a:lnTo>
                        <a:pt x="325" y="48"/>
                      </a:lnTo>
                      <a:lnTo>
                        <a:pt x="317" y="48"/>
                      </a:lnTo>
                      <a:lnTo>
                        <a:pt x="311" y="46"/>
                      </a:lnTo>
                      <a:lnTo>
                        <a:pt x="304" y="44"/>
                      </a:lnTo>
                      <a:lnTo>
                        <a:pt x="296" y="44"/>
                      </a:lnTo>
                      <a:lnTo>
                        <a:pt x="287" y="42"/>
                      </a:lnTo>
                      <a:lnTo>
                        <a:pt x="279" y="42"/>
                      </a:lnTo>
                      <a:lnTo>
                        <a:pt x="273" y="42"/>
                      </a:lnTo>
                      <a:lnTo>
                        <a:pt x="270" y="40"/>
                      </a:lnTo>
                      <a:lnTo>
                        <a:pt x="266" y="40"/>
                      </a:lnTo>
                      <a:lnTo>
                        <a:pt x="260" y="40"/>
                      </a:lnTo>
                      <a:lnTo>
                        <a:pt x="256" y="40"/>
                      </a:lnTo>
                      <a:lnTo>
                        <a:pt x="251" y="40"/>
                      </a:lnTo>
                      <a:lnTo>
                        <a:pt x="247" y="40"/>
                      </a:lnTo>
                      <a:lnTo>
                        <a:pt x="243" y="40"/>
                      </a:lnTo>
                      <a:lnTo>
                        <a:pt x="237" y="38"/>
                      </a:lnTo>
                      <a:lnTo>
                        <a:pt x="232" y="38"/>
                      </a:lnTo>
                      <a:lnTo>
                        <a:pt x="228" y="38"/>
                      </a:lnTo>
                      <a:lnTo>
                        <a:pt x="224" y="38"/>
                      </a:lnTo>
                      <a:lnTo>
                        <a:pt x="216" y="38"/>
                      </a:lnTo>
                      <a:lnTo>
                        <a:pt x="212" y="38"/>
                      </a:lnTo>
                      <a:lnTo>
                        <a:pt x="209" y="38"/>
                      </a:lnTo>
                      <a:lnTo>
                        <a:pt x="203" y="40"/>
                      </a:lnTo>
                      <a:lnTo>
                        <a:pt x="197" y="40"/>
                      </a:lnTo>
                      <a:lnTo>
                        <a:pt x="192" y="40"/>
                      </a:lnTo>
                      <a:lnTo>
                        <a:pt x="188" y="40"/>
                      </a:lnTo>
                      <a:lnTo>
                        <a:pt x="182" y="40"/>
                      </a:lnTo>
                      <a:lnTo>
                        <a:pt x="178" y="40"/>
                      </a:lnTo>
                      <a:lnTo>
                        <a:pt x="173" y="40"/>
                      </a:lnTo>
                      <a:lnTo>
                        <a:pt x="167" y="40"/>
                      </a:lnTo>
                      <a:lnTo>
                        <a:pt x="163" y="42"/>
                      </a:lnTo>
                      <a:lnTo>
                        <a:pt x="157" y="42"/>
                      </a:lnTo>
                      <a:lnTo>
                        <a:pt x="152" y="42"/>
                      </a:lnTo>
                      <a:lnTo>
                        <a:pt x="146" y="42"/>
                      </a:lnTo>
                      <a:lnTo>
                        <a:pt x="142" y="44"/>
                      </a:lnTo>
                      <a:lnTo>
                        <a:pt x="136" y="44"/>
                      </a:lnTo>
                      <a:lnTo>
                        <a:pt x="133" y="44"/>
                      </a:lnTo>
                      <a:lnTo>
                        <a:pt x="127" y="46"/>
                      </a:lnTo>
                      <a:lnTo>
                        <a:pt x="123" y="46"/>
                      </a:lnTo>
                      <a:lnTo>
                        <a:pt x="117" y="46"/>
                      </a:lnTo>
                      <a:lnTo>
                        <a:pt x="112" y="46"/>
                      </a:lnTo>
                      <a:lnTo>
                        <a:pt x="108" y="48"/>
                      </a:lnTo>
                      <a:lnTo>
                        <a:pt x="104" y="48"/>
                      </a:lnTo>
                      <a:lnTo>
                        <a:pt x="98" y="48"/>
                      </a:lnTo>
                      <a:lnTo>
                        <a:pt x="93" y="48"/>
                      </a:lnTo>
                      <a:lnTo>
                        <a:pt x="89" y="49"/>
                      </a:lnTo>
                      <a:lnTo>
                        <a:pt x="85" y="51"/>
                      </a:lnTo>
                      <a:lnTo>
                        <a:pt x="79" y="51"/>
                      </a:lnTo>
                      <a:lnTo>
                        <a:pt x="76" y="51"/>
                      </a:lnTo>
                      <a:lnTo>
                        <a:pt x="72" y="51"/>
                      </a:lnTo>
                      <a:lnTo>
                        <a:pt x="68" y="53"/>
                      </a:lnTo>
                      <a:lnTo>
                        <a:pt x="60" y="57"/>
                      </a:lnTo>
                      <a:lnTo>
                        <a:pt x="53" y="59"/>
                      </a:lnTo>
                      <a:lnTo>
                        <a:pt x="43" y="59"/>
                      </a:lnTo>
                      <a:lnTo>
                        <a:pt x="38" y="61"/>
                      </a:lnTo>
                      <a:lnTo>
                        <a:pt x="30" y="63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7" y="65"/>
                      </a:lnTo>
                      <a:lnTo>
                        <a:pt x="13" y="65"/>
                      </a:lnTo>
                      <a:lnTo>
                        <a:pt x="11" y="65"/>
                      </a:lnTo>
                      <a:lnTo>
                        <a:pt x="5" y="63"/>
                      </a:lnTo>
                      <a:lnTo>
                        <a:pt x="1" y="63"/>
                      </a:lnTo>
                      <a:lnTo>
                        <a:pt x="0" y="61"/>
                      </a:lnTo>
                      <a:lnTo>
                        <a:pt x="0" y="59"/>
                      </a:lnTo>
                      <a:lnTo>
                        <a:pt x="1" y="51"/>
                      </a:lnTo>
                      <a:lnTo>
                        <a:pt x="5" y="46"/>
                      </a:lnTo>
                      <a:lnTo>
                        <a:pt x="9" y="42"/>
                      </a:lnTo>
                      <a:lnTo>
                        <a:pt x="11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Pct val="80000"/>
                    <a:buFont typeface="HY신명조" pitchFamily="18" charset="-127"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" name="AutoShape 11"/>
              <p:cNvSpPr>
                <a:spLocks noChangeArrowheads="1"/>
              </p:cNvSpPr>
              <p:nvPr/>
            </p:nvSpPr>
            <p:spPr bwMode="auto">
              <a:xfrm rot="20107012">
                <a:off x="4764" y="261"/>
                <a:ext cx="85" cy="1644"/>
              </a:xfrm>
              <a:prstGeom prst="can">
                <a:avLst>
                  <a:gd name="adj" fmla="val 42712"/>
                </a:avLst>
              </a:prstGeom>
              <a:noFill/>
              <a:ln w="38100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46800" tIns="46800" rIns="0" bIns="468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Pct val="80000"/>
                  <a:buFont typeface="HY신명조" pitchFamily="18" charset="-127"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4638" y="998"/>
              <a:ext cx="283" cy="51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6800" tIns="46800" rIns="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4120" y="1033"/>
              <a:ext cx="69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800" tIns="46800" rIns="0" bIns="46800">
              <a:spAutoFit/>
            </a:bodyPr>
            <a:lstStyle>
              <a:lvl1pPr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pitchFamily="50" charset="-127"/>
                </a:rPr>
                <a:t>입력 스트림</a:t>
              </a:r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V="1">
              <a:off x="4921" y="1196"/>
              <a:ext cx="283" cy="51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6800" tIns="46800" rIns="0" bIns="46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4950" y="1657"/>
              <a:ext cx="691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800" tIns="46800" rIns="0" bIns="46800">
              <a:spAutoFit/>
            </a:bodyPr>
            <a:lstStyle>
              <a:lvl1pPr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1pPr>
              <a:lvl2pPr marL="742950" indent="-28575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2pPr>
              <a:lvl3pPr marL="11430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3pPr>
              <a:lvl4pPr marL="16002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4pPr>
              <a:lvl5pPr marL="2057400" indent="-228600" algn="ctr" eaLnBrk="0" hangingPunct="0">
                <a:spcBef>
                  <a:spcPct val="50000"/>
                </a:spcBef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SzPct val="80000"/>
                <a:buFont typeface="HY신명조" pitchFamily="18" charset="-127"/>
                <a:defRPr kumimoji="1">
                  <a:solidFill>
                    <a:schemeClr val="tx1"/>
                  </a:solidFill>
                  <a:latin typeface="Times New Roman" pitchFamily="18" charset="0"/>
                  <a:ea typeface="굴림" pitchFamily="50" charset="-127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8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굴림" pitchFamily="50" charset="-127"/>
                </a:rPr>
                <a:t>출력 스트림</a:t>
              </a:r>
            </a:p>
          </p:txBody>
        </p: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 rot="1328130">
              <a:off x="4978" y="941"/>
              <a:ext cx="302" cy="128"/>
              <a:chOff x="4864" y="402"/>
              <a:chExt cx="662" cy="382"/>
            </a:xfrm>
          </p:grpSpPr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>
                <a:off x="4864" y="402"/>
                <a:ext cx="662" cy="382"/>
              </a:xfrm>
              <a:custGeom>
                <a:avLst/>
                <a:gdLst>
                  <a:gd name="T0" fmla="*/ 1297 w 1324"/>
                  <a:gd name="T1" fmla="*/ 123 h 763"/>
                  <a:gd name="T2" fmla="*/ 1264 w 1324"/>
                  <a:gd name="T3" fmla="*/ 122 h 763"/>
                  <a:gd name="T4" fmla="*/ 1232 w 1324"/>
                  <a:gd name="T5" fmla="*/ 121 h 763"/>
                  <a:gd name="T6" fmla="*/ 1150 w 1324"/>
                  <a:gd name="T7" fmla="*/ 101 h 763"/>
                  <a:gd name="T8" fmla="*/ 1065 w 1324"/>
                  <a:gd name="T9" fmla="*/ 73 h 763"/>
                  <a:gd name="T10" fmla="*/ 982 w 1324"/>
                  <a:gd name="T11" fmla="*/ 42 h 763"/>
                  <a:gd name="T12" fmla="*/ 908 w 1324"/>
                  <a:gd name="T13" fmla="*/ 16 h 763"/>
                  <a:gd name="T14" fmla="*/ 849 w 1324"/>
                  <a:gd name="T15" fmla="*/ 1 h 763"/>
                  <a:gd name="T16" fmla="*/ 806 w 1324"/>
                  <a:gd name="T17" fmla="*/ 1 h 763"/>
                  <a:gd name="T18" fmla="*/ 768 w 1324"/>
                  <a:gd name="T19" fmla="*/ 10 h 763"/>
                  <a:gd name="T20" fmla="*/ 732 w 1324"/>
                  <a:gd name="T21" fmla="*/ 25 h 763"/>
                  <a:gd name="T22" fmla="*/ 699 w 1324"/>
                  <a:gd name="T23" fmla="*/ 45 h 763"/>
                  <a:gd name="T24" fmla="*/ 667 w 1324"/>
                  <a:gd name="T25" fmla="*/ 66 h 763"/>
                  <a:gd name="T26" fmla="*/ 639 w 1324"/>
                  <a:gd name="T27" fmla="*/ 86 h 763"/>
                  <a:gd name="T28" fmla="*/ 617 w 1324"/>
                  <a:gd name="T29" fmla="*/ 95 h 763"/>
                  <a:gd name="T30" fmla="*/ 594 w 1324"/>
                  <a:gd name="T31" fmla="*/ 98 h 763"/>
                  <a:gd name="T32" fmla="*/ 548 w 1324"/>
                  <a:gd name="T33" fmla="*/ 87 h 763"/>
                  <a:gd name="T34" fmla="*/ 493 w 1324"/>
                  <a:gd name="T35" fmla="*/ 66 h 763"/>
                  <a:gd name="T36" fmla="*/ 433 w 1324"/>
                  <a:gd name="T37" fmla="*/ 57 h 763"/>
                  <a:gd name="T38" fmla="*/ 380 w 1324"/>
                  <a:gd name="T39" fmla="*/ 72 h 763"/>
                  <a:gd name="T40" fmla="*/ 313 w 1324"/>
                  <a:gd name="T41" fmla="*/ 107 h 763"/>
                  <a:gd name="T42" fmla="*/ 238 w 1324"/>
                  <a:gd name="T43" fmla="*/ 154 h 763"/>
                  <a:gd name="T44" fmla="*/ 162 w 1324"/>
                  <a:gd name="T45" fmla="*/ 207 h 763"/>
                  <a:gd name="T46" fmla="*/ 89 w 1324"/>
                  <a:gd name="T47" fmla="*/ 261 h 763"/>
                  <a:gd name="T48" fmla="*/ 53 w 1324"/>
                  <a:gd name="T49" fmla="*/ 285 h 763"/>
                  <a:gd name="T50" fmla="*/ 26 w 1324"/>
                  <a:gd name="T51" fmla="*/ 295 h 763"/>
                  <a:gd name="T52" fmla="*/ 4 w 1324"/>
                  <a:gd name="T53" fmla="*/ 307 h 763"/>
                  <a:gd name="T54" fmla="*/ 3 w 1324"/>
                  <a:gd name="T55" fmla="*/ 338 h 763"/>
                  <a:gd name="T56" fmla="*/ 23 w 1324"/>
                  <a:gd name="T57" fmla="*/ 346 h 763"/>
                  <a:gd name="T58" fmla="*/ 49 w 1324"/>
                  <a:gd name="T59" fmla="*/ 349 h 763"/>
                  <a:gd name="T60" fmla="*/ 73 w 1324"/>
                  <a:gd name="T61" fmla="*/ 350 h 763"/>
                  <a:gd name="T62" fmla="*/ 114 w 1324"/>
                  <a:gd name="T63" fmla="*/ 465 h 763"/>
                  <a:gd name="T64" fmla="*/ 169 w 1324"/>
                  <a:gd name="T65" fmla="*/ 571 h 763"/>
                  <a:gd name="T66" fmla="*/ 220 w 1324"/>
                  <a:gd name="T67" fmla="*/ 664 h 763"/>
                  <a:gd name="T68" fmla="*/ 268 w 1324"/>
                  <a:gd name="T69" fmla="*/ 695 h 763"/>
                  <a:gd name="T70" fmla="*/ 350 w 1324"/>
                  <a:gd name="T71" fmla="*/ 728 h 763"/>
                  <a:gd name="T72" fmla="*/ 458 w 1324"/>
                  <a:gd name="T73" fmla="*/ 752 h 763"/>
                  <a:gd name="T74" fmla="*/ 582 w 1324"/>
                  <a:gd name="T75" fmla="*/ 763 h 763"/>
                  <a:gd name="T76" fmla="*/ 716 w 1324"/>
                  <a:gd name="T77" fmla="*/ 757 h 763"/>
                  <a:gd name="T78" fmla="*/ 852 w 1324"/>
                  <a:gd name="T79" fmla="*/ 731 h 763"/>
                  <a:gd name="T80" fmla="*/ 960 w 1324"/>
                  <a:gd name="T81" fmla="*/ 695 h 763"/>
                  <a:gd name="T82" fmla="*/ 1044 w 1324"/>
                  <a:gd name="T83" fmla="*/ 654 h 763"/>
                  <a:gd name="T84" fmla="*/ 1104 w 1324"/>
                  <a:gd name="T85" fmla="*/ 609 h 763"/>
                  <a:gd name="T86" fmla="*/ 1145 w 1324"/>
                  <a:gd name="T87" fmla="*/ 562 h 763"/>
                  <a:gd name="T88" fmla="*/ 1168 w 1324"/>
                  <a:gd name="T89" fmla="*/ 511 h 763"/>
                  <a:gd name="T90" fmla="*/ 1190 w 1324"/>
                  <a:gd name="T91" fmla="*/ 460 h 763"/>
                  <a:gd name="T92" fmla="*/ 1206 w 1324"/>
                  <a:gd name="T93" fmla="*/ 405 h 763"/>
                  <a:gd name="T94" fmla="*/ 1221 w 1324"/>
                  <a:gd name="T95" fmla="*/ 328 h 763"/>
                  <a:gd name="T96" fmla="*/ 1246 w 1324"/>
                  <a:gd name="T97" fmla="*/ 242 h 763"/>
                  <a:gd name="T98" fmla="*/ 1271 w 1324"/>
                  <a:gd name="T99" fmla="*/ 185 h 763"/>
                  <a:gd name="T100" fmla="*/ 1296 w 1324"/>
                  <a:gd name="T101" fmla="*/ 172 h 763"/>
                  <a:gd name="T102" fmla="*/ 1317 w 1324"/>
                  <a:gd name="T103" fmla="*/ 155 h 763"/>
                  <a:gd name="T104" fmla="*/ 1321 w 1324"/>
                  <a:gd name="T105" fmla="*/ 133 h 76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4"/>
                  <a:gd name="T160" fmla="*/ 0 h 763"/>
                  <a:gd name="T161" fmla="*/ 1324 w 1324"/>
                  <a:gd name="T162" fmla="*/ 763 h 76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4" h="763">
                    <a:moveTo>
                      <a:pt x="1317" y="119"/>
                    </a:moveTo>
                    <a:lnTo>
                      <a:pt x="1307" y="122"/>
                    </a:lnTo>
                    <a:lnTo>
                      <a:pt x="1297" y="123"/>
                    </a:lnTo>
                    <a:lnTo>
                      <a:pt x="1286" y="123"/>
                    </a:lnTo>
                    <a:lnTo>
                      <a:pt x="1276" y="122"/>
                    </a:lnTo>
                    <a:lnTo>
                      <a:pt x="1264" y="122"/>
                    </a:lnTo>
                    <a:lnTo>
                      <a:pt x="1254" y="121"/>
                    </a:lnTo>
                    <a:lnTo>
                      <a:pt x="1243" y="121"/>
                    </a:lnTo>
                    <a:lnTo>
                      <a:pt x="1232" y="121"/>
                    </a:lnTo>
                    <a:lnTo>
                      <a:pt x="1206" y="116"/>
                    </a:lnTo>
                    <a:lnTo>
                      <a:pt x="1178" y="109"/>
                    </a:lnTo>
                    <a:lnTo>
                      <a:pt x="1150" y="101"/>
                    </a:lnTo>
                    <a:lnTo>
                      <a:pt x="1122" y="93"/>
                    </a:lnTo>
                    <a:lnTo>
                      <a:pt x="1093" y="83"/>
                    </a:lnTo>
                    <a:lnTo>
                      <a:pt x="1065" y="73"/>
                    </a:lnTo>
                    <a:lnTo>
                      <a:pt x="1036" y="63"/>
                    </a:lnTo>
                    <a:lnTo>
                      <a:pt x="1009" y="53"/>
                    </a:lnTo>
                    <a:lnTo>
                      <a:pt x="982" y="42"/>
                    </a:lnTo>
                    <a:lnTo>
                      <a:pt x="957" y="33"/>
                    </a:lnTo>
                    <a:lnTo>
                      <a:pt x="932" y="24"/>
                    </a:lnTo>
                    <a:lnTo>
                      <a:pt x="908" y="16"/>
                    </a:lnTo>
                    <a:lnTo>
                      <a:pt x="887" y="9"/>
                    </a:lnTo>
                    <a:lnTo>
                      <a:pt x="866" y="4"/>
                    </a:lnTo>
                    <a:lnTo>
                      <a:pt x="849" y="1"/>
                    </a:lnTo>
                    <a:lnTo>
                      <a:pt x="832" y="0"/>
                    </a:lnTo>
                    <a:lnTo>
                      <a:pt x="819" y="0"/>
                    </a:lnTo>
                    <a:lnTo>
                      <a:pt x="806" y="1"/>
                    </a:lnTo>
                    <a:lnTo>
                      <a:pt x="793" y="3"/>
                    </a:lnTo>
                    <a:lnTo>
                      <a:pt x="781" y="7"/>
                    </a:lnTo>
                    <a:lnTo>
                      <a:pt x="768" y="10"/>
                    </a:lnTo>
                    <a:lnTo>
                      <a:pt x="755" y="15"/>
                    </a:lnTo>
                    <a:lnTo>
                      <a:pt x="744" y="19"/>
                    </a:lnTo>
                    <a:lnTo>
                      <a:pt x="732" y="25"/>
                    </a:lnTo>
                    <a:lnTo>
                      <a:pt x="721" y="31"/>
                    </a:lnTo>
                    <a:lnTo>
                      <a:pt x="709" y="38"/>
                    </a:lnTo>
                    <a:lnTo>
                      <a:pt x="699" y="45"/>
                    </a:lnTo>
                    <a:lnTo>
                      <a:pt x="687" y="51"/>
                    </a:lnTo>
                    <a:lnTo>
                      <a:pt x="677" y="60"/>
                    </a:lnTo>
                    <a:lnTo>
                      <a:pt x="667" y="66"/>
                    </a:lnTo>
                    <a:lnTo>
                      <a:pt x="656" y="75"/>
                    </a:lnTo>
                    <a:lnTo>
                      <a:pt x="646" y="83"/>
                    </a:lnTo>
                    <a:lnTo>
                      <a:pt x="639" y="86"/>
                    </a:lnTo>
                    <a:lnTo>
                      <a:pt x="632" y="90"/>
                    </a:lnTo>
                    <a:lnTo>
                      <a:pt x="625" y="93"/>
                    </a:lnTo>
                    <a:lnTo>
                      <a:pt x="617" y="95"/>
                    </a:lnTo>
                    <a:lnTo>
                      <a:pt x="610" y="96"/>
                    </a:lnTo>
                    <a:lnTo>
                      <a:pt x="602" y="98"/>
                    </a:lnTo>
                    <a:lnTo>
                      <a:pt x="594" y="98"/>
                    </a:lnTo>
                    <a:lnTo>
                      <a:pt x="586" y="98"/>
                    </a:lnTo>
                    <a:lnTo>
                      <a:pt x="566" y="93"/>
                    </a:lnTo>
                    <a:lnTo>
                      <a:pt x="548" y="87"/>
                    </a:lnTo>
                    <a:lnTo>
                      <a:pt x="529" y="80"/>
                    </a:lnTo>
                    <a:lnTo>
                      <a:pt x="511" y="73"/>
                    </a:lnTo>
                    <a:lnTo>
                      <a:pt x="493" y="66"/>
                    </a:lnTo>
                    <a:lnTo>
                      <a:pt x="474" y="61"/>
                    </a:lnTo>
                    <a:lnTo>
                      <a:pt x="453" y="57"/>
                    </a:lnTo>
                    <a:lnTo>
                      <a:pt x="433" y="57"/>
                    </a:lnTo>
                    <a:lnTo>
                      <a:pt x="417" y="60"/>
                    </a:lnTo>
                    <a:lnTo>
                      <a:pt x="399" y="64"/>
                    </a:lnTo>
                    <a:lnTo>
                      <a:pt x="380" y="72"/>
                    </a:lnTo>
                    <a:lnTo>
                      <a:pt x="359" y="81"/>
                    </a:lnTo>
                    <a:lnTo>
                      <a:pt x="337" y="93"/>
                    </a:lnTo>
                    <a:lnTo>
                      <a:pt x="313" y="107"/>
                    </a:lnTo>
                    <a:lnTo>
                      <a:pt x="289" y="121"/>
                    </a:lnTo>
                    <a:lnTo>
                      <a:pt x="264" y="137"/>
                    </a:lnTo>
                    <a:lnTo>
                      <a:pt x="238" y="154"/>
                    </a:lnTo>
                    <a:lnTo>
                      <a:pt x="213" y="171"/>
                    </a:lnTo>
                    <a:lnTo>
                      <a:pt x="187" y="190"/>
                    </a:lnTo>
                    <a:lnTo>
                      <a:pt x="162" y="207"/>
                    </a:lnTo>
                    <a:lnTo>
                      <a:pt x="137" y="225"/>
                    </a:lnTo>
                    <a:lnTo>
                      <a:pt x="112" y="244"/>
                    </a:lnTo>
                    <a:lnTo>
                      <a:pt x="89" y="261"/>
                    </a:lnTo>
                    <a:lnTo>
                      <a:pt x="68" y="277"/>
                    </a:lnTo>
                    <a:lnTo>
                      <a:pt x="61" y="281"/>
                    </a:lnTo>
                    <a:lnTo>
                      <a:pt x="53" y="285"/>
                    </a:lnTo>
                    <a:lnTo>
                      <a:pt x="43" y="288"/>
                    </a:lnTo>
                    <a:lnTo>
                      <a:pt x="35" y="291"/>
                    </a:lnTo>
                    <a:lnTo>
                      <a:pt x="26" y="295"/>
                    </a:lnTo>
                    <a:lnTo>
                      <a:pt x="18" y="298"/>
                    </a:lnTo>
                    <a:lnTo>
                      <a:pt x="11" y="303"/>
                    </a:lnTo>
                    <a:lnTo>
                      <a:pt x="4" y="307"/>
                    </a:lnTo>
                    <a:lnTo>
                      <a:pt x="0" y="318"/>
                    </a:lnTo>
                    <a:lnTo>
                      <a:pt x="1" y="329"/>
                    </a:lnTo>
                    <a:lnTo>
                      <a:pt x="3" y="338"/>
                    </a:lnTo>
                    <a:lnTo>
                      <a:pt x="5" y="343"/>
                    </a:lnTo>
                    <a:lnTo>
                      <a:pt x="15" y="344"/>
                    </a:lnTo>
                    <a:lnTo>
                      <a:pt x="23" y="346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49" y="349"/>
                    </a:lnTo>
                    <a:lnTo>
                      <a:pt x="57" y="350"/>
                    </a:lnTo>
                    <a:lnTo>
                      <a:pt x="65" y="350"/>
                    </a:lnTo>
                    <a:lnTo>
                      <a:pt x="73" y="350"/>
                    </a:lnTo>
                    <a:lnTo>
                      <a:pt x="85" y="391"/>
                    </a:lnTo>
                    <a:lnTo>
                      <a:pt x="99" y="431"/>
                    </a:lnTo>
                    <a:lnTo>
                      <a:pt x="114" y="465"/>
                    </a:lnTo>
                    <a:lnTo>
                      <a:pt x="131" y="500"/>
                    </a:lnTo>
                    <a:lnTo>
                      <a:pt x="148" y="534"/>
                    </a:lnTo>
                    <a:lnTo>
                      <a:pt x="169" y="571"/>
                    </a:lnTo>
                    <a:lnTo>
                      <a:pt x="190" y="610"/>
                    </a:lnTo>
                    <a:lnTo>
                      <a:pt x="213" y="654"/>
                    </a:lnTo>
                    <a:lnTo>
                      <a:pt x="220" y="664"/>
                    </a:lnTo>
                    <a:lnTo>
                      <a:pt x="232" y="675"/>
                    </a:lnTo>
                    <a:lnTo>
                      <a:pt x="248" y="685"/>
                    </a:lnTo>
                    <a:lnTo>
                      <a:pt x="268" y="695"/>
                    </a:lnTo>
                    <a:lnTo>
                      <a:pt x="292" y="707"/>
                    </a:lnTo>
                    <a:lnTo>
                      <a:pt x="320" y="717"/>
                    </a:lnTo>
                    <a:lnTo>
                      <a:pt x="350" y="728"/>
                    </a:lnTo>
                    <a:lnTo>
                      <a:pt x="383" y="736"/>
                    </a:lnTo>
                    <a:lnTo>
                      <a:pt x="419" y="745"/>
                    </a:lnTo>
                    <a:lnTo>
                      <a:pt x="458" y="752"/>
                    </a:lnTo>
                    <a:lnTo>
                      <a:pt x="497" y="758"/>
                    </a:lnTo>
                    <a:lnTo>
                      <a:pt x="539" y="761"/>
                    </a:lnTo>
                    <a:lnTo>
                      <a:pt x="582" y="763"/>
                    </a:lnTo>
                    <a:lnTo>
                      <a:pt x="626" y="763"/>
                    </a:lnTo>
                    <a:lnTo>
                      <a:pt x="671" y="761"/>
                    </a:lnTo>
                    <a:lnTo>
                      <a:pt x="716" y="757"/>
                    </a:lnTo>
                    <a:lnTo>
                      <a:pt x="764" y="750"/>
                    </a:lnTo>
                    <a:lnTo>
                      <a:pt x="809" y="740"/>
                    </a:lnTo>
                    <a:lnTo>
                      <a:pt x="852" y="731"/>
                    </a:lnTo>
                    <a:lnTo>
                      <a:pt x="891" y="720"/>
                    </a:lnTo>
                    <a:lnTo>
                      <a:pt x="927" y="708"/>
                    </a:lnTo>
                    <a:lnTo>
                      <a:pt x="960" y="695"/>
                    </a:lnTo>
                    <a:lnTo>
                      <a:pt x="991" y="683"/>
                    </a:lnTo>
                    <a:lnTo>
                      <a:pt x="1019" y="669"/>
                    </a:lnTo>
                    <a:lnTo>
                      <a:pt x="1044" y="654"/>
                    </a:lnTo>
                    <a:lnTo>
                      <a:pt x="1066" y="639"/>
                    </a:lnTo>
                    <a:lnTo>
                      <a:pt x="1087" y="624"/>
                    </a:lnTo>
                    <a:lnTo>
                      <a:pt x="1104" y="609"/>
                    </a:lnTo>
                    <a:lnTo>
                      <a:pt x="1120" y="593"/>
                    </a:lnTo>
                    <a:lnTo>
                      <a:pt x="1133" y="577"/>
                    </a:lnTo>
                    <a:lnTo>
                      <a:pt x="1145" y="562"/>
                    </a:lnTo>
                    <a:lnTo>
                      <a:pt x="1154" y="546"/>
                    </a:lnTo>
                    <a:lnTo>
                      <a:pt x="1161" y="528"/>
                    </a:lnTo>
                    <a:lnTo>
                      <a:pt x="1168" y="511"/>
                    </a:lnTo>
                    <a:lnTo>
                      <a:pt x="1176" y="495"/>
                    </a:lnTo>
                    <a:lnTo>
                      <a:pt x="1183" y="478"/>
                    </a:lnTo>
                    <a:lnTo>
                      <a:pt x="1190" y="460"/>
                    </a:lnTo>
                    <a:lnTo>
                      <a:pt x="1196" y="442"/>
                    </a:lnTo>
                    <a:lnTo>
                      <a:pt x="1202" y="425"/>
                    </a:lnTo>
                    <a:lnTo>
                      <a:pt x="1206" y="405"/>
                    </a:lnTo>
                    <a:lnTo>
                      <a:pt x="1209" y="381"/>
                    </a:lnTo>
                    <a:lnTo>
                      <a:pt x="1214" y="356"/>
                    </a:lnTo>
                    <a:lnTo>
                      <a:pt x="1221" y="328"/>
                    </a:lnTo>
                    <a:lnTo>
                      <a:pt x="1229" y="299"/>
                    </a:lnTo>
                    <a:lnTo>
                      <a:pt x="1237" y="270"/>
                    </a:lnTo>
                    <a:lnTo>
                      <a:pt x="1246" y="242"/>
                    </a:lnTo>
                    <a:lnTo>
                      <a:pt x="1254" y="214"/>
                    </a:lnTo>
                    <a:lnTo>
                      <a:pt x="1262" y="187"/>
                    </a:lnTo>
                    <a:lnTo>
                      <a:pt x="1271" y="185"/>
                    </a:lnTo>
                    <a:lnTo>
                      <a:pt x="1279" y="182"/>
                    </a:lnTo>
                    <a:lnTo>
                      <a:pt x="1287" y="177"/>
                    </a:lnTo>
                    <a:lnTo>
                      <a:pt x="1296" y="172"/>
                    </a:lnTo>
                    <a:lnTo>
                      <a:pt x="1304" y="168"/>
                    </a:lnTo>
                    <a:lnTo>
                      <a:pt x="1311" y="162"/>
                    </a:lnTo>
                    <a:lnTo>
                      <a:pt x="1317" y="155"/>
                    </a:lnTo>
                    <a:lnTo>
                      <a:pt x="1324" y="147"/>
                    </a:lnTo>
                    <a:lnTo>
                      <a:pt x="1322" y="141"/>
                    </a:lnTo>
                    <a:lnTo>
                      <a:pt x="1321" y="133"/>
                    </a:lnTo>
                    <a:lnTo>
                      <a:pt x="1319" y="125"/>
                    </a:lnTo>
                    <a:lnTo>
                      <a:pt x="1317" y="119"/>
                    </a:lnTo>
                    <a:close/>
                  </a:path>
                </a:pathLst>
              </a:custGeom>
              <a:solidFill>
                <a:srgbClr val="D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Pct val="80000"/>
                  <a:buFont typeface="HY신명조" pitchFamily="18" charset="-127"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8"/>
              <p:cNvSpPr>
                <a:spLocks/>
              </p:cNvSpPr>
              <p:nvPr/>
            </p:nvSpPr>
            <p:spPr bwMode="auto">
              <a:xfrm>
                <a:off x="4939" y="501"/>
                <a:ext cx="518" cy="169"/>
              </a:xfrm>
              <a:custGeom>
                <a:avLst/>
                <a:gdLst>
                  <a:gd name="T0" fmla="*/ 851 w 1036"/>
                  <a:gd name="T1" fmla="*/ 259 h 338"/>
                  <a:gd name="T2" fmla="*/ 815 w 1036"/>
                  <a:gd name="T3" fmla="*/ 277 h 338"/>
                  <a:gd name="T4" fmla="*/ 785 w 1036"/>
                  <a:gd name="T5" fmla="*/ 288 h 338"/>
                  <a:gd name="T6" fmla="*/ 753 w 1036"/>
                  <a:gd name="T7" fmla="*/ 292 h 338"/>
                  <a:gd name="T8" fmla="*/ 714 w 1036"/>
                  <a:gd name="T9" fmla="*/ 297 h 338"/>
                  <a:gd name="T10" fmla="*/ 662 w 1036"/>
                  <a:gd name="T11" fmla="*/ 306 h 338"/>
                  <a:gd name="T12" fmla="*/ 598 w 1036"/>
                  <a:gd name="T13" fmla="*/ 311 h 338"/>
                  <a:gd name="T14" fmla="*/ 535 w 1036"/>
                  <a:gd name="T15" fmla="*/ 313 h 338"/>
                  <a:gd name="T16" fmla="*/ 475 w 1036"/>
                  <a:gd name="T17" fmla="*/ 322 h 338"/>
                  <a:gd name="T18" fmla="*/ 416 w 1036"/>
                  <a:gd name="T19" fmla="*/ 331 h 338"/>
                  <a:gd name="T20" fmla="*/ 356 w 1036"/>
                  <a:gd name="T21" fmla="*/ 337 h 338"/>
                  <a:gd name="T22" fmla="*/ 295 w 1036"/>
                  <a:gd name="T23" fmla="*/ 337 h 338"/>
                  <a:gd name="T24" fmla="*/ 234 w 1036"/>
                  <a:gd name="T25" fmla="*/ 329 h 338"/>
                  <a:gd name="T26" fmla="*/ 176 w 1036"/>
                  <a:gd name="T27" fmla="*/ 311 h 338"/>
                  <a:gd name="T28" fmla="*/ 124 w 1036"/>
                  <a:gd name="T29" fmla="*/ 280 h 338"/>
                  <a:gd name="T30" fmla="*/ 78 w 1036"/>
                  <a:gd name="T31" fmla="*/ 238 h 338"/>
                  <a:gd name="T32" fmla="*/ 48 w 1036"/>
                  <a:gd name="T33" fmla="*/ 206 h 338"/>
                  <a:gd name="T34" fmla="*/ 26 w 1036"/>
                  <a:gd name="T35" fmla="*/ 178 h 338"/>
                  <a:gd name="T36" fmla="*/ 0 w 1036"/>
                  <a:gd name="T37" fmla="*/ 146 h 338"/>
                  <a:gd name="T38" fmla="*/ 43 w 1036"/>
                  <a:gd name="T39" fmla="*/ 138 h 338"/>
                  <a:gd name="T40" fmla="*/ 87 w 1036"/>
                  <a:gd name="T41" fmla="*/ 128 h 338"/>
                  <a:gd name="T42" fmla="*/ 132 w 1036"/>
                  <a:gd name="T43" fmla="*/ 118 h 338"/>
                  <a:gd name="T44" fmla="*/ 178 w 1036"/>
                  <a:gd name="T45" fmla="*/ 110 h 338"/>
                  <a:gd name="T46" fmla="*/ 227 w 1036"/>
                  <a:gd name="T47" fmla="*/ 106 h 338"/>
                  <a:gd name="T48" fmla="*/ 283 w 1036"/>
                  <a:gd name="T49" fmla="*/ 109 h 338"/>
                  <a:gd name="T50" fmla="*/ 332 w 1036"/>
                  <a:gd name="T51" fmla="*/ 121 h 338"/>
                  <a:gd name="T52" fmla="*/ 386 w 1036"/>
                  <a:gd name="T53" fmla="*/ 129 h 338"/>
                  <a:gd name="T54" fmla="*/ 439 w 1036"/>
                  <a:gd name="T55" fmla="*/ 130 h 338"/>
                  <a:gd name="T56" fmla="*/ 482 w 1036"/>
                  <a:gd name="T57" fmla="*/ 130 h 338"/>
                  <a:gd name="T58" fmla="*/ 517 w 1036"/>
                  <a:gd name="T59" fmla="*/ 126 h 338"/>
                  <a:gd name="T60" fmla="*/ 546 w 1036"/>
                  <a:gd name="T61" fmla="*/ 122 h 338"/>
                  <a:gd name="T62" fmla="*/ 578 w 1036"/>
                  <a:gd name="T63" fmla="*/ 113 h 338"/>
                  <a:gd name="T64" fmla="*/ 619 w 1036"/>
                  <a:gd name="T65" fmla="*/ 98 h 338"/>
                  <a:gd name="T66" fmla="*/ 661 w 1036"/>
                  <a:gd name="T67" fmla="*/ 84 h 338"/>
                  <a:gd name="T68" fmla="*/ 705 w 1036"/>
                  <a:gd name="T69" fmla="*/ 68 h 338"/>
                  <a:gd name="T70" fmla="*/ 753 w 1036"/>
                  <a:gd name="T71" fmla="*/ 47 h 338"/>
                  <a:gd name="T72" fmla="*/ 801 w 1036"/>
                  <a:gd name="T73" fmla="*/ 31 h 338"/>
                  <a:gd name="T74" fmla="*/ 849 w 1036"/>
                  <a:gd name="T75" fmla="*/ 18 h 338"/>
                  <a:gd name="T76" fmla="*/ 899 w 1036"/>
                  <a:gd name="T77" fmla="*/ 10 h 338"/>
                  <a:gd name="T78" fmla="*/ 950 w 1036"/>
                  <a:gd name="T79" fmla="*/ 3 h 338"/>
                  <a:gd name="T80" fmla="*/ 983 w 1036"/>
                  <a:gd name="T81" fmla="*/ 1 h 338"/>
                  <a:gd name="T82" fmla="*/ 1010 w 1036"/>
                  <a:gd name="T83" fmla="*/ 1 h 338"/>
                  <a:gd name="T84" fmla="*/ 1036 w 1036"/>
                  <a:gd name="T85" fmla="*/ 0 h 338"/>
                  <a:gd name="T86" fmla="*/ 1017 w 1036"/>
                  <a:gd name="T87" fmla="*/ 43 h 338"/>
                  <a:gd name="T88" fmla="*/ 996 w 1036"/>
                  <a:gd name="T89" fmla="*/ 85 h 338"/>
                  <a:gd name="T90" fmla="*/ 974 w 1036"/>
                  <a:gd name="T91" fmla="*/ 121 h 338"/>
                  <a:gd name="T92" fmla="*/ 958 w 1036"/>
                  <a:gd name="T93" fmla="*/ 147 h 338"/>
                  <a:gd name="T94" fmla="*/ 931 w 1036"/>
                  <a:gd name="T95" fmla="*/ 183 h 338"/>
                  <a:gd name="T96" fmla="*/ 901 w 1036"/>
                  <a:gd name="T97" fmla="*/ 216 h 3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36"/>
                  <a:gd name="T148" fmla="*/ 0 h 338"/>
                  <a:gd name="T149" fmla="*/ 1036 w 1036"/>
                  <a:gd name="T150" fmla="*/ 338 h 3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36" h="338">
                    <a:moveTo>
                      <a:pt x="879" y="238"/>
                    </a:moveTo>
                    <a:lnTo>
                      <a:pt x="864" y="250"/>
                    </a:lnTo>
                    <a:lnTo>
                      <a:pt x="851" y="259"/>
                    </a:lnTo>
                    <a:lnTo>
                      <a:pt x="838" y="266"/>
                    </a:lnTo>
                    <a:lnTo>
                      <a:pt x="826" y="273"/>
                    </a:lnTo>
                    <a:lnTo>
                      <a:pt x="815" y="277"/>
                    </a:lnTo>
                    <a:lnTo>
                      <a:pt x="805" y="282"/>
                    </a:lnTo>
                    <a:lnTo>
                      <a:pt x="795" y="285"/>
                    </a:lnTo>
                    <a:lnTo>
                      <a:pt x="785" y="288"/>
                    </a:lnTo>
                    <a:lnTo>
                      <a:pt x="775" y="290"/>
                    </a:lnTo>
                    <a:lnTo>
                      <a:pt x="764" y="291"/>
                    </a:lnTo>
                    <a:lnTo>
                      <a:pt x="753" y="292"/>
                    </a:lnTo>
                    <a:lnTo>
                      <a:pt x="741" y="293"/>
                    </a:lnTo>
                    <a:lnTo>
                      <a:pt x="727" y="295"/>
                    </a:lnTo>
                    <a:lnTo>
                      <a:pt x="714" y="297"/>
                    </a:lnTo>
                    <a:lnTo>
                      <a:pt x="699" y="299"/>
                    </a:lnTo>
                    <a:lnTo>
                      <a:pt x="681" y="301"/>
                    </a:lnTo>
                    <a:lnTo>
                      <a:pt x="662" y="306"/>
                    </a:lnTo>
                    <a:lnTo>
                      <a:pt x="641" y="308"/>
                    </a:lnTo>
                    <a:lnTo>
                      <a:pt x="620" y="310"/>
                    </a:lnTo>
                    <a:lnTo>
                      <a:pt x="598" y="311"/>
                    </a:lnTo>
                    <a:lnTo>
                      <a:pt x="578" y="312"/>
                    </a:lnTo>
                    <a:lnTo>
                      <a:pt x="556" y="312"/>
                    </a:lnTo>
                    <a:lnTo>
                      <a:pt x="535" y="313"/>
                    </a:lnTo>
                    <a:lnTo>
                      <a:pt x="514" y="315"/>
                    </a:lnTo>
                    <a:lnTo>
                      <a:pt x="495" y="319"/>
                    </a:lnTo>
                    <a:lnTo>
                      <a:pt x="475" y="322"/>
                    </a:lnTo>
                    <a:lnTo>
                      <a:pt x="455" y="326"/>
                    </a:lnTo>
                    <a:lnTo>
                      <a:pt x="436" y="329"/>
                    </a:lnTo>
                    <a:lnTo>
                      <a:pt x="416" y="331"/>
                    </a:lnTo>
                    <a:lnTo>
                      <a:pt x="397" y="334"/>
                    </a:lnTo>
                    <a:lnTo>
                      <a:pt x="376" y="336"/>
                    </a:lnTo>
                    <a:lnTo>
                      <a:pt x="356" y="337"/>
                    </a:lnTo>
                    <a:lnTo>
                      <a:pt x="336" y="338"/>
                    </a:lnTo>
                    <a:lnTo>
                      <a:pt x="316" y="338"/>
                    </a:lnTo>
                    <a:lnTo>
                      <a:pt x="295" y="337"/>
                    </a:lnTo>
                    <a:lnTo>
                      <a:pt x="276" y="335"/>
                    </a:lnTo>
                    <a:lnTo>
                      <a:pt x="255" y="333"/>
                    </a:lnTo>
                    <a:lnTo>
                      <a:pt x="234" y="329"/>
                    </a:lnTo>
                    <a:lnTo>
                      <a:pt x="215" y="323"/>
                    </a:lnTo>
                    <a:lnTo>
                      <a:pt x="194" y="318"/>
                    </a:lnTo>
                    <a:lnTo>
                      <a:pt x="176" y="311"/>
                    </a:lnTo>
                    <a:lnTo>
                      <a:pt x="158" y="301"/>
                    </a:lnTo>
                    <a:lnTo>
                      <a:pt x="141" y="291"/>
                    </a:lnTo>
                    <a:lnTo>
                      <a:pt x="124" y="280"/>
                    </a:lnTo>
                    <a:lnTo>
                      <a:pt x="108" y="267"/>
                    </a:lnTo>
                    <a:lnTo>
                      <a:pt x="93" y="253"/>
                    </a:lnTo>
                    <a:lnTo>
                      <a:pt x="78" y="238"/>
                    </a:lnTo>
                    <a:lnTo>
                      <a:pt x="63" y="222"/>
                    </a:lnTo>
                    <a:lnTo>
                      <a:pt x="55" y="214"/>
                    </a:lnTo>
                    <a:lnTo>
                      <a:pt x="48" y="206"/>
                    </a:lnTo>
                    <a:lnTo>
                      <a:pt x="41" y="197"/>
                    </a:lnTo>
                    <a:lnTo>
                      <a:pt x="34" y="189"/>
                    </a:lnTo>
                    <a:lnTo>
                      <a:pt x="26" y="178"/>
                    </a:lnTo>
                    <a:lnTo>
                      <a:pt x="17" y="167"/>
                    </a:lnTo>
                    <a:lnTo>
                      <a:pt x="9" y="156"/>
                    </a:lnTo>
                    <a:lnTo>
                      <a:pt x="0" y="146"/>
                    </a:lnTo>
                    <a:lnTo>
                      <a:pt x="14" y="144"/>
                    </a:lnTo>
                    <a:lnTo>
                      <a:pt x="29" y="140"/>
                    </a:lnTo>
                    <a:lnTo>
                      <a:pt x="43" y="138"/>
                    </a:lnTo>
                    <a:lnTo>
                      <a:pt x="58" y="134"/>
                    </a:lnTo>
                    <a:lnTo>
                      <a:pt x="72" y="131"/>
                    </a:lnTo>
                    <a:lnTo>
                      <a:pt x="87" y="128"/>
                    </a:lnTo>
                    <a:lnTo>
                      <a:pt x="102" y="125"/>
                    </a:lnTo>
                    <a:lnTo>
                      <a:pt x="117" y="122"/>
                    </a:lnTo>
                    <a:lnTo>
                      <a:pt x="132" y="118"/>
                    </a:lnTo>
                    <a:lnTo>
                      <a:pt x="147" y="116"/>
                    </a:lnTo>
                    <a:lnTo>
                      <a:pt x="163" y="113"/>
                    </a:lnTo>
                    <a:lnTo>
                      <a:pt x="178" y="110"/>
                    </a:lnTo>
                    <a:lnTo>
                      <a:pt x="194" y="109"/>
                    </a:lnTo>
                    <a:lnTo>
                      <a:pt x="211" y="107"/>
                    </a:lnTo>
                    <a:lnTo>
                      <a:pt x="227" y="106"/>
                    </a:lnTo>
                    <a:lnTo>
                      <a:pt x="245" y="106"/>
                    </a:lnTo>
                    <a:lnTo>
                      <a:pt x="264" y="107"/>
                    </a:lnTo>
                    <a:lnTo>
                      <a:pt x="283" y="109"/>
                    </a:lnTo>
                    <a:lnTo>
                      <a:pt x="300" y="113"/>
                    </a:lnTo>
                    <a:lnTo>
                      <a:pt x="316" y="117"/>
                    </a:lnTo>
                    <a:lnTo>
                      <a:pt x="332" y="121"/>
                    </a:lnTo>
                    <a:lnTo>
                      <a:pt x="350" y="125"/>
                    </a:lnTo>
                    <a:lnTo>
                      <a:pt x="367" y="128"/>
                    </a:lnTo>
                    <a:lnTo>
                      <a:pt x="386" y="129"/>
                    </a:lnTo>
                    <a:lnTo>
                      <a:pt x="406" y="129"/>
                    </a:lnTo>
                    <a:lnTo>
                      <a:pt x="423" y="130"/>
                    </a:lnTo>
                    <a:lnTo>
                      <a:pt x="439" y="130"/>
                    </a:lnTo>
                    <a:lnTo>
                      <a:pt x="454" y="130"/>
                    </a:lnTo>
                    <a:lnTo>
                      <a:pt x="469" y="130"/>
                    </a:lnTo>
                    <a:lnTo>
                      <a:pt x="482" y="130"/>
                    </a:lnTo>
                    <a:lnTo>
                      <a:pt x="494" y="129"/>
                    </a:lnTo>
                    <a:lnTo>
                      <a:pt x="505" y="128"/>
                    </a:lnTo>
                    <a:lnTo>
                      <a:pt x="517" y="126"/>
                    </a:lnTo>
                    <a:lnTo>
                      <a:pt x="527" y="125"/>
                    </a:lnTo>
                    <a:lnTo>
                      <a:pt x="537" y="124"/>
                    </a:lnTo>
                    <a:lnTo>
                      <a:pt x="546" y="122"/>
                    </a:lnTo>
                    <a:lnTo>
                      <a:pt x="557" y="119"/>
                    </a:lnTo>
                    <a:lnTo>
                      <a:pt x="567" y="116"/>
                    </a:lnTo>
                    <a:lnTo>
                      <a:pt x="578" y="113"/>
                    </a:lnTo>
                    <a:lnTo>
                      <a:pt x="588" y="109"/>
                    </a:lnTo>
                    <a:lnTo>
                      <a:pt x="604" y="103"/>
                    </a:lnTo>
                    <a:lnTo>
                      <a:pt x="619" y="98"/>
                    </a:lnTo>
                    <a:lnTo>
                      <a:pt x="633" y="93"/>
                    </a:lnTo>
                    <a:lnTo>
                      <a:pt x="647" y="88"/>
                    </a:lnTo>
                    <a:lnTo>
                      <a:pt x="661" y="84"/>
                    </a:lnTo>
                    <a:lnTo>
                      <a:pt x="674" y="79"/>
                    </a:lnTo>
                    <a:lnTo>
                      <a:pt x="689" y="73"/>
                    </a:lnTo>
                    <a:lnTo>
                      <a:pt x="705" y="68"/>
                    </a:lnTo>
                    <a:lnTo>
                      <a:pt x="722" y="61"/>
                    </a:lnTo>
                    <a:lnTo>
                      <a:pt x="737" y="54"/>
                    </a:lnTo>
                    <a:lnTo>
                      <a:pt x="753" y="47"/>
                    </a:lnTo>
                    <a:lnTo>
                      <a:pt x="769" y="41"/>
                    </a:lnTo>
                    <a:lnTo>
                      <a:pt x="785" y="35"/>
                    </a:lnTo>
                    <a:lnTo>
                      <a:pt x="801" y="31"/>
                    </a:lnTo>
                    <a:lnTo>
                      <a:pt x="817" y="26"/>
                    </a:lnTo>
                    <a:lnTo>
                      <a:pt x="833" y="23"/>
                    </a:lnTo>
                    <a:lnTo>
                      <a:pt x="849" y="18"/>
                    </a:lnTo>
                    <a:lnTo>
                      <a:pt x="867" y="16"/>
                    </a:lnTo>
                    <a:lnTo>
                      <a:pt x="883" y="12"/>
                    </a:lnTo>
                    <a:lnTo>
                      <a:pt x="899" y="10"/>
                    </a:lnTo>
                    <a:lnTo>
                      <a:pt x="916" y="8"/>
                    </a:lnTo>
                    <a:lnTo>
                      <a:pt x="932" y="5"/>
                    </a:lnTo>
                    <a:lnTo>
                      <a:pt x="950" y="3"/>
                    </a:lnTo>
                    <a:lnTo>
                      <a:pt x="966" y="2"/>
                    </a:lnTo>
                    <a:lnTo>
                      <a:pt x="975" y="2"/>
                    </a:lnTo>
                    <a:lnTo>
                      <a:pt x="983" y="1"/>
                    </a:lnTo>
                    <a:lnTo>
                      <a:pt x="992" y="1"/>
                    </a:lnTo>
                    <a:lnTo>
                      <a:pt x="1002" y="1"/>
                    </a:lnTo>
                    <a:lnTo>
                      <a:pt x="1010" y="1"/>
                    </a:lnTo>
                    <a:lnTo>
                      <a:pt x="1019" y="1"/>
                    </a:lnTo>
                    <a:lnTo>
                      <a:pt x="1027" y="0"/>
                    </a:lnTo>
                    <a:lnTo>
                      <a:pt x="1036" y="0"/>
                    </a:lnTo>
                    <a:lnTo>
                      <a:pt x="1030" y="15"/>
                    </a:lnTo>
                    <a:lnTo>
                      <a:pt x="1023" y="28"/>
                    </a:lnTo>
                    <a:lnTo>
                      <a:pt x="1017" y="43"/>
                    </a:lnTo>
                    <a:lnTo>
                      <a:pt x="1010" y="57"/>
                    </a:lnTo>
                    <a:lnTo>
                      <a:pt x="1003" y="71"/>
                    </a:lnTo>
                    <a:lnTo>
                      <a:pt x="996" y="85"/>
                    </a:lnTo>
                    <a:lnTo>
                      <a:pt x="988" y="99"/>
                    </a:lnTo>
                    <a:lnTo>
                      <a:pt x="980" y="113"/>
                    </a:lnTo>
                    <a:lnTo>
                      <a:pt x="974" y="121"/>
                    </a:lnTo>
                    <a:lnTo>
                      <a:pt x="969" y="130"/>
                    </a:lnTo>
                    <a:lnTo>
                      <a:pt x="964" y="138"/>
                    </a:lnTo>
                    <a:lnTo>
                      <a:pt x="958" y="147"/>
                    </a:lnTo>
                    <a:lnTo>
                      <a:pt x="950" y="159"/>
                    </a:lnTo>
                    <a:lnTo>
                      <a:pt x="940" y="171"/>
                    </a:lnTo>
                    <a:lnTo>
                      <a:pt x="931" y="183"/>
                    </a:lnTo>
                    <a:lnTo>
                      <a:pt x="922" y="194"/>
                    </a:lnTo>
                    <a:lnTo>
                      <a:pt x="912" y="206"/>
                    </a:lnTo>
                    <a:lnTo>
                      <a:pt x="901" y="216"/>
                    </a:lnTo>
                    <a:lnTo>
                      <a:pt x="891" y="228"/>
                    </a:lnTo>
                    <a:lnTo>
                      <a:pt x="879" y="2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Pct val="80000"/>
                  <a:buFont typeface="HY신명조" pitchFamily="18" charset="-127"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9"/>
              <p:cNvSpPr>
                <a:spLocks/>
              </p:cNvSpPr>
              <p:nvPr/>
            </p:nvSpPr>
            <p:spPr bwMode="auto">
              <a:xfrm>
                <a:off x="4966" y="524"/>
                <a:ext cx="471" cy="108"/>
              </a:xfrm>
              <a:custGeom>
                <a:avLst/>
                <a:gdLst>
                  <a:gd name="T0" fmla="*/ 845 w 942"/>
                  <a:gd name="T1" fmla="*/ 10 h 215"/>
                  <a:gd name="T2" fmla="*/ 829 w 942"/>
                  <a:gd name="T3" fmla="*/ 56 h 215"/>
                  <a:gd name="T4" fmla="*/ 763 w 942"/>
                  <a:gd name="T5" fmla="*/ 100 h 215"/>
                  <a:gd name="T6" fmla="*/ 695 w 942"/>
                  <a:gd name="T7" fmla="*/ 98 h 215"/>
                  <a:gd name="T8" fmla="*/ 677 w 942"/>
                  <a:gd name="T9" fmla="*/ 93 h 215"/>
                  <a:gd name="T10" fmla="*/ 679 w 942"/>
                  <a:gd name="T11" fmla="*/ 102 h 215"/>
                  <a:gd name="T12" fmla="*/ 611 w 942"/>
                  <a:gd name="T13" fmla="*/ 145 h 215"/>
                  <a:gd name="T14" fmla="*/ 553 w 942"/>
                  <a:gd name="T15" fmla="*/ 161 h 215"/>
                  <a:gd name="T16" fmla="*/ 505 w 942"/>
                  <a:gd name="T17" fmla="*/ 159 h 215"/>
                  <a:gd name="T18" fmla="*/ 471 w 942"/>
                  <a:gd name="T19" fmla="*/ 148 h 215"/>
                  <a:gd name="T20" fmla="*/ 455 w 942"/>
                  <a:gd name="T21" fmla="*/ 140 h 215"/>
                  <a:gd name="T22" fmla="*/ 444 w 942"/>
                  <a:gd name="T23" fmla="*/ 152 h 215"/>
                  <a:gd name="T24" fmla="*/ 418 w 942"/>
                  <a:gd name="T25" fmla="*/ 175 h 215"/>
                  <a:gd name="T26" fmla="*/ 351 w 942"/>
                  <a:gd name="T27" fmla="*/ 188 h 215"/>
                  <a:gd name="T28" fmla="*/ 289 w 942"/>
                  <a:gd name="T29" fmla="*/ 166 h 215"/>
                  <a:gd name="T30" fmla="*/ 262 w 942"/>
                  <a:gd name="T31" fmla="*/ 144 h 215"/>
                  <a:gd name="T32" fmla="*/ 245 w 942"/>
                  <a:gd name="T33" fmla="*/ 146 h 215"/>
                  <a:gd name="T34" fmla="*/ 183 w 942"/>
                  <a:gd name="T35" fmla="*/ 168 h 215"/>
                  <a:gd name="T36" fmla="*/ 124 w 942"/>
                  <a:gd name="T37" fmla="*/ 154 h 215"/>
                  <a:gd name="T38" fmla="*/ 94 w 942"/>
                  <a:gd name="T39" fmla="*/ 118 h 215"/>
                  <a:gd name="T40" fmla="*/ 65 w 942"/>
                  <a:gd name="T41" fmla="*/ 117 h 215"/>
                  <a:gd name="T42" fmla="*/ 17 w 942"/>
                  <a:gd name="T43" fmla="*/ 117 h 215"/>
                  <a:gd name="T44" fmla="*/ 15 w 942"/>
                  <a:gd name="T45" fmla="*/ 133 h 215"/>
                  <a:gd name="T46" fmla="*/ 33 w 942"/>
                  <a:gd name="T47" fmla="*/ 149 h 215"/>
                  <a:gd name="T48" fmla="*/ 45 w 942"/>
                  <a:gd name="T49" fmla="*/ 148 h 215"/>
                  <a:gd name="T50" fmla="*/ 101 w 942"/>
                  <a:gd name="T51" fmla="*/ 182 h 215"/>
                  <a:gd name="T52" fmla="*/ 164 w 942"/>
                  <a:gd name="T53" fmla="*/ 201 h 215"/>
                  <a:gd name="T54" fmla="*/ 230 w 942"/>
                  <a:gd name="T55" fmla="*/ 183 h 215"/>
                  <a:gd name="T56" fmla="*/ 276 w 942"/>
                  <a:gd name="T57" fmla="*/ 194 h 215"/>
                  <a:gd name="T58" fmla="*/ 342 w 942"/>
                  <a:gd name="T59" fmla="*/ 215 h 215"/>
                  <a:gd name="T60" fmla="*/ 412 w 942"/>
                  <a:gd name="T61" fmla="*/ 205 h 215"/>
                  <a:gd name="T62" fmla="*/ 456 w 942"/>
                  <a:gd name="T63" fmla="*/ 179 h 215"/>
                  <a:gd name="T64" fmla="*/ 463 w 942"/>
                  <a:gd name="T65" fmla="*/ 184 h 215"/>
                  <a:gd name="T66" fmla="*/ 508 w 942"/>
                  <a:gd name="T67" fmla="*/ 192 h 215"/>
                  <a:gd name="T68" fmla="*/ 554 w 942"/>
                  <a:gd name="T69" fmla="*/ 190 h 215"/>
                  <a:gd name="T70" fmla="*/ 599 w 942"/>
                  <a:gd name="T71" fmla="*/ 178 h 215"/>
                  <a:gd name="T72" fmla="*/ 640 w 942"/>
                  <a:gd name="T73" fmla="*/ 158 h 215"/>
                  <a:gd name="T74" fmla="*/ 676 w 942"/>
                  <a:gd name="T75" fmla="*/ 126 h 215"/>
                  <a:gd name="T76" fmla="*/ 686 w 942"/>
                  <a:gd name="T77" fmla="*/ 115 h 215"/>
                  <a:gd name="T78" fmla="*/ 703 w 942"/>
                  <a:gd name="T79" fmla="*/ 124 h 215"/>
                  <a:gd name="T80" fmla="*/ 756 w 942"/>
                  <a:gd name="T81" fmla="*/ 126 h 215"/>
                  <a:gd name="T82" fmla="*/ 807 w 942"/>
                  <a:gd name="T83" fmla="*/ 108 h 215"/>
                  <a:gd name="T84" fmla="*/ 839 w 942"/>
                  <a:gd name="T85" fmla="*/ 87 h 215"/>
                  <a:gd name="T86" fmla="*/ 857 w 942"/>
                  <a:gd name="T87" fmla="*/ 63 h 215"/>
                  <a:gd name="T88" fmla="*/ 867 w 942"/>
                  <a:gd name="T89" fmla="*/ 35 h 215"/>
                  <a:gd name="T90" fmla="*/ 887 w 942"/>
                  <a:gd name="T91" fmla="*/ 37 h 215"/>
                  <a:gd name="T92" fmla="*/ 907 w 942"/>
                  <a:gd name="T93" fmla="*/ 37 h 215"/>
                  <a:gd name="T94" fmla="*/ 927 w 942"/>
                  <a:gd name="T95" fmla="*/ 26 h 215"/>
                  <a:gd name="T96" fmla="*/ 942 w 942"/>
                  <a:gd name="T97" fmla="*/ 0 h 215"/>
                  <a:gd name="T98" fmla="*/ 921 w 942"/>
                  <a:gd name="T99" fmla="*/ 4 h 215"/>
                  <a:gd name="T100" fmla="*/ 900 w 942"/>
                  <a:gd name="T101" fmla="*/ 7 h 21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42"/>
                  <a:gd name="T154" fmla="*/ 0 h 215"/>
                  <a:gd name="T155" fmla="*/ 942 w 942"/>
                  <a:gd name="T156" fmla="*/ 215 h 21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42" h="215">
                    <a:moveTo>
                      <a:pt x="888" y="7"/>
                    </a:moveTo>
                    <a:lnTo>
                      <a:pt x="852" y="2"/>
                    </a:lnTo>
                    <a:lnTo>
                      <a:pt x="845" y="10"/>
                    </a:lnTo>
                    <a:lnTo>
                      <a:pt x="837" y="30"/>
                    </a:lnTo>
                    <a:lnTo>
                      <a:pt x="831" y="48"/>
                    </a:lnTo>
                    <a:lnTo>
                      <a:pt x="829" y="56"/>
                    </a:lnTo>
                    <a:lnTo>
                      <a:pt x="811" y="79"/>
                    </a:lnTo>
                    <a:lnTo>
                      <a:pt x="788" y="93"/>
                    </a:lnTo>
                    <a:lnTo>
                      <a:pt x="763" y="100"/>
                    </a:lnTo>
                    <a:lnTo>
                      <a:pt x="738" y="102"/>
                    </a:lnTo>
                    <a:lnTo>
                      <a:pt x="715" y="101"/>
                    </a:lnTo>
                    <a:lnTo>
                      <a:pt x="695" y="98"/>
                    </a:lnTo>
                    <a:lnTo>
                      <a:pt x="682" y="94"/>
                    </a:lnTo>
                    <a:lnTo>
                      <a:pt x="677" y="92"/>
                    </a:lnTo>
                    <a:lnTo>
                      <a:pt x="677" y="93"/>
                    </a:lnTo>
                    <a:lnTo>
                      <a:pt x="678" y="96"/>
                    </a:lnTo>
                    <a:lnTo>
                      <a:pt x="679" y="100"/>
                    </a:lnTo>
                    <a:lnTo>
                      <a:pt x="679" y="102"/>
                    </a:lnTo>
                    <a:lnTo>
                      <a:pt x="656" y="121"/>
                    </a:lnTo>
                    <a:lnTo>
                      <a:pt x="633" y="135"/>
                    </a:lnTo>
                    <a:lnTo>
                      <a:pt x="611" y="145"/>
                    </a:lnTo>
                    <a:lnTo>
                      <a:pt x="591" y="153"/>
                    </a:lnTo>
                    <a:lnTo>
                      <a:pt x="571" y="159"/>
                    </a:lnTo>
                    <a:lnTo>
                      <a:pt x="553" y="161"/>
                    </a:lnTo>
                    <a:lnTo>
                      <a:pt x="535" y="162"/>
                    </a:lnTo>
                    <a:lnTo>
                      <a:pt x="519" y="161"/>
                    </a:lnTo>
                    <a:lnTo>
                      <a:pt x="505" y="159"/>
                    </a:lnTo>
                    <a:lnTo>
                      <a:pt x="491" y="155"/>
                    </a:lnTo>
                    <a:lnTo>
                      <a:pt x="481" y="152"/>
                    </a:lnTo>
                    <a:lnTo>
                      <a:pt x="471" y="148"/>
                    </a:lnTo>
                    <a:lnTo>
                      <a:pt x="464" y="145"/>
                    </a:lnTo>
                    <a:lnTo>
                      <a:pt x="458" y="141"/>
                    </a:lnTo>
                    <a:lnTo>
                      <a:pt x="455" y="140"/>
                    </a:lnTo>
                    <a:lnTo>
                      <a:pt x="453" y="139"/>
                    </a:lnTo>
                    <a:lnTo>
                      <a:pt x="450" y="144"/>
                    </a:lnTo>
                    <a:lnTo>
                      <a:pt x="444" y="152"/>
                    </a:lnTo>
                    <a:lnTo>
                      <a:pt x="440" y="161"/>
                    </a:lnTo>
                    <a:lnTo>
                      <a:pt x="437" y="164"/>
                    </a:lnTo>
                    <a:lnTo>
                      <a:pt x="418" y="175"/>
                    </a:lnTo>
                    <a:lnTo>
                      <a:pt x="396" y="183"/>
                    </a:lnTo>
                    <a:lnTo>
                      <a:pt x="374" y="186"/>
                    </a:lnTo>
                    <a:lnTo>
                      <a:pt x="351" y="188"/>
                    </a:lnTo>
                    <a:lnTo>
                      <a:pt x="328" y="185"/>
                    </a:lnTo>
                    <a:lnTo>
                      <a:pt x="307" y="177"/>
                    </a:lnTo>
                    <a:lnTo>
                      <a:pt x="289" y="166"/>
                    </a:lnTo>
                    <a:lnTo>
                      <a:pt x="274" y="149"/>
                    </a:lnTo>
                    <a:lnTo>
                      <a:pt x="270" y="147"/>
                    </a:lnTo>
                    <a:lnTo>
                      <a:pt x="262" y="144"/>
                    </a:lnTo>
                    <a:lnTo>
                      <a:pt x="253" y="141"/>
                    </a:lnTo>
                    <a:lnTo>
                      <a:pt x="247" y="143"/>
                    </a:lnTo>
                    <a:lnTo>
                      <a:pt x="245" y="146"/>
                    </a:lnTo>
                    <a:lnTo>
                      <a:pt x="225" y="156"/>
                    </a:lnTo>
                    <a:lnTo>
                      <a:pt x="205" y="163"/>
                    </a:lnTo>
                    <a:lnTo>
                      <a:pt x="183" y="168"/>
                    </a:lnTo>
                    <a:lnTo>
                      <a:pt x="162" y="168"/>
                    </a:lnTo>
                    <a:lnTo>
                      <a:pt x="142" y="163"/>
                    </a:lnTo>
                    <a:lnTo>
                      <a:pt x="124" y="154"/>
                    </a:lnTo>
                    <a:lnTo>
                      <a:pt x="109" y="139"/>
                    </a:lnTo>
                    <a:lnTo>
                      <a:pt x="96" y="118"/>
                    </a:lnTo>
                    <a:lnTo>
                      <a:pt x="94" y="118"/>
                    </a:lnTo>
                    <a:lnTo>
                      <a:pt x="87" y="118"/>
                    </a:lnTo>
                    <a:lnTo>
                      <a:pt x="78" y="118"/>
                    </a:lnTo>
                    <a:lnTo>
                      <a:pt x="65" y="117"/>
                    </a:lnTo>
                    <a:lnTo>
                      <a:pt x="50" y="117"/>
                    </a:lnTo>
                    <a:lnTo>
                      <a:pt x="34" y="117"/>
                    </a:lnTo>
                    <a:lnTo>
                      <a:pt x="17" y="117"/>
                    </a:lnTo>
                    <a:lnTo>
                      <a:pt x="0" y="117"/>
                    </a:lnTo>
                    <a:lnTo>
                      <a:pt x="7" y="125"/>
                    </a:lnTo>
                    <a:lnTo>
                      <a:pt x="15" y="133"/>
                    </a:lnTo>
                    <a:lnTo>
                      <a:pt x="21" y="141"/>
                    </a:lnTo>
                    <a:lnTo>
                      <a:pt x="30" y="149"/>
                    </a:lnTo>
                    <a:lnTo>
                      <a:pt x="33" y="149"/>
                    </a:lnTo>
                    <a:lnTo>
                      <a:pt x="38" y="148"/>
                    </a:lnTo>
                    <a:lnTo>
                      <a:pt x="41" y="148"/>
                    </a:lnTo>
                    <a:lnTo>
                      <a:pt x="45" y="148"/>
                    </a:lnTo>
                    <a:lnTo>
                      <a:pt x="72" y="146"/>
                    </a:lnTo>
                    <a:lnTo>
                      <a:pt x="85" y="167"/>
                    </a:lnTo>
                    <a:lnTo>
                      <a:pt x="101" y="182"/>
                    </a:lnTo>
                    <a:lnTo>
                      <a:pt x="121" y="193"/>
                    </a:lnTo>
                    <a:lnTo>
                      <a:pt x="141" y="199"/>
                    </a:lnTo>
                    <a:lnTo>
                      <a:pt x="164" y="201"/>
                    </a:lnTo>
                    <a:lnTo>
                      <a:pt x="187" y="199"/>
                    </a:lnTo>
                    <a:lnTo>
                      <a:pt x="209" y="193"/>
                    </a:lnTo>
                    <a:lnTo>
                      <a:pt x="230" y="183"/>
                    </a:lnTo>
                    <a:lnTo>
                      <a:pt x="253" y="168"/>
                    </a:lnTo>
                    <a:lnTo>
                      <a:pt x="259" y="178"/>
                    </a:lnTo>
                    <a:lnTo>
                      <a:pt x="276" y="194"/>
                    </a:lnTo>
                    <a:lnTo>
                      <a:pt x="296" y="206"/>
                    </a:lnTo>
                    <a:lnTo>
                      <a:pt x="319" y="212"/>
                    </a:lnTo>
                    <a:lnTo>
                      <a:pt x="342" y="215"/>
                    </a:lnTo>
                    <a:lnTo>
                      <a:pt x="366" y="215"/>
                    </a:lnTo>
                    <a:lnTo>
                      <a:pt x="389" y="211"/>
                    </a:lnTo>
                    <a:lnTo>
                      <a:pt x="412" y="205"/>
                    </a:lnTo>
                    <a:lnTo>
                      <a:pt x="434" y="197"/>
                    </a:lnTo>
                    <a:lnTo>
                      <a:pt x="455" y="179"/>
                    </a:lnTo>
                    <a:lnTo>
                      <a:pt x="456" y="179"/>
                    </a:lnTo>
                    <a:lnTo>
                      <a:pt x="459" y="182"/>
                    </a:lnTo>
                    <a:lnTo>
                      <a:pt x="462" y="183"/>
                    </a:lnTo>
                    <a:lnTo>
                      <a:pt x="463" y="184"/>
                    </a:lnTo>
                    <a:lnTo>
                      <a:pt x="478" y="188"/>
                    </a:lnTo>
                    <a:lnTo>
                      <a:pt x="493" y="191"/>
                    </a:lnTo>
                    <a:lnTo>
                      <a:pt x="508" y="192"/>
                    </a:lnTo>
                    <a:lnTo>
                      <a:pt x="523" y="192"/>
                    </a:lnTo>
                    <a:lnTo>
                      <a:pt x="539" y="192"/>
                    </a:lnTo>
                    <a:lnTo>
                      <a:pt x="554" y="190"/>
                    </a:lnTo>
                    <a:lnTo>
                      <a:pt x="569" y="188"/>
                    </a:lnTo>
                    <a:lnTo>
                      <a:pt x="585" y="183"/>
                    </a:lnTo>
                    <a:lnTo>
                      <a:pt x="599" y="178"/>
                    </a:lnTo>
                    <a:lnTo>
                      <a:pt x="614" y="173"/>
                    </a:lnTo>
                    <a:lnTo>
                      <a:pt x="627" y="166"/>
                    </a:lnTo>
                    <a:lnTo>
                      <a:pt x="640" y="158"/>
                    </a:lnTo>
                    <a:lnTo>
                      <a:pt x="653" y="148"/>
                    </a:lnTo>
                    <a:lnTo>
                      <a:pt x="664" y="138"/>
                    </a:lnTo>
                    <a:lnTo>
                      <a:pt x="676" y="126"/>
                    </a:lnTo>
                    <a:lnTo>
                      <a:pt x="685" y="115"/>
                    </a:lnTo>
                    <a:lnTo>
                      <a:pt x="686" y="115"/>
                    </a:lnTo>
                    <a:lnTo>
                      <a:pt x="686" y="116"/>
                    </a:lnTo>
                    <a:lnTo>
                      <a:pt x="703" y="124"/>
                    </a:lnTo>
                    <a:lnTo>
                      <a:pt x="721" y="128"/>
                    </a:lnTo>
                    <a:lnTo>
                      <a:pt x="738" y="129"/>
                    </a:lnTo>
                    <a:lnTo>
                      <a:pt x="756" y="126"/>
                    </a:lnTo>
                    <a:lnTo>
                      <a:pt x="774" y="122"/>
                    </a:lnTo>
                    <a:lnTo>
                      <a:pt x="791" y="116"/>
                    </a:lnTo>
                    <a:lnTo>
                      <a:pt x="807" y="108"/>
                    </a:lnTo>
                    <a:lnTo>
                      <a:pt x="823" y="99"/>
                    </a:lnTo>
                    <a:lnTo>
                      <a:pt x="831" y="93"/>
                    </a:lnTo>
                    <a:lnTo>
                      <a:pt x="839" y="87"/>
                    </a:lnTo>
                    <a:lnTo>
                      <a:pt x="846" y="79"/>
                    </a:lnTo>
                    <a:lnTo>
                      <a:pt x="852" y="72"/>
                    </a:lnTo>
                    <a:lnTo>
                      <a:pt x="857" y="63"/>
                    </a:lnTo>
                    <a:lnTo>
                      <a:pt x="861" y="55"/>
                    </a:lnTo>
                    <a:lnTo>
                      <a:pt x="865" y="45"/>
                    </a:lnTo>
                    <a:lnTo>
                      <a:pt x="867" y="35"/>
                    </a:lnTo>
                    <a:lnTo>
                      <a:pt x="874" y="37"/>
                    </a:lnTo>
                    <a:lnTo>
                      <a:pt x="880" y="37"/>
                    </a:lnTo>
                    <a:lnTo>
                      <a:pt x="887" y="37"/>
                    </a:lnTo>
                    <a:lnTo>
                      <a:pt x="894" y="37"/>
                    </a:lnTo>
                    <a:lnTo>
                      <a:pt x="900" y="37"/>
                    </a:lnTo>
                    <a:lnTo>
                      <a:pt x="907" y="37"/>
                    </a:lnTo>
                    <a:lnTo>
                      <a:pt x="914" y="37"/>
                    </a:lnTo>
                    <a:lnTo>
                      <a:pt x="921" y="35"/>
                    </a:lnTo>
                    <a:lnTo>
                      <a:pt x="927" y="26"/>
                    </a:lnTo>
                    <a:lnTo>
                      <a:pt x="932" y="18"/>
                    </a:lnTo>
                    <a:lnTo>
                      <a:pt x="937" y="9"/>
                    </a:lnTo>
                    <a:lnTo>
                      <a:pt x="942" y="0"/>
                    </a:lnTo>
                    <a:lnTo>
                      <a:pt x="935" y="1"/>
                    </a:lnTo>
                    <a:lnTo>
                      <a:pt x="928" y="3"/>
                    </a:lnTo>
                    <a:lnTo>
                      <a:pt x="921" y="4"/>
                    </a:lnTo>
                    <a:lnTo>
                      <a:pt x="914" y="4"/>
                    </a:lnTo>
                    <a:lnTo>
                      <a:pt x="907" y="5"/>
                    </a:lnTo>
                    <a:lnTo>
                      <a:pt x="900" y="7"/>
                    </a:lnTo>
                    <a:lnTo>
                      <a:pt x="895" y="7"/>
                    </a:lnTo>
                    <a:lnTo>
                      <a:pt x="8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Pct val="80000"/>
                  <a:buFont typeface="HY신명조" pitchFamily="18" charset="-127"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385763" y="1584325"/>
            <a:ext cx="4860925" cy="220503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385763" y="3879850"/>
            <a:ext cx="4860925" cy="220503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4572000" y="5376863"/>
            <a:ext cx="4365625" cy="842962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/>
          <a:p>
            <a:pPr marL="0" marR="0" lvl="0" indent="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스트림의 기본적인 종류</a:t>
            </a:r>
          </a:p>
          <a:p>
            <a:pPr marL="0" marR="0" lvl="0" indent="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입력용 스트림과 출력용 스트림이 있다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1160463" eaLnBrk="1" fontAlgn="auto" latinLnBrk="0" hangingPunct="1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음료수를 내뱉고 다시 마시려면 빨대가 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개 필요하다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endParaRPr kumimoji="0" lang="en-US" altLang="ko-KR" sz="10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6" name="AutoShape 23"/>
          <p:cNvCxnSpPr>
            <a:cxnSpLocks noChangeShapeType="1"/>
            <a:stCxn id="23" idx="3"/>
            <a:endCxn id="9" idx="1"/>
          </p:cNvCxnSpPr>
          <p:nvPr/>
        </p:nvCxnSpPr>
        <p:spPr bwMode="auto">
          <a:xfrm flipV="1">
            <a:off x="5246688" y="2195513"/>
            <a:ext cx="765175" cy="492125"/>
          </a:xfrm>
          <a:prstGeom prst="curvedConnector3">
            <a:avLst>
              <a:gd name="adj1" fmla="val 50000"/>
            </a:avLst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4"/>
          <p:cNvCxnSpPr>
            <a:cxnSpLocks noChangeShapeType="1"/>
            <a:stCxn id="24" idx="3"/>
            <a:endCxn id="11" idx="2"/>
          </p:cNvCxnSpPr>
          <p:nvPr/>
        </p:nvCxnSpPr>
        <p:spPr bwMode="auto">
          <a:xfrm flipV="1">
            <a:off x="5246688" y="3335338"/>
            <a:ext cx="2632075" cy="1647825"/>
          </a:xfrm>
          <a:prstGeom prst="curvedConnector2">
            <a:avLst/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6722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종류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기본적인 분류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입력 스트림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예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FileInputStream, ObjectInputStream)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출력 스트림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예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FileOutputStream, ObjectOutputStream)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 스트림의 패턴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Reader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입력용 문자 스트림이다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Writer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출력용 문자 스트림이다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Reader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나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Writer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가 붙는다면 문자 스트림이다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스트림의 패턴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입력용 바이트 스트림이다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OutputStream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출력용 바이트 스트림이다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'InputStream'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나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'OutputStream'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이라는 단어가 붙어 있다면 바이트 스트림이다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PrintStream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은 출력용만 존재하기 때문에 약간 특이하다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스트림의 종류 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스트림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Reader, Writer(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단위로 처리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스트림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InputStream, OutputStream(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단위로 처리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스트림의 종류 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II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입력 스트림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Reader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나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출력 스트림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Writer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나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OutputStream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스트림의 규칙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Reader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읽어 들이는 메서드를 포함하고 있어야 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OutputStream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Writer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는 기록하는 메서드를 포함하고 있어야 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90227" y="3698875"/>
            <a:ext cx="3149600" cy="2790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sz="800" b="1" dirty="0"/>
              <a:t>바이트 단위의 </a:t>
            </a:r>
            <a:r>
              <a:rPr lang="en-US" altLang="ko-KR" sz="800" b="1" dirty="0"/>
              <a:t>read() </a:t>
            </a:r>
            <a:r>
              <a:rPr lang="ko-KR" altLang="en-US" sz="800" b="1" dirty="0" err="1"/>
              <a:t>메서드</a:t>
            </a:r>
            <a:endParaRPr lang="ko-KR" altLang="en-US" sz="800" b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read()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read(byte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read(byte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offset,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length)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endParaRPr lang="en-US" altLang="ko-KR" sz="9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sz="800" b="1" dirty="0"/>
              <a:t>문자 단위의 </a:t>
            </a:r>
            <a:r>
              <a:rPr lang="en-US" altLang="ko-KR" sz="800" b="1" dirty="0"/>
              <a:t>read() </a:t>
            </a:r>
            <a:r>
              <a:rPr lang="ko-KR" altLang="en-US" sz="800" b="1" dirty="0" err="1"/>
              <a:t>메서드</a:t>
            </a:r>
            <a:endParaRPr lang="ko-KR" altLang="en-US" sz="800" b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read()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read(char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read(char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offset,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length)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endParaRPr lang="en-US" altLang="ko-KR" sz="9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sz="800" b="1" dirty="0"/>
              <a:t>바이트 단위의 </a:t>
            </a:r>
            <a:r>
              <a:rPr lang="en-US" altLang="ko-KR" sz="800" b="1" dirty="0"/>
              <a:t>write() </a:t>
            </a:r>
            <a:r>
              <a:rPr lang="ko-KR" altLang="en-US" sz="800" b="1" dirty="0" err="1"/>
              <a:t>메서드</a:t>
            </a:r>
            <a:endParaRPr lang="ko-KR" altLang="en-US" sz="800" b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write(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c)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write(byte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write(byte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offset,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length)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endParaRPr lang="en-US" altLang="ko-KR" sz="9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sz="800" b="1" dirty="0"/>
              <a:t>문자 단위의 </a:t>
            </a:r>
            <a:r>
              <a:rPr lang="en-US" altLang="ko-KR" sz="800" b="1" dirty="0"/>
              <a:t>write() </a:t>
            </a:r>
            <a:r>
              <a:rPr lang="ko-KR" altLang="en-US" sz="800" b="1" dirty="0" err="1"/>
              <a:t>메서드</a:t>
            </a:r>
            <a:endParaRPr lang="ko-KR" altLang="en-US" sz="800" b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write(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c)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write(char </a:t>
            </a:r>
            <a:r>
              <a:rPr lang="en-US" altLang="ko-KR" sz="900" dirty="0" err="1"/>
              <a:t>cbuf</a:t>
            </a:r>
            <a:r>
              <a:rPr lang="en-US" altLang="ko-KR" sz="900" dirty="0"/>
              <a:t>[])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r>
              <a:rPr lang="en-US" altLang="ko-KR" sz="900" dirty="0" err="1"/>
              <a:t>int</a:t>
            </a:r>
            <a:r>
              <a:rPr lang="en-US" altLang="ko-KR" sz="900" dirty="0"/>
              <a:t> write(char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offset, </a:t>
            </a:r>
            <a:r>
              <a:rPr lang="en-US" altLang="ko-KR" sz="900" dirty="0" err="1"/>
              <a:t>int</a:t>
            </a:r>
            <a:r>
              <a:rPr lang="en-US" altLang="ko-KR" sz="900" dirty="0"/>
              <a:t> length)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pitchFamily="50" charset="-127"/>
              <a:buChar char="◈"/>
            </a:pPr>
            <a:endParaRPr lang="en-US" altLang="ko-KR" sz="9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382637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4756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문자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스트림과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바이트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23925" y="4316413"/>
            <a:ext cx="1800225" cy="315912"/>
          </a:xfrm>
          <a:prstGeom prst="rect">
            <a:avLst/>
          </a:prstGeom>
          <a:solidFill>
            <a:srgbClr val="CC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바이트 저장소</a:t>
            </a:r>
          </a:p>
        </p:txBody>
      </p:sp>
      <p:pic>
        <p:nvPicPr>
          <p:cNvPr id="5" name="Picture 4" descr="PE01832_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1527175"/>
            <a:ext cx="1677987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ainfrm"/>
          <p:cNvSpPr>
            <a:spLocks noEditPoints="1" noChangeArrowheads="1"/>
          </p:cNvSpPr>
          <p:nvPr/>
        </p:nvSpPr>
        <p:spPr bwMode="auto">
          <a:xfrm>
            <a:off x="944563" y="4624388"/>
            <a:ext cx="1800225" cy="1579562"/>
          </a:xfrm>
          <a:custGeom>
            <a:avLst/>
            <a:gdLst>
              <a:gd name="T0" fmla="*/ 0 w 21600"/>
              <a:gd name="T1" fmla="*/ 0 h 21600"/>
              <a:gd name="T2" fmla="*/ 900113 w 21600"/>
              <a:gd name="T3" fmla="*/ 0 h 21600"/>
              <a:gd name="T4" fmla="*/ 1800225 w 21600"/>
              <a:gd name="T5" fmla="*/ 0 h 21600"/>
              <a:gd name="T6" fmla="*/ 1800225 w 21600"/>
              <a:gd name="T7" fmla="*/ 789781 h 21600"/>
              <a:gd name="T8" fmla="*/ 1717131 w 21600"/>
              <a:gd name="T9" fmla="*/ 1579562 h 21600"/>
              <a:gd name="T10" fmla="*/ 900113 w 21600"/>
              <a:gd name="T11" fmla="*/ 1579562 h 21600"/>
              <a:gd name="T12" fmla="*/ 96929 w 21600"/>
              <a:gd name="T13" fmla="*/ 1579562 h 21600"/>
              <a:gd name="T14" fmla="*/ 0 w 21600"/>
              <a:gd name="T15" fmla="*/ 78978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32 w 21600"/>
              <a:gd name="T25" fmla="*/ 22174 h 21600"/>
              <a:gd name="T26" fmla="*/ 21579 w 21600"/>
              <a:gd name="T27" fmla="*/ 279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022350" y="5026025"/>
            <a:ext cx="1577975" cy="985838"/>
            <a:chOff x="1536" y="3072"/>
            <a:chExt cx="768" cy="480"/>
          </a:xfrm>
        </p:grpSpPr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536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632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728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824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920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2016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2112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2208" y="3456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1536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1632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1824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1920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2016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2112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2208" y="3360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1536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>
              <a:off x="1632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1728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1824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1920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2016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29"/>
            <p:cNvSpPr>
              <a:spLocks noChangeArrowheads="1"/>
            </p:cNvSpPr>
            <p:nvPr/>
          </p:nvSpPr>
          <p:spPr bwMode="auto">
            <a:xfrm>
              <a:off x="2112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2208" y="3264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1536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163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33"/>
            <p:cNvSpPr>
              <a:spLocks noChangeArrowheads="1"/>
            </p:cNvSpPr>
            <p:nvPr/>
          </p:nvSpPr>
          <p:spPr bwMode="auto">
            <a:xfrm>
              <a:off x="1728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1824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5"/>
            <p:cNvSpPr>
              <a:spLocks noChangeArrowheads="1"/>
            </p:cNvSpPr>
            <p:nvPr/>
          </p:nvSpPr>
          <p:spPr bwMode="auto">
            <a:xfrm>
              <a:off x="1920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2016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7"/>
            <p:cNvSpPr>
              <a:spLocks noChangeArrowheads="1"/>
            </p:cNvSpPr>
            <p:nvPr/>
          </p:nvSpPr>
          <p:spPr bwMode="auto">
            <a:xfrm>
              <a:off x="2112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38"/>
            <p:cNvSpPr>
              <a:spLocks noChangeArrowheads="1"/>
            </p:cNvSpPr>
            <p:nvPr/>
          </p:nvSpPr>
          <p:spPr bwMode="auto">
            <a:xfrm>
              <a:off x="2208" y="3168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val 39"/>
            <p:cNvSpPr>
              <a:spLocks noChangeArrowheads="1"/>
            </p:cNvSpPr>
            <p:nvPr/>
          </p:nvSpPr>
          <p:spPr bwMode="auto">
            <a:xfrm>
              <a:off x="1536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0"/>
            <p:cNvSpPr>
              <a:spLocks noChangeArrowheads="1"/>
            </p:cNvSpPr>
            <p:nvPr/>
          </p:nvSpPr>
          <p:spPr bwMode="auto">
            <a:xfrm>
              <a:off x="1632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1"/>
            <p:cNvSpPr>
              <a:spLocks noChangeArrowheads="1"/>
            </p:cNvSpPr>
            <p:nvPr/>
          </p:nvSpPr>
          <p:spPr bwMode="auto">
            <a:xfrm>
              <a:off x="1728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auto">
            <a:xfrm>
              <a:off x="1824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1920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2016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45"/>
            <p:cNvSpPr>
              <a:spLocks noChangeArrowheads="1"/>
            </p:cNvSpPr>
            <p:nvPr/>
          </p:nvSpPr>
          <p:spPr bwMode="auto">
            <a:xfrm>
              <a:off x="2112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208" y="3072"/>
              <a:ext cx="96" cy="96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Group 47"/>
          <p:cNvGrpSpPr>
            <a:grpSpLocks/>
          </p:cNvGrpSpPr>
          <p:nvPr/>
        </p:nvGrpSpPr>
        <p:grpSpPr bwMode="auto">
          <a:xfrm rot="7369102">
            <a:off x="660400" y="3749675"/>
            <a:ext cx="4143375" cy="295275"/>
            <a:chOff x="1824" y="1968"/>
            <a:chExt cx="3120" cy="144"/>
          </a:xfrm>
        </p:grpSpPr>
        <p:sp>
          <p:nvSpPr>
            <p:cNvPr id="51" name="AutoShape 48"/>
            <p:cNvSpPr>
              <a:spLocks noChangeArrowheads="1"/>
            </p:cNvSpPr>
            <p:nvPr/>
          </p:nvSpPr>
          <p:spPr bwMode="auto">
            <a:xfrm rot="5400000">
              <a:off x="3312" y="480"/>
              <a:ext cx="144" cy="3120"/>
            </a:xfrm>
            <a:prstGeom prst="can">
              <a:avLst>
                <a:gd name="adj" fmla="val 86065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49"/>
            <p:cNvSpPr>
              <a:spLocks noChangeArrowheads="1"/>
            </p:cNvSpPr>
            <p:nvPr/>
          </p:nvSpPr>
          <p:spPr bwMode="auto">
            <a:xfrm>
              <a:off x="192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0"/>
            <p:cNvSpPr>
              <a:spLocks noChangeArrowheads="1"/>
            </p:cNvSpPr>
            <p:nvPr/>
          </p:nvSpPr>
          <p:spPr bwMode="auto">
            <a:xfrm>
              <a:off x="201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val 51"/>
            <p:cNvSpPr>
              <a:spLocks noChangeArrowheads="1"/>
            </p:cNvSpPr>
            <p:nvPr/>
          </p:nvSpPr>
          <p:spPr bwMode="auto">
            <a:xfrm>
              <a:off x="211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val 52"/>
            <p:cNvSpPr>
              <a:spLocks noChangeArrowheads="1"/>
            </p:cNvSpPr>
            <p:nvPr/>
          </p:nvSpPr>
          <p:spPr bwMode="auto">
            <a:xfrm>
              <a:off x="220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val 53"/>
            <p:cNvSpPr>
              <a:spLocks noChangeArrowheads="1"/>
            </p:cNvSpPr>
            <p:nvPr/>
          </p:nvSpPr>
          <p:spPr bwMode="auto">
            <a:xfrm>
              <a:off x="230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240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val 55"/>
            <p:cNvSpPr>
              <a:spLocks noChangeArrowheads="1"/>
            </p:cNvSpPr>
            <p:nvPr/>
          </p:nvSpPr>
          <p:spPr bwMode="auto">
            <a:xfrm>
              <a:off x="249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259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val 57"/>
            <p:cNvSpPr>
              <a:spLocks noChangeArrowheads="1"/>
            </p:cNvSpPr>
            <p:nvPr/>
          </p:nvSpPr>
          <p:spPr bwMode="auto">
            <a:xfrm>
              <a:off x="268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val 58"/>
            <p:cNvSpPr>
              <a:spLocks noChangeArrowheads="1"/>
            </p:cNvSpPr>
            <p:nvPr/>
          </p:nvSpPr>
          <p:spPr bwMode="auto">
            <a:xfrm>
              <a:off x="278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288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>
              <a:off x="297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Oval 61"/>
            <p:cNvSpPr>
              <a:spLocks noChangeArrowheads="1"/>
            </p:cNvSpPr>
            <p:nvPr/>
          </p:nvSpPr>
          <p:spPr bwMode="auto">
            <a:xfrm>
              <a:off x="307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Oval 62"/>
            <p:cNvSpPr>
              <a:spLocks noChangeArrowheads="1"/>
            </p:cNvSpPr>
            <p:nvPr/>
          </p:nvSpPr>
          <p:spPr bwMode="auto">
            <a:xfrm>
              <a:off x="316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63"/>
            <p:cNvSpPr>
              <a:spLocks noChangeArrowheads="1"/>
            </p:cNvSpPr>
            <p:nvPr/>
          </p:nvSpPr>
          <p:spPr bwMode="auto">
            <a:xfrm>
              <a:off x="326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Oval 64"/>
            <p:cNvSpPr>
              <a:spLocks noChangeArrowheads="1"/>
            </p:cNvSpPr>
            <p:nvPr/>
          </p:nvSpPr>
          <p:spPr bwMode="auto">
            <a:xfrm>
              <a:off x="336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val 65"/>
            <p:cNvSpPr>
              <a:spLocks noChangeArrowheads="1"/>
            </p:cNvSpPr>
            <p:nvPr/>
          </p:nvSpPr>
          <p:spPr bwMode="auto">
            <a:xfrm>
              <a:off x="345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val 66"/>
            <p:cNvSpPr>
              <a:spLocks noChangeArrowheads="1"/>
            </p:cNvSpPr>
            <p:nvPr/>
          </p:nvSpPr>
          <p:spPr bwMode="auto">
            <a:xfrm>
              <a:off x="355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val 67"/>
            <p:cNvSpPr>
              <a:spLocks noChangeArrowheads="1"/>
            </p:cNvSpPr>
            <p:nvPr/>
          </p:nvSpPr>
          <p:spPr bwMode="auto">
            <a:xfrm>
              <a:off x="364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Oval 68"/>
            <p:cNvSpPr>
              <a:spLocks noChangeArrowheads="1"/>
            </p:cNvSpPr>
            <p:nvPr/>
          </p:nvSpPr>
          <p:spPr bwMode="auto">
            <a:xfrm>
              <a:off x="374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Oval 69"/>
            <p:cNvSpPr>
              <a:spLocks noChangeArrowheads="1"/>
            </p:cNvSpPr>
            <p:nvPr/>
          </p:nvSpPr>
          <p:spPr bwMode="auto">
            <a:xfrm>
              <a:off x="384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Oval 70"/>
            <p:cNvSpPr>
              <a:spLocks noChangeArrowheads="1"/>
            </p:cNvSpPr>
            <p:nvPr/>
          </p:nvSpPr>
          <p:spPr bwMode="auto">
            <a:xfrm>
              <a:off x="393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Oval 71"/>
            <p:cNvSpPr>
              <a:spLocks noChangeArrowheads="1"/>
            </p:cNvSpPr>
            <p:nvPr/>
          </p:nvSpPr>
          <p:spPr bwMode="auto">
            <a:xfrm>
              <a:off x="403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12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422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val 74"/>
            <p:cNvSpPr>
              <a:spLocks noChangeArrowheads="1"/>
            </p:cNvSpPr>
            <p:nvPr/>
          </p:nvSpPr>
          <p:spPr bwMode="auto">
            <a:xfrm>
              <a:off x="432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Oval 75"/>
            <p:cNvSpPr>
              <a:spLocks noChangeArrowheads="1"/>
            </p:cNvSpPr>
            <p:nvPr/>
          </p:nvSpPr>
          <p:spPr bwMode="auto">
            <a:xfrm>
              <a:off x="441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Oval 76"/>
            <p:cNvSpPr>
              <a:spLocks noChangeArrowheads="1"/>
            </p:cNvSpPr>
            <p:nvPr/>
          </p:nvSpPr>
          <p:spPr bwMode="auto">
            <a:xfrm>
              <a:off x="451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Oval 77"/>
            <p:cNvSpPr>
              <a:spLocks noChangeArrowheads="1"/>
            </p:cNvSpPr>
            <p:nvPr/>
          </p:nvSpPr>
          <p:spPr bwMode="auto">
            <a:xfrm>
              <a:off x="460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Oval 78"/>
            <p:cNvSpPr>
              <a:spLocks noChangeArrowheads="1"/>
            </p:cNvSpPr>
            <p:nvPr/>
          </p:nvSpPr>
          <p:spPr bwMode="auto">
            <a:xfrm>
              <a:off x="470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2" name="Text Box 79"/>
          <p:cNvSpPr txBox="1">
            <a:spLocks noChangeArrowheads="1"/>
          </p:cNvSpPr>
          <p:nvPr/>
        </p:nvSpPr>
        <p:spPr bwMode="auto">
          <a:xfrm>
            <a:off x="849313" y="1785938"/>
            <a:ext cx="2368550" cy="296862"/>
          </a:xfrm>
          <a:prstGeom prst="rect">
            <a:avLst/>
          </a:prstGeom>
          <a:solidFill>
            <a:srgbClr val="CC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입력 스트림의 방향</a:t>
            </a:r>
          </a:p>
        </p:txBody>
      </p:sp>
      <p:grpSp>
        <p:nvGrpSpPr>
          <p:cNvPr id="83" name="Group 80"/>
          <p:cNvGrpSpPr>
            <a:grpSpLocks/>
          </p:cNvGrpSpPr>
          <p:nvPr/>
        </p:nvGrpSpPr>
        <p:grpSpPr bwMode="auto">
          <a:xfrm rot="-3418901">
            <a:off x="1177925" y="4030663"/>
            <a:ext cx="4143375" cy="295275"/>
            <a:chOff x="1824" y="1968"/>
            <a:chExt cx="3120" cy="144"/>
          </a:xfrm>
        </p:grpSpPr>
        <p:sp>
          <p:nvSpPr>
            <p:cNvPr id="84" name="AutoShape 81"/>
            <p:cNvSpPr>
              <a:spLocks noChangeArrowheads="1"/>
            </p:cNvSpPr>
            <p:nvPr/>
          </p:nvSpPr>
          <p:spPr bwMode="auto">
            <a:xfrm rot="5400000">
              <a:off x="3312" y="480"/>
              <a:ext cx="144" cy="3120"/>
            </a:xfrm>
            <a:prstGeom prst="can">
              <a:avLst>
                <a:gd name="adj" fmla="val 86065"/>
              </a:avLst>
            </a:prstGeom>
            <a:solidFill>
              <a:srgbClr val="FFFFFF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Oval 82"/>
            <p:cNvSpPr>
              <a:spLocks noChangeArrowheads="1"/>
            </p:cNvSpPr>
            <p:nvPr/>
          </p:nvSpPr>
          <p:spPr bwMode="auto">
            <a:xfrm>
              <a:off x="192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Oval 83"/>
            <p:cNvSpPr>
              <a:spLocks noChangeArrowheads="1"/>
            </p:cNvSpPr>
            <p:nvPr/>
          </p:nvSpPr>
          <p:spPr bwMode="auto">
            <a:xfrm>
              <a:off x="201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val 84"/>
            <p:cNvSpPr>
              <a:spLocks noChangeArrowheads="1"/>
            </p:cNvSpPr>
            <p:nvPr/>
          </p:nvSpPr>
          <p:spPr bwMode="auto">
            <a:xfrm>
              <a:off x="211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Oval 85"/>
            <p:cNvSpPr>
              <a:spLocks noChangeArrowheads="1"/>
            </p:cNvSpPr>
            <p:nvPr/>
          </p:nvSpPr>
          <p:spPr bwMode="auto">
            <a:xfrm>
              <a:off x="220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val 86"/>
            <p:cNvSpPr>
              <a:spLocks noChangeArrowheads="1"/>
            </p:cNvSpPr>
            <p:nvPr/>
          </p:nvSpPr>
          <p:spPr bwMode="auto">
            <a:xfrm>
              <a:off x="230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Oval 87"/>
            <p:cNvSpPr>
              <a:spLocks noChangeArrowheads="1"/>
            </p:cNvSpPr>
            <p:nvPr/>
          </p:nvSpPr>
          <p:spPr bwMode="auto">
            <a:xfrm>
              <a:off x="240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Oval 88"/>
            <p:cNvSpPr>
              <a:spLocks noChangeArrowheads="1"/>
            </p:cNvSpPr>
            <p:nvPr/>
          </p:nvSpPr>
          <p:spPr bwMode="auto">
            <a:xfrm>
              <a:off x="249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Oval 89"/>
            <p:cNvSpPr>
              <a:spLocks noChangeArrowheads="1"/>
            </p:cNvSpPr>
            <p:nvPr/>
          </p:nvSpPr>
          <p:spPr bwMode="auto">
            <a:xfrm>
              <a:off x="259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Oval 90"/>
            <p:cNvSpPr>
              <a:spLocks noChangeArrowheads="1"/>
            </p:cNvSpPr>
            <p:nvPr/>
          </p:nvSpPr>
          <p:spPr bwMode="auto">
            <a:xfrm>
              <a:off x="268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Oval 91"/>
            <p:cNvSpPr>
              <a:spLocks noChangeArrowheads="1"/>
            </p:cNvSpPr>
            <p:nvPr/>
          </p:nvSpPr>
          <p:spPr bwMode="auto">
            <a:xfrm>
              <a:off x="278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Oval 92"/>
            <p:cNvSpPr>
              <a:spLocks noChangeArrowheads="1"/>
            </p:cNvSpPr>
            <p:nvPr/>
          </p:nvSpPr>
          <p:spPr bwMode="auto">
            <a:xfrm>
              <a:off x="288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Oval 93"/>
            <p:cNvSpPr>
              <a:spLocks noChangeArrowheads="1"/>
            </p:cNvSpPr>
            <p:nvPr/>
          </p:nvSpPr>
          <p:spPr bwMode="auto">
            <a:xfrm>
              <a:off x="297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94"/>
            <p:cNvSpPr>
              <a:spLocks noChangeArrowheads="1"/>
            </p:cNvSpPr>
            <p:nvPr/>
          </p:nvSpPr>
          <p:spPr bwMode="auto">
            <a:xfrm>
              <a:off x="307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Oval 95"/>
            <p:cNvSpPr>
              <a:spLocks noChangeArrowheads="1"/>
            </p:cNvSpPr>
            <p:nvPr/>
          </p:nvSpPr>
          <p:spPr bwMode="auto">
            <a:xfrm>
              <a:off x="316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96"/>
            <p:cNvSpPr>
              <a:spLocks noChangeArrowheads="1"/>
            </p:cNvSpPr>
            <p:nvPr/>
          </p:nvSpPr>
          <p:spPr bwMode="auto">
            <a:xfrm>
              <a:off x="326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97"/>
            <p:cNvSpPr>
              <a:spLocks noChangeArrowheads="1"/>
            </p:cNvSpPr>
            <p:nvPr/>
          </p:nvSpPr>
          <p:spPr bwMode="auto">
            <a:xfrm>
              <a:off x="336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98"/>
            <p:cNvSpPr>
              <a:spLocks noChangeArrowheads="1"/>
            </p:cNvSpPr>
            <p:nvPr/>
          </p:nvSpPr>
          <p:spPr bwMode="auto">
            <a:xfrm>
              <a:off x="345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val 99"/>
            <p:cNvSpPr>
              <a:spLocks noChangeArrowheads="1"/>
            </p:cNvSpPr>
            <p:nvPr/>
          </p:nvSpPr>
          <p:spPr bwMode="auto">
            <a:xfrm>
              <a:off x="355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Oval 100"/>
            <p:cNvSpPr>
              <a:spLocks noChangeArrowheads="1"/>
            </p:cNvSpPr>
            <p:nvPr/>
          </p:nvSpPr>
          <p:spPr bwMode="auto">
            <a:xfrm>
              <a:off x="364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101"/>
            <p:cNvSpPr>
              <a:spLocks noChangeArrowheads="1"/>
            </p:cNvSpPr>
            <p:nvPr/>
          </p:nvSpPr>
          <p:spPr bwMode="auto">
            <a:xfrm>
              <a:off x="374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102"/>
            <p:cNvSpPr>
              <a:spLocks noChangeArrowheads="1"/>
            </p:cNvSpPr>
            <p:nvPr/>
          </p:nvSpPr>
          <p:spPr bwMode="auto">
            <a:xfrm>
              <a:off x="384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103"/>
            <p:cNvSpPr>
              <a:spLocks noChangeArrowheads="1"/>
            </p:cNvSpPr>
            <p:nvPr/>
          </p:nvSpPr>
          <p:spPr bwMode="auto">
            <a:xfrm>
              <a:off x="393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104"/>
            <p:cNvSpPr>
              <a:spLocks noChangeArrowheads="1"/>
            </p:cNvSpPr>
            <p:nvPr/>
          </p:nvSpPr>
          <p:spPr bwMode="auto">
            <a:xfrm>
              <a:off x="403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105"/>
            <p:cNvSpPr>
              <a:spLocks noChangeArrowheads="1"/>
            </p:cNvSpPr>
            <p:nvPr/>
          </p:nvSpPr>
          <p:spPr bwMode="auto">
            <a:xfrm>
              <a:off x="412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Oval 106"/>
            <p:cNvSpPr>
              <a:spLocks noChangeArrowheads="1"/>
            </p:cNvSpPr>
            <p:nvPr/>
          </p:nvSpPr>
          <p:spPr bwMode="auto">
            <a:xfrm>
              <a:off x="422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Oval 107"/>
            <p:cNvSpPr>
              <a:spLocks noChangeArrowheads="1"/>
            </p:cNvSpPr>
            <p:nvPr/>
          </p:nvSpPr>
          <p:spPr bwMode="auto">
            <a:xfrm>
              <a:off x="4320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108"/>
            <p:cNvSpPr>
              <a:spLocks noChangeArrowheads="1"/>
            </p:cNvSpPr>
            <p:nvPr/>
          </p:nvSpPr>
          <p:spPr bwMode="auto">
            <a:xfrm>
              <a:off x="4416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109"/>
            <p:cNvSpPr>
              <a:spLocks noChangeArrowheads="1"/>
            </p:cNvSpPr>
            <p:nvPr/>
          </p:nvSpPr>
          <p:spPr bwMode="auto">
            <a:xfrm>
              <a:off x="4512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Oval 110"/>
            <p:cNvSpPr>
              <a:spLocks noChangeArrowheads="1"/>
            </p:cNvSpPr>
            <p:nvPr/>
          </p:nvSpPr>
          <p:spPr bwMode="auto">
            <a:xfrm>
              <a:off x="4608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111"/>
            <p:cNvSpPr>
              <a:spLocks noChangeArrowheads="1"/>
            </p:cNvSpPr>
            <p:nvPr/>
          </p:nvSpPr>
          <p:spPr bwMode="auto">
            <a:xfrm>
              <a:off x="4704" y="1992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5400000" scaled="1"/>
            </a:gra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5" name="AutoShape 112"/>
          <p:cNvSpPr>
            <a:spLocks noChangeArrowheads="1"/>
          </p:cNvSpPr>
          <p:nvPr/>
        </p:nvSpPr>
        <p:spPr bwMode="auto">
          <a:xfrm rot="2023812">
            <a:off x="3470275" y="2105025"/>
            <a:ext cx="385763" cy="715963"/>
          </a:xfrm>
          <a:prstGeom prst="upArrow">
            <a:avLst>
              <a:gd name="adj1" fmla="val 50000"/>
              <a:gd name="adj2" fmla="val 46399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6" name="AutoShape 113"/>
          <p:cNvSpPr>
            <a:spLocks noChangeArrowheads="1"/>
          </p:cNvSpPr>
          <p:nvPr/>
        </p:nvSpPr>
        <p:spPr bwMode="auto">
          <a:xfrm rot="1986852" flipV="1">
            <a:off x="1952625" y="5524500"/>
            <a:ext cx="395288" cy="673100"/>
          </a:xfrm>
          <a:prstGeom prst="upArrow">
            <a:avLst>
              <a:gd name="adj1" fmla="val 50000"/>
              <a:gd name="adj2" fmla="val 4257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7" name="Picture 114" descr="BD06152_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5278438"/>
            <a:ext cx="69532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 Box 115"/>
          <p:cNvSpPr txBox="1">
            <a:spLocks noChangeArrowheads="1"/>
          </p:cNvSpPr>
          <p:nvPr/>
        </p:nvSpPr>
        <p:spPr bwMode="auto">
          <a:xfrm>
            <a:off x="2921000" y="5203825"/>
            <a:ext cx="2762250" cy="296863"/>
          </a:xfrm>
          <a:prstGeom prst="rect">
            <a:avLst/>
          </a:prstGeom>
          <a:solidFill>
            <a:srgbClr val="CC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출력 스트림의 방향</a:t>
            </a:r>
          </a:p>
        </p:txBody>
      </p:sp>
      <p:sp>
        <p:nvSpPr>
          <p:cNvPr id="119" name="Rectangle 116"/>
          <p:cNvSpPr>
            <a:spLocks noChangeArrowheads="1"/>
          </p:cNvSpPr>
          <p:nvPr/>
        </p:nvSpPr>
        <p:spPr bwMode="auto">
          <a:xfrm>
            <a:off x="4778375" y="2124075"/>
            <a:ext cx="407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ko-KR" altLang="en-US" b="1">
                <a:latin typeface="Arial" charset="0"/>
              </a:rPr>
              <a:t>나</a:t>
            </a:r>
          </a:p>
        </p:txBody>
      </p:sp>
      <p:sp>
        <p:nvSpPr>
          <p:cNvPr id="120" name="Rectangle 117"/>
          <p:cNvSpPr>
            <a:spLocks noChangeArrowheads="1"/>
          </p:cNvSpPr>
          <p:nvPr/>
        </p:nvSpPr>
        <p:spPr bwMode="auto">
          <a:xfrm>
            <a:off x="849313" y="2092325"/>
            <a:ext cx="2368550" cy="460375"/>
          </a:xfrm>
          <a:prstGeom prst="rect">
            <a:avLst/>
          </a:prstGeom>
          <a:noFill/>
          <a:ln w="3175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나를 기준으로 데이터가 들어온다면 무조건 입력 스트림</a:t>
            </a:r>
          </a:p>
        </p:txBody>
      </p:sp>
      <p:sp>
        <p:nvSpPr>
          <p:cNvPr id="121" name="Rectangle 118"/>
          <p:cNvSpPr>
            <a:spLocks noChangeArrowheads="1"/>
          </p:cNvSpPr>
          <p:nvPr/>
        </p:nvSpPr>
        <p:spPr bwMode="auto">
          <a:xfrm>
            <a:off x="2921000" y="5500688"/>
            <a:ext cx="2762250" cy="460375"/>
          </a:xfrm>
          <a:prstGeom prst="rect">
            <a:avLst/>
          </a:prstGeom>
          <a:noFill/>
          <a:ln w="3175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나를 기준으로 데이터가 밖으로 나간다면 무조건 출력 스트림</a:t>
            </a:r>
          </a:p>
        </p:txBody>
      </p:sp>
      <p:sp>
        <p:nvSpPr>
          <p:cNvPr id="122" name="Oval 119"/>
          <p:cNvSpPr>
            <a:spLocks noChangeArrowheads="1"/>
          </p:cNvSpPr>
          <p:nvPr/>
        </p:nvSpPr>
        <p:spPr bwMode="auto">
          <a:xfrm>
            <a:off x="4778375" y="3033713"/>
            <a:ext cx="198438" cy="198437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Line 120"/>
          <p:cNvSpPr>
            <a:spLocks noChangeShapeType="1"/>
          </p:cNvSpPr>
          <p:nvPr/>
        </p:nvSpPr>
        <p:spPr bwMode="auto">
          <a:xfrm>
            <a:off x="4076700" y="3132138"/>
            <a:ext cx="70167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Rectangle 121"/>
          <p:cNvSpPr>
            <a:spLocks noChangeArrowheads="1"/>
          </p:cNvSpPr>
          <p:nvPr/>
        </p:nvSpPr>
        <p:spPr bwMode="auto">
          <a:xfrm>
            <a:off x="4441825" y="3543300"/>
            <a:ext cx="630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ko-KR" altLang="en-US" sz="1200" b="1">
                <a:latin typeface="Arial" charset="0"/>
              </a:rPr>
              <a:t>바이트</a:t>
            </a:r>
          </a:p>
        </p:txBody>
      </p:sp>
      <p:sp>
        <p:nvSpPr>
          <p:cNvPr id="125" name="Rectangle 122"/>
          <p:cNvSpPr>
            <a:spLocks noChangeArrowheads="1"/>
          </p:cNvSpPr>
          <p:nvPr/>
        </p:nvSpPr>
        <p:spPr bwMode="auto">
          <a:xfrm>
            <a:off x="6061075" y="3005138"/>
            <a:ext cx="2560638" cy="277812"/>
          </a:xfrm>
          <a:prstGeom prst="rect">
            <a:avLst/>
          </a:prstGeom>
          <a:noFill/>
          <a:ln w="3175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바이트 그 자체를 핸들하는 스트림</a:t>
            </a:r>
          </a:p>
        </p:txBody>
      </p:sp>
      <p:sp>
        <p:nvSpPr>
          <p:cNvPr id="126" name="Rectangle 123"/>
          <p:cNvSpPr>
            <a:spLocks noChangeArrowheads="1"/>
          </p:cNvSpPr>
          <p:nvPr/>
        </p:nvSpPr>
        <p:spPr bwMode="auto">
          <a:xfrm>
            <a:off x="6061075" y="4021138"/>
            <a:ext cx="2516188" cy="642937"/>
          </a:xfrm>
          <a:prstGeom prst="rect">
            <a:avLst/>
          </a:prstGeom>
          <a:noFill/>
          <a:ln w="3175" cap="rnd">
            <a:solidFill>
              <a:srgbClr val="0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바이트를 문자로 인코딩하여 핸들한다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. 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인코딩은 기본적으로 스트림이 자동으로 판단한다</a:t>
            </a: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.</a:t>
            </a:r>
          </a:p>
        </p:txBody>
      </p:sp>
      <p:sp>
        <p:nvSpPr>
          <p:cNvPr id="127" name="Text Box 124"/>
          <p:cNvSpPr txBox="1">
            <a:spLocks noChangeArrowheads="1"/>
          </p:cNvSpPr>
          <p:nvPr/>
        </p:nvSpPr>
        <p:spPr bwMode="auto">
          <a:xfrm>
            <a:off x="6061075" y="2708275"/>
            <a:ext cx="2560638" cy="296863"/>
          </a:xfrm>
          <a:prstGeom prst="rect">
            <a:avLst/>
          </a:prstGeom>
          <a:solidFill>
            <a:srgbClr val="CC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바이트스트림</a:t>
            </a:r>
          </a:p>
        </p:txBody>
      </p:sp>
      <p:sp>
        <p:nvSpPr>
          <p:cNvPr id="128" name="Line 125"/>
          <p:cNvSpPr>
            <a:spLocks noChangeShapeType="1"/>
          </p:cNvSpPr>
          <p:nvPr/>
        </p:nvSpPr>
        <p:spPr bwMode="auto">
          <a:xfrm>
            <a:off x="3316288" y="4278313"/>
            <a:ext cx="126523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126"/>
          <p:cNvSpPr>
            <a:spLocks noChangeArrowheads="1"/>
          </p:cNvSpPr>
          <p:nvPr/>
        </p:nvSpPr>
        <p:spPr bwMode="auto">
          <a:xfrm>
            <a:off x="4581525" y="4178300"/>
            <a:ext cx="196850" cy="198438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127"/>
          <p:cNvSpPr>
            <a:spLocks noChangeArrowheads="1"/>
          </p:cNvSpPr>
          <p:nvPr/>
        </p:nvSpPr>
        <p:spPr bwMode="auto">
          <a:xfrm>
            <a:off x="4778375" y="4178300"/>
            <a:ext cx="198438" cy="198438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Rectangle 128"/>
          <p:cNvSpPr>
            <a:spLocks noChangeArrowheads="1"/>
          </p:cNvSpPr>
          <p:nvPr/>
        </p:nvSpPr>
        <p:spPr bwMode="auto">
          <a:xfrm>
            <a:off x="4527550" y="4370388"/>
            <a:ext cx="482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0" lang="ko-KR" altLang="en-US" sz="1200" b="1">
                <a:latin typeface="Arial" charset="0"/>
              </a:rPr>
              <a:t>문자</a:t>
            </a:r>
          </a:p>
        </p:txBody>
      </p:sp>
      <p:sp>
        <p:nvSpPr>
          <p:cNvPr id="132" name="AutoShape 129"/>
          <p:cNvSpPr>
            <a:spLocks noChangeArrowheads="1"/>
          </p:cNvSpPr>
          <p:nvPr/>
        </p:nvSpPr>
        <p:spPr bwMode="auto">
          <a:xfrm>
            <a:off x="5075238" y="3033713"/>
            <a:ext cx="985837" cy="198437"/>
          </a:xfrm>
          <a:prstGeom prst="rightArrow">
            <a:avLst>
              <a:gd name="adj1" fmla="val 50000"/>
              <a:gd name="adj2" fmla="val 1242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3" name="AutoShape 130"/>
          <p:cNvSpPr>
            <a:spLocks noChangeArrowheads="1"/>
          </p:cNvSpPr>
          <p:nvPr/>
        </p:nvSpPr>
        <p:spPr bwMode="auto">
          <a:xfrm>
            <a:off x="5075238" y="4178300"/>
            <a:ext cx="985837" cy="198438"/>
          </a:xfrm>
          <a:prstGeom prst="rightArrow">
            <a:avLst>
              <a:gd name="adj1" fmla="val 50000"/>
              <a:gd name="adj2" fmla="val 12420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Rectangle 131"/>
          <p:cNvSpPr>
            <a:spLocks noChangeArrowheads="1"/>
          </p:cNvSpPr>
          <p:nvPr/>
        </p:nvSpPr>
        <p:spPr bwMode="auto">
          <a:xfrm>
            <a:off x="3414713" y="4017963"/>
            <a:ext cx="7778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1">
                <a:latin typeface="Arial" charset="0"/>
              </a:rPr>
              <a:t>문자 인코딩</a:t>
            </a:r>
          </a:p>
        </p:txBody>
      </p:sp>
      <p:sp>
        <p:nvSpPr>
          <p:cNvPr id="135" name="AutoShape 132"/>
          <p:cNvSpPr>
            <a:spLocks noChangeArrowheads="1"/>
          </p:cNvSpPr>
          <p:nvPr/>
        </p:nvSpPr>
        <p:spPr bwMode="auto">
          <a:xfrm>
            <a:off x="6965950" y="5203825"/>
            <a:ext cx="1381125" cy="690563"/>
          </a:xfrm>
          <a:prstGeom prst="cloudCallout">
            <a:avLst>
              <a:gd name="adj1" fmla="val -26486"/>
              <a:gd name="adj2" fmla="val -20537"/>
            </a:avLst>
          </a:prstGeom>
          <a:solidFill>
            <a:srgbClr val="00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스트림이 빨대랬지</a:t>
            </a:r>
            <a:r>
              <a:rPr kumimoji="0" lang="en-US" altLang="ko-KR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!</a:t>
            </a:r>
          </a:p>
        </p:txBody>
      </p:sp>
      <p:sp>
        <p:nvSpPr>
          <p:cNvPr id="136" name="Line 133"/>
          <p:cNvSpPr>
            <a:spLocks noChangeShapeType="1"/>
          </p:cNvSpPr>
          <p:nvPr/>
        </p:nvSpPr>
        <p:spPr bwMode="auto">
          <a:xfrm flipH="1" flipV="1">
            <a:off x="3117850" y="4711700"/>
            <a:ext cx="296863" cy="4921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341313" y="1406525"/>
            <a:ext cx="8551862" cy="48831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Rectangle 135"/>
          <p:cNvSpPr>
            <a:spLocks noChangeArrowheads="1"/>
          </p:cNvSpPr>
          <p:nvPr/>
        </p:nvSpPr>
        <p:spPr bwMode="auto">
          <a:xfrm>
            <a:off x="341313" y="954088"/>
            <a:ext cx="8551862" cy="530225"/>
          </a:xfrm>
          <a:prstGeom prst="rect">
            <a:avLst/>
          </a:prstGeom>
          <a:solidFill>
            <a:srgbClr val="666699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</a:rPr>
              <a:t>스트림의 종류와 방향성</a:t>
            </a:r>
          </a:p>
        </p:txBody>
      </p:sp>
      <p:sp>
        <p:nvSpPr>
          <p:cNvPr id="139" name="Text Box 136"/>
          <p:cNvSpPr txBox="1">
            <a:spLocks noChangeArrowheads="1"/>
          </p:cNvSpPr>
          <p:nvPr/>
        </p:nvSpPr>
        <p:spPr bwMode="auto">
          <a:xfrm>
            <a:off x="6061075" y="3724275"/>
            <a:ext cx="2516188" cy="296863"/>
          </a:xfrm>
          <a:prstGeom prst="rect">
            <a:avLst/>
          </a:prstGeom>
          <a:solidFill>
            <a:srgbClr val="CC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문자스트림</a:t>
            </a:r>
          </a:p>
        </p:txBody>
      </p:sp>
    </p:spTree>
    <p:extLst>
      <p:ext uri="{BB962C8B-B14F-4D97-AF65-F5344CB8AC3E}">
        <p14:creationId xmlns:p14="http://schemas.microsoft.com/office/powerpoint/2010/main" val="3853165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145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표준입출력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클래스의 표준 입출력 스트림 멤버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package java.lang;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public class System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public static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PrintStream out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public static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 in;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public static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PrintStream err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중간 생략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System.out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표준 출력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모니터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에러메시지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System.in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표준 입력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키보드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d = System.in.read();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한 바이트 읽어내기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System.err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표준 에러 출력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모니터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System.err.println("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데이터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>
            <a:off x="4481513" y="2259013"/>
            <a:ext cx="10350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607050" y="2120900"/>
            <a:ext cx="12144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키보드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표준입력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)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4481513" y="1941513"/>
            <a:ext cx="10350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607050" y="1804988"/>
            <a:ext cx="12144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모니터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표준출력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)</a:t>
            </a: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4481513" y="2570163"/>
            <a:ext cx="10350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618163" y="2433638"/>
            <a:ext cx="15192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모니터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표준에러출력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)</a:t>
            </a: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 rot="18644770">
            <a:off x="408782" y="16057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792163" y="1403350"/>
            <a:ext cx="6480175" cy="171132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1695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079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System.in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import java.io.*;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SystemInMain3{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main(String[] args) throws IOException{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문자를 입력한 후 엔터를 누르세요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? 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int i;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while( (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 = System.in.read()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 !=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'\n'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){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System.out.println((char)i +":" + i);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 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실행결과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c:\javasrc\chap09&gt;javac SystemInMain3.java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c:\javasrc\chap09&gt;java SystemInMain3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문자를 입력한 후 엔터를 누르세요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? Hello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H:72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e:101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l:108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l:108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o:111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:13</a:t>
            </a:r>
          </a:p>
        </p:txBody>
      </p:sp>
      <p:sp>
        <p:nvSpPr>
          <p:cNvPr id="18" name="Line 4"/>
          <p:cNvSpPr>
            <a:spLocks noChangeShapeType="1"/>
          </p:cNvSpPr>
          <p:nvPr/>
        </p:nvSpPr>
        <p:spPr bwMode="auto">
          <a:xfrm flipH="1">
            <a:off x="4481513" y="4554538"/>
            <a:ext cx="72072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5197475" y="4445000"/>
            <a:ext cx="2746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엔터</a:t>
            </a:r>
          </a:p>
        </p:txBody>
      </p:sp>
    </p:spTree>
    <p:extLst>
      <p:ext uri="{BB962C8B-B14F-4D97-AF65-F5344CB8AC3E}">
        <p14:creationId xmlns:p14="http://schemas.microsoft.com/office/powerpoint/2010/main" val="984842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9" name="Rectangle 3"/>
          <p:cNvSpPr>
            <a:spLocks noGrp="1" noChangeArrowheads="1"/>
          </p:cNvSpPr>
          <p:nvPr>
            <p:ph idx="1"/>
          </p:nvPr>
        </p:nvSpPr>
        <p:spPr>
          <a:xfrm>
            <a:off x="385763" y="764704"/>
            <a:ext cx="8372475" cy="576064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//LiteralTest.java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public class </a:t>
            </a:r>
            <a:r>
              <a:rPr lang="en-US" altLang="ko-KR" sz="1400" dirty="0" err="1">
                <a:latin typeface="Lucida Console" pitchFamily="49" charset="0"/>
              </a:rPr>
              <a:t>LiteralTest</a:t>
            </a:r>
            <a:r>
              <a:rPr lang="en-US" altLang="ko-KR" sz="1400" dirty="0">
                <a:latin typeface="Lucida Console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public static void main(String[] </a:t>
            </a:r>
            <a:r>
              <a:rPr lang="en-US" altLang="ko-KR" sz="1400" dirty="0" err="1">
                <a:latin typeface="Lucida Console" pitchFamily="49" charset="0"/>
              </a:rPr>
              <a:t>args</a:t>
            </a:r>
            <a:r>
              <a:rPr lang="en-US" altLang="ko-KR" sz="1400" dirty="0">
                <a:latin typeface="Lucida Console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int</a:t>
            </a:r>
            <a:r>
              <a:rPr lang="en-US" altLang="ko-KR" sz="1400" dirty="0">
                <a:latin typeface="Lucida Console" pitchFamily="49" charset="0"/>
              </a:rPr>
              <a:t> a = 100;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int</a:t>
            </a:r>
            <a:r>
              <a:rPr lang="en-US" altLang="ko-KR" sz="1400" dirty="0">
                <a:latin typeface="Lucida Console" pitchFamily="49" charset="0"/>
              </a:rPr>
              <a:t> b = 200L;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	   long c = 300L;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	   long d = 400l;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("a = " + a);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("b = " + b);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("c = " + c);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("d = " + d);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("=============================");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	   char </a:t>
            </a:r>
            <a:r>
              <a:rPr lang="en-US" altLang="ko-KR" sz="1400" dirty="0" err="1">
                <a:latin typeface="Lucida Console" pitchFamily="49" charset="0"/>
              </a:rPr>
              <a:t>ca</a:t>
            </a:r>
            <a:r>
              <a:rPr lang="en-US" altLang="ko-KR" sz="1400" dirty="0">
                <a:latin typeface="Lucida Console" pitchFamily="49" charset="0"/>
              </a:rPr>
              <a:t> = 'a';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	   char </a:t>
            </a:r>
            <a:r>
              <a:rPr lang="en-US" altLang="ko-KR" sz="1400" dirty="0" err="1">
                <a:latin typeface="Lucida Console" pitchFamily="49" charset="0"/>
              </a:rPr>
              <a:t>cb</a:t>
            </a:r>
            <a:r>
              <a:rPr lang="en-US" altLang="ko-KR" sz="1400" dirty="0">
                <a:latin typeface="Lucida Console" pitchFamily="49" charset="0"/>
              </a:rPr>
              <a:t> = "b";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</a:t>
            </a:r>
            <a:r>
              <a:rPr lang="en-US" altLang="ko-KR" sz="1400" dirty="0" err="1">
                <a:latin typeface="Lucida Console" pitchFamily="49" charset="0"/>
              </a:rPr>
              <a:t>ca</a:t>
            </a:r>
            <a:r>
              <a:rPr lang="en-US" altLang="ko-KR" sz="1400" dirty="0">
                <a:latin typeface="Lucida Console" pitchFamily="49" charset="0"/>
              </a:rPr>
              <a:t> = " + </a:t>
            </a:r>
            <a:r>
              <a:rPr lang="en-US" altLang="ko-KR" sz="1400" dirty="0" err="1">
                <a:latin typeface="Lucida Console" pitchFamily="49" charset="0"/>
              </a:rPr>
              <a:t>ca</a:t>
            </a:r>
            <a:r>
              <a:rPr lang="en-US" altLang="ko-KR" sz="14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</a:t>
            </a:r>
            <a:r>
              <a:rPr lang="en-US" altLang="ko-KR" sz="1400" dirty="0" err="1">
                <a:latin typeface="Lucida Console" pitchFamily="49" charset="0"/>
              </a:rPr>
              <a:t>cb</a:t>
            </a:r>
            <a:r>
              <a:rPr lang="en-US" altLang="ko-KR" sz="1400" dirty="0">
                <a:latin typeface="Lucida Console" pitchFamily="49" charset="0"/>
              </a:rPr>
              <a:t> = " + </a:t>
            </a:r>
            <a:r>
              <a:rPr lang="en-US" altLang="ko-KR" sz="1400" dirty="0" err="1">
                <a:latin typeface="Lucida Console" pitchFamily="49" charset="0"/>
              </a:rPr>
              <a:t>cb</a:t>
            </a:r>
            <a:r>
              <a:rPr lang="en-US" altLang="ko-KR" sz="14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("=============================");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String str1="</a:t>
            </a:r>
            <a:r>
              <a:rPr lang="ko-KR" altLang="en-US" sz="1400" dirty="0">
                <a:latin typeface="Lucida Console" pitchFamily="49" charset="0"/>
              </a:rPr>
              <a:t>안녕하세요</a:t>
            </a:r>
            <a:r>
              <a:rPr lang="en-US" altLang="ko-KR" sz="1400" dirty="0">
                <a:latin typeface="Lucida Console" pitchFamily="49" charset="0"/>
              </a:rPr>
              <a:t>! </a:t>
            </a:r>
            <a:r>
              <a:rPr lang="ko-KR" altLang="en-US" sz="1400" dirty="0">
                <a:latin typeface="Lucida Console" pitchFamily="49" charset="0"/>
              </a:rPr>
              <a:t>오늘부터 우리는 자바 </a:t>
            </a:r>
            <a:r>
              <a:rPr lang="ko-KR" altLang="en-US" sz="1400" dirty="0" err="1">
                <a:latin typeface="Lucida Console" pitchFamily="49" charset="0"/>
              </a:rPr>
              <a:t>오덕후</a:t>
            </a:r>
            <a:r>
              <a:rPr lang="en-US" altLang="ko-KR" sz="1400" dirty="0">
                <a:latin typeface="Lucida Console" pitchFamily="49" charset="0"/>
              </a:rPr>
              <a:t>!!";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String str2='</a:t>
            </a:r>
            <a:r>
              <a:rPr lang="ko-KR" altLang="en-US" sz="1400" dirty="0">
                <a:latin typeface="Lucida Console" pitchFamily="49" charset="0"/>
              </a:rPr>
              <a:t>안녕하세요</a:t>
            </a:r>
            <a:r>
              <a:rPr lang="en-US" altLang="ko-KR" sz="1400" dirty="0">
                <a:latin typeface="Lucida Console" pitchFamily="49" charset="0"/>
              </a:rPr>
              <a:t>! </a:t>
            </a:r>
            <a:r>
              <a:rPr lang="ko-KR" altLang="en-US" sz="1400" dirty="0">
                <a:latin typeface="Lucida Console" pitchFamily="49" charset="0"/>
              </a:rPr>
              <a:t>오늘부터 우리는 자바 </a:t>
            </a:r>
            <a:r>
              <a:rPr lang="ko-KR" altLang="en-US" sz="1400" dirty="0" err="1">
                <a:latin typeface="Lucida Console" pitchFamily="49" charset="0"/>
              </a:rPr>
              <a:t>오덕후</a:t>
            </a:r>
            <a:r>
              <a:rPr lang="en-US" altLang="ko-KR" sz="1400" dirty="0">
                <a:latin typeface="Lucida Console" pitchFamily="49" charset="0"/>
              </a:rPr>
              <a:t>!!';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</a:t>
            </a:r>
            <a:r>
              <a:rPr lang="ko-KR" altLang="en-US" sz="1400" dirty="0">
                <a:latin typeface="Lucida Console" pitchFamily="49" charset="0"/>
              </a:rPr>
              <a:t>문자열 출력</a:t>
            </a:r>
            <a:r>
              <a:rPr lang="en-US" altLang="ko-KR" sz="1400" dirty="0">
                <a:latin typeface="Lucida Console" pitchFamily="49" charset="0"/>
              </a:rPr>
              <a:t>1: "+str1);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</a:t>
            </a:r>
            <a:r>
              <a:rPr lang="ko-KR" altLang="en-US" sz="1400" dirty="0">
                <a:latin typeface="Lucida Console" pitchFamily="49" charset="0"/>
              </a:rPr>
              <a:t>문자열 출력</a:t>
            </a:r>
            <a:r>
              <a:rPr lang="en-US" altLang="ko-KR" sz="1400" dirty="0">
                <a:latin typeface="Lucida Console" pitchFamily="49" charset="0"/>
              </a:rPr>
              <a:t>2: "+str2);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("=============================");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("==String Concatenation Test==");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</a:t>
            </a:r>
            <a:r>
              <a:rPr lang="en-US" altLang="ko-KR" sz="1400" dirty="0" err="1">
                <a:latin typeface="Lucida Console" pitchFamily="49" charset="0"/>
              </a:rPr>
              <a:t>a+b</a:t>
            </a:r>
            <a:r>
              <a:rPr lang="en-US" altLang="ko-KR" sz="1400" dirty="0">
                <a:latin typeface="Lucida Console" pitchFamily="49" charset="0"/>
              </a:rPr>
              <a:t>+" </a:t>
            </a:r>
            <a:r>
              <a:rPr lang="ko-KR" altLang="en-US" sz="1400" dirty="0">
                <a:latin typeface="Lucida Console" pitchFamily="49" charset="0"/>
              </a:rPr>
              <a:t>문자 </a:t>
            </a:r>
            <a:r>
              <a:rPr lang="en-US" altLang="ko-KR" sz="1400" dirty="0">
                <a:latin typeface="Lucida Console" pitchFamily="49" charset="0"/>
              </a:rPr>
              <a:t>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(a+" </a:t>
            </a:r>
            <a:r>
              <a:rPr lang="ko-KR" altLang="en-US" sz="1400" dirty="0">
                <a:latin typeface="Lucida Console" pitchFamily="49" charset="0"/>
              </a:rPr>
              <a:t>문자 </a:t>
            </a:r>
            <a:r>
              <a:rPr lang="en-US" altLang="ko-KR" sz="1400" dirty="0">
                <a:latin typeface="Lucida Console" pitchFamily="49" charset="0"/>
              </a:rPr>
              <a:t>"+b);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 </a:t>
            </a:r>
            <a:r>
              <a:rPr lang="ko-KR" altLang="en-US" sz="1400" dirty="0">
                <a:latin typeface="Lucida Console" pitchFamily="49" charset="0"/>
              </a:rPr>
              <a:t>문자 </a:t>
            </a:r>
            <a:r>
              <a:rPr lang="en-US" altLang="ko-KR" sz="1400" dirty="0">
                <a:latin typeface="Lucida Console" pitchFamily="49" charset="0"/>
              </a:rPr>
              <a:t>"+</a:t>
            </a:r>
            <a:r>
              <a:rPr lang="en-US" altLang="ko-KR" sz="1400" dirty="0" err="1">
                <a:latin typeface="Lucida Console" pitchFamily="49" charset="0"/>
              </a:rPr>
              <a:t>a+b</a:t>
            </a:r>
            <a:r>
              <a:rPr lang="en-US" altLang="ko-KR" sz="14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   </a:t>
            </a:r>
            <a:r>
              <a:rPr lang="en-US" altLang="ko-KR" sz="1400" dirty="0" err="1">
                <a:latin typeface="Lucida Console" pitchFamily="49" charset="0"/>
              </a:rPr>
              <a:t>System.out.println</a:t>
            </a:r>
            <a:r>
              <a:rPr lang="en-US" altLang="ko-KR" sz="1400" dirty="0">
                <a:latin typeface="Lucida Console" pitchFamily="49" charset="0"/>
              </a:rPr>
              <a:t>(" </a:t>
            </a:r>
            <a:r>
              <a:rPr lang="ko-KR" altLang="en-US" sz="1400" dirty="0">
                <a:latin typeface="Lucida Console" pitchFamily="49" charset="0"/>
              </a:rPr>
              <a:t>문자 </a:t>
            </a:r>
            <a:r>
              <a:rPr lang="en-US" altLang="ko-KR" sz="1400" dirty="0">
                <a:latin typeface="Lucida Console" pitchFamily="49" charset="0"/>
              </a:rPr>
              <a:t>"+(</a:t>
            </a:r>
            <a:r>
              <a:rPr lang="en-US" altLang="ko-KR" sz="1400" dirty="0" err="1">
                <a:latin typeface="Lucida Console" pitchFamily="49" charset="0"/>
              </a:rPr>
              <a:t>a+b</a:t>
            </a:r>
            <a:r>
              <a:rPr lang="en-US" altLang="ko-KR" sz="1400" dirty="0">
                <a:latin typeface="Lucida Console" pitchFamily="49" charset="0"/>
              </a:rPr>
              <a:t>));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400" dirty="0">
                <a:latin typeface="Lucida Console" pitchFamily="49" charset="0"/>
              </a:rPr>
              <a:t>}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9589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상수 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59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973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System.in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System.err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Standard Out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과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Standard Error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차이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public class SystemOutErrMain{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public static void main(String[] args){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System.out.println("out : Hello 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System.out.println("out : World");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System.err.println("err : It's eror stream");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System.out.println("out : World!");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실행결과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c:\javasrc\chap09&gt;javac SystemOutErrMain.java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c:\javasrc\chap09&gt;java SystemOutErrMain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 : Hello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 : World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err : It's eror stream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 : World!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리다이렉트시 실행 결과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c:\javasrc\chap09&gt;java SystemOutErrMain 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&gt; a.txt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err : It's eror stream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4932363" y="5321300"/>
            <a:ext cx="10350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088063" y="5184775"/>
            <a:ext cx="2681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out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의 결과는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a.txt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로 리다이렉트 되었다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.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2871788" y="5675313"/>
            <a:ext cx="825500" cy="315912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14750" y="5854700"/>
            <a:ext cx="2882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err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의 결과는 실행 콘솔창에 바로 출력된다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.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806825" y="4022725"/>
            <a:ext cx="5086350" cy="892175"/>
          </a:xfrm>
          <a:prstGeom prst="rect">
            <a:avLst/>
          </a:prstGeom>
          <a:noFill/>
          <a:ln w="38100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System.out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과 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System.err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의 일반적 차이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1. out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과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err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는 별개의 스트림이며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독립적으로 리다이렉트된다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.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2. out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은 버퍼링 지원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, err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는 버퍼링 지원하지 않음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자바는 모두 버퍼링지원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)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8644770">
            <a:off x="1985169" y="21010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46125" y="1314450"/>
            <a:ext cx="5265738" cy="180022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 rot="18644770">
            <a:off x="634207" y="538559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27729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113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File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f = new File("FileMain.java");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PrintStream out = System.out;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out.println("isFile():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f.isFile()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파일인지 아닌지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out.println("isDirectory():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f.isDirectory()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디렉터리인지 아닌지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out.println("isHidden():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f.isHidden()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숨김파일인지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out.println("lastModified():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f.lastModified()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마지막에 수정된 날짜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out.println("canRead():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f.canRead()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읽기 속성을 가진 파일인지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out.println("canWrite():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f.canWrite()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쓰기 속성을 가진 파일인지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out.println("getPath():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f.getPath()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상대 경로 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out.println("getAbsolutePath(): "+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f.getAbsolutePath()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절대 경로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out.println("getName():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f.getName()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디렉터리 또는 파일의 이름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out.println("toURL():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f.toURL()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//URL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형식의 경로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out.println("exists():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f.exists()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파일이 존재하는지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out.println("length(): " + </a:t>
            </a:r>
            <a:r>
              <a:rPr kumimoji="1" lang="en-US" altLang="ko-KR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f.length()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); //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파일의 길이</a:t>
            </a:r>
          </a:p>
        </p:txBody>
      </p:sp>
    </p:spTree>
    <p:extLst>
      <p:ext uri="{BB962C8B-B14F-4D97-AF65-F5344CB8AC3E}">
        <p14:creationId xmlns:p14="http://schemas.microsoft.com/office/powerpoint/2010/main" val="1654978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503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file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목록 출력하기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현재 디렉터리와 상위 디렉터리의 경로 출력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dir1 = new File(".");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dir2 = new File("..");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System.out.println("AbsolutePath");//AbsolutePath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 ("Current dir-&gt; " +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dir1.getAbsolutePath()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 ("Parent  dir-&gt; " + </a:t>
            </a: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dir2.getAbsolutePath()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System.out.println("CanonicalPath");//CanonicalPath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 ("Current dir-&gt; " + </a:t>
            </a: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dir1.getCanonicalPath()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 ("Parent  dir-&gt; " + </a:t>
            </a: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dir2.getCanonicalPath()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dir3 = new File("c:\\");//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절대경로지정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 ("c:\\ -&gt; " + dir3.getAbsolutePath());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클래스의 </a:t>
            </a: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listFiles() - </a:t>
            </a: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디렉터리 목록 보기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File("c:\\");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File[] fs = f.listFiles();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for(int i=0; i&lt;fs.length; i++){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System.out.println(fs[i].getName());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18644770">
            <a:off x="545307" y="498078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1063" y="4689475"/>
            <a:ext cx="4995862" cy="121443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2612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40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디렉토리생성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 이름 변경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디렉터리의 생성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디렉터리명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if(!f.exist()){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f.mkdir();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디렉터리를 삭제하는 예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File("NewFolder");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디렉터리의 경우 비어 있어야 한다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if(f.exists()){ 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디렉터리가 존재하는지 확인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f.delete();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디렉터리 삭제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파일을 삭제하는 예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</a:t>
            </a:r>
            <a:r>
              <a:rPr kumimoji="1" lang="ko-KR" altLang="en-US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파일명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if(f.exists()){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 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f.delete();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파일의 이름을 변경하는 예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원본파일명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t = new File("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변경할파일명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if(f.exists()){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      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f.renameTo(t);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314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4705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파일 입출력의 종류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 입출력을 위한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단위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FileInputStream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FileOutputStream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단위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FileReader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바탕" pitchFamily="18" charset="-127"/>
              </a:rPr>
              <a:t>FileWriter</a:t>
            </a:r>
          </a:p>
          <a:p>
            <a:pPr marL="1143000" marR="0" lvl="2" indent="-2286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바탕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바이트와 문자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단위의 파일을 핸들할 때에는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과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사용한다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단위의 파일을 핸들하고자 할 때에는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FileReader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사용한다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입력과 출력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생성하는 이유는 파일을 읽기 위해서이다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생성하는 이유는 파일을 기록하기 위해서이다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와 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FileReader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에서도 이것은 마찬가지이다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162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9421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바이트 단위의 출력 파일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단위의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출력 스트림의 생성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FileOutputStream("a.dat");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//fos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로 쓰기 작업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 닫기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단위의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입력 스트림의 생성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FileInputStream("b.dat");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//fis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로 읽기 작업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fis.close(); //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 닫기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 기록하기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FileOutputStream("a.dat");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fos.write(72);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fos.write(101);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fos.write(108);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fos.write(108);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fos.write(111);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System.out.println("a.dat 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 기록완료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18644770">
            <a:off x="408782" y="40362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6125" y="3924300"/>
            <a:ext cx="5670550" cy="175418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4464050"/>
            <a:ext cx="347345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957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FileOutputStream으로 데이터 기록하기 II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FileOutputStream("a1.dat");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byte[] b = new byte[]{72, 101, 108, 108, 111};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fos.write(b);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System.out.println("a1.dat 파일 기록완료");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존재하는 파일의 끝에 덧붙여쓰기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File("a.dat");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if(f.exists()){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FileOutputStream("a.dat", </a:t>
            </a:r>
            <a:r>
              <a:rPr kumimoji="1" lang="en-US" altLang="ko-KR" sz="2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true</a:t>
            </a:r>
            <a:r>
              <a:rPr kumimoji="1" lang="en-US" altLang="ko-KR" sz="18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byte[] b = new byte[]{72, 101, 108, 108, 111};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fos.write(b);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fos.close();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System.out.println("a.dat </a:t>
            </a:r>
            <a:r>
              <a: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파일의 끝부분에 데이터 추가하기 완료</a:t>
            </a: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  <a:endParaRPr kumimoji="1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4014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바이트 단위의 출력 파일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873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FileInputStream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을 이용해서 파일 읽기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FileInputStream("a.dat");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 (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i=fis.read()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 != -1 ){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System.out.print((char)i);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fis.close();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FileInputStream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의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read(byte[] b) - FileInputStream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을 이용한 여러 바이트 읽기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FileInputStream("FileStreamMain5.java");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count;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byte[] b = new byte[10];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(count=fis.read(b))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!= -1 ){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for(int i=0; i&lt;count; i++){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System.out.print((char)b[i]);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}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fis.close();</a:t>
            </a:r>
            <a:endParaRPr kumimoji="1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4014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바이트 단위의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력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470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4014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바이트 단위의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력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II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1.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 사이즈 알아내기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f = new File("FileStreamMain6.java");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fileSize = (int)f.length();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파일의 사이즈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:" + fileSize);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2.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 사이즈에 해당하는 배열 만들기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byte[] b = new byte[fileSize];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3.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스트림을 이용해서 배열에 데이터 채우기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FileInputStream("FileStreamMain6.java");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pos = 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size = 10;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temp;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200" b="0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size=fis.read(b, pos, size)</a:t>
            </a:r>
            <a:r>
              <a:rPr kumimoji="1" lang="en-US" altLang="ko-KR" sz="1200" b="0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&gt; 0 ){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pos += size;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temp = b.length - pos;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if(temp &lt; 10){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size = temp;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읽은 바이트수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:" + pos);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4.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배열을 통째로 파일에 기록하기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FileOutputStream("test.txt");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fos.write(b);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  <a:endParaRPr kumimoji="1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79438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34756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문자단위의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력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FileWriter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로 문자 기록하기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 fos = new FileWriter("writer.dat");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fos.write(72);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fos.write(101);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fos.write(108);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fos.write(108);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fos.write(111);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FileWriter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에 문자열과 문자배열 기록하기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char[] content = new char[]{72, 101, 108, 108, 111};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 = new String("Hello World!");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 fos = new FileWriter("writer2.dat");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fos.write(content);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문자배열의 기록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fos.write(str);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//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문자열의 기록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파일의 마지막 부분에 덧붙여넣기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 = new String("New Hello World!");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 fos = new FileWriter("writer2.dat", true);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fos.write(str);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88748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7544" y="620688"/>
            <a:ext cx="8208912" cy="56886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참고 </a:t>
            </a:r>
            <a:r>
              <a:rPr lang="ko-KR" altLang="en-US" sz="1800" b="1" dirty="0" smtClean="0"/>
              <a:t>교재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 smtClean="0"/>
              <a:t>난 정말 자바를 공부한적이 </a:t>
            </a:r>
            <a:r>
              <a:rPr lang="ko-KR" altLang="en-US" sz="1400" dirty="0" err="1" smtClean="0"/>
              <a:t>없다구요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윤성우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오렌지미디어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   </a:t>
            </a:r>
            <a:r>
              <a:rPr lang="en-US" altLang="ko-KR" sz="1200" dirty="0">
                <a:hlinkClick r:id="rId2"/>
              </a:rPr>
              <a:t>http://www.orentec.co.kr</a:t>
            </a:r>
            <a:r>
              <a:rPr lang="en-US" altLang="ko-KR" sz="1200" dirty="0" smtClean="0">
                <a:hlinkClick r:id="rId2"/>
              </a:rPr>
              <a:t>/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동영상 자료</a:t>
            </a:r>
            <a:r>
              <a:rPr lang="en-US" altLang="ko-KR" sz="12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en-US" altLang="ko-KR" sz="1200" dirty="0"/>
              <a:t>  </a:t>
            </a:r>
            <a:r>
              <a:rPr lang="en-US" altLang="ko-KR" sz="1200" dirty="0">
                <a:hlinkClick r:id="rId3"/>
              </a:rPr>
              <a:t>http://</a:t>
            </a:r>
            <a:r>
              <a:rPr lang="en-US" altLang="ko-KR" sz="1200" dirty="0" smtClean="0">
                <a:hlinkClick r:id="rId3"/>
              </a:rPr>
              <a:t>cafe.naver.com/cstudyjava</a:t>
            </a:r>
            <a:r>
              <a:rPr lang="en-US" altLang="ko-KR" sz="1200" dirty="0" smtClean="0"/>
              <a:t> (</a:t>
            </a:r>
            <a:r>
              <a:rPr lang="ko-KR" altLang="en-US" sz="1200" dirty="0" smtClean="0"/>
              <a:t>카페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400" dirty="0" smtClean="0"/>
              <a:t>* Java</a:t>
            </a:r>
            <a:r>
              <a:rPr lang="ko-KR" altLang="en-US" sz="1400" dirty="0" smtClean="0"/>
              <a:t>의 정석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도우출판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남궁성 지음</a:t>
            </a:r>
            <a:r>
              <a:rPr lang="en-US" altLang="ko-KR" sz="1400" dirty="0" smtClean="0"/>
              <a:t>)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200" dirty="0" smtClean="0">
                <a:hlinkClick r:id="rId4"/>
              </a:rPr>
              <a:t>   http</a:t>
            </a:r>
            <a:r>
              <a:rPr lang="en-US" altLang="ko-KR" sz="1200" dirty="0">
                <a:hlinkClick r:id="rId4"/>
              </a:rPr>
              <a:t>://www.webhard.co.kr</a:t>
            </a:r>
            <a:r>
              <a:rPr lang="en-US" altLang="ko-KR" sz="1200" dirty="0"/>
              <a:t> (</a:t>
            </a:r>
            <a:r>
              <a:rPr lang="en-US" altLang="ko-KR" sz="1200" dirty="0" err="1"/>
              <a:t>castello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javachobo</a:t>
            </a:r>
            <a:r>
              <a:rPr lang="en-US" altLang="ko-KR" sz="1200" dirty="0"/>
              <a:t>, </a:t>
            </a:r>
            <a:r>
              <a:rPr lang="ko-KR" altLang="en-US" sz="1200" dirty="0"/>
              <a:t>자바의 정석 자료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r>
              <a:rPr lang="en-US" altLang="ko-KR" sz="1200" dirty="0" smtClean="0">
                <a:hlinkClick r:id="rId5"/>
              </a:rPr>
              <a:t>   http</a:t>
            </a:r>
            <a:r>
              <a:rPr lang="en-US" altLang="ko-KR" sz="1200" dirty="0">
                <a:hlinkClick r:id="rId5"/>
              </a:rPr>
              <a:t>://cafe.naver.com/javachobostudy.cafe</a:t>
            </a:r>
            <a:r>
              <a:rPr lang="en-US" altLang="ko-KR" sz="1200" dirty="0"/>
              <a:t> (</a:t>
            </a:r>
            <a:r>
              <a:rPr lang="ko-KR" altLang="en-US" sz="1200" dirty="0" err="1"/>
              <a:t>자바의정석</a:t>
            </a:r>
            <a:r>
              <a:rPr lang="ko-KR" altLang="en-US" sz="1200" dirty="0"/>
              <a:t> 카페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소설같은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자바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자북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최영관 저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 smtClean="0">
                <a:hlinkClick r:id="rId6"/>
              </a:rPr>
              <a:t>http</a:t>
            </a:r>
            <a:r>
              <a:rPr lang="en-US" altLang="ko-KR" sz="1200" dirty="0">
                <a:hlinkClick r:id="rId6"/>
              </a:rPr>
              <a:t>://</a:t>
            </a:r>
            <a:r>
              <a:rPr lang="en-US" altLang="ko-KR" sz="1200" dirty="0" smtClean="0">
                <a:hlinkClick r:id="rId6"/>
              </a:rPr>
              <a:t>www.jabook.com</a:t>
            </a:r>
            <a:endParaRPr lang="en-US" altLang="ko-KR" sz="1200" b="1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이펙티브</a:t>
            </a:r>
            <a:r>
              <a:rPr lang="ko-KR" altLang="en-US" sz="1400" dirty="0" smtClean="0"/>
              <a:t> 자바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자바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중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고급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100" dirty="0" smtClean="0">
                <a:hlinkClick r:id="rId7"/>
              </a:rPr>
              <a:t>http</a:t>
            </a:r>
            <a:r>
              <a:rPr lang="en-US" altLang="ko-KR" sz="1100" dirty="0">
                <a:hlinkClick r:id="rId7"/>
              </a:rPr>
              <a:t>://</a:t>
            </a:r>
            <a:r>
              <a:rPr lang="en-US" altLang="ko-KR" sz="1100" dirty="0" smtClean="0">
                <a:hlinkClick r:id="rId7"/>
              </a:rPr>
              <a:t>www.javabrain.kr/resources/download/Effective.Java.2nd.Edition.May.2008.3000th.Release.pdf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 smtClean="0"/>
              <a:t>헤드퍼스트 디자인 패턴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100" dirty="0">
                <a:hlinkClick r:id="rId8"/>
              </a:rPr>
              <a:t>http://</a:t>
            </a:r>
            <a:r>
              <a:rPr lang="en-US" altLang="ko-KR" sz="1100" dirty="0" smtClean="0">
                <a:hlinkClick r:id="rId8"/>
              </a:rPr>
              <a:t>www.javabrain.kr/resources/download/head_first_design_pattern.pdf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600" dirty="0" smtClean="0"/>
              <a:t>* </a:t>
            </a:r>
            <a:r>
              <a:rPr lang="ko-KR" altLang="en-US" sz="1600" dirty="0" smtClean="0"/>
              <a:t>클래스 설계원칙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가지</a:t>
            </a:r>
            <a:r>
              <a:rPr lang="en-US" altLang="ko-KR" sz="1600" dirty="0" smtClean="0"/>
              <a:t>(S.O.L.I.D.)</a:t>
            </a:r>
          </a:p>
          <a:p>
            <a:pPr marL="0" indent="0">
              <a:buNone/>
            </a:pPr>
            <a:r>
              <a:rPr lang="en-US" altLang="ko-KR" sz="1100" dirty="0">
                <a:hlinkClick r:id="rId9"/>
              </a:rPr>
              <a:t>http://</a:t>
            </a:r>
            <a:r>
              <a:rPr lang="en-US" altLang="ko-KR" sz="1100" dirty="0" smtClean="0">
                <a:hlinkClick r:id="rId9"/>
              </a:rPr>
              <a:t>www.codeproject.com/Articles/60845/The-S-O-L-I-D-Object-Oriented-Programming-OOP-Prin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 smtClean="0"/>
              <a:t>패키지 </a:t>
            </a:r>
            <a:r>
              <a:rPr lang="ko-KR" altLang="en-US" sz="1400" dirty="0"/>
              <a:t>설계원칙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가지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200" dirty="0">
                <a:hlinkClick r:id="rId10"/>
              </a:rPr>
              <a:t>http://</a:t>
            </a:r>
            <a:r>
              <a:rPr lang="en-US" altLang="ko-KR" sz="1200" dirty="0" smtClean="0">
                <a:hlinkClick r:id="rId10"/>
              </a:rPr>
              <a:t>samples.leanpub.com/principles-of-package-design-sample.pdf</a:t>
            </a: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/>
              <a:t>자바언어로 배우는 디자인패턴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http://</a:t>
            </a:r>
            <a:r>
              <a:rPr lang="en-US" altLang="ko-KR" sz="1200" dirty="0" smtClean="0"/>
              <a:t>book.naver.com/bookdb/book_detail.nhn?bid=4529127</a:t>
            </a:r>
          </a:p>
          <a:p>
            <a:pPr marL="0" indent="0">
              <a:buNone/>
            </a:pPr>
            <a:r>
              <a:rPr lang="en-US" altLang="ko-KR" sz="1400" dirty="0" smtClean="0"/>
              <a:t>* </a:t>
            </a:r>
            <a:r>
              <a:rPr lang="ko-KR" altLang="en-US" sz="1400" dirty="0" smtClean="0"/>
              <a:t>자바 언어로 배우는 디자인 패턴 입문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멀티쓰레드편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200" dirty="0" smtClean="0"/>
              <a:t>http</a:t>
            </a:r>
            <a:r>
              <a:rPr lang="en-US" altLang="ko-KR" sz="1200" dirty="0"/>
              <a:t>://book.naver.com/bookdb/book_detail.nhn?bid=4532338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과정 소개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3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643" name="Rectangle 3"/>
          <p:cNvSpPr>
            <a:spLocks noGrp="1" noChangeArrowheads="1"/>
          </p:cNvSpPr>
          <p:nvPr>
            <p:ph idx="1"/>
          </p:nvPr>
        </p:nvSpPr>
        <p:spPr>
          <a:xfrm>
            <a:off x="385763" y="980728"/>
            <a:ext cx="8372475" cy="52197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public class </a:t>
            </a:r>
            <a:r>
              <a:rPr lang="en-US" altLang="ko-KR" sz="1600" dirty="0" err="1">
                <a:latin typeface="Lucida Console" pitchFamily="49" charset="0"/>
              </a:rPr>
              <a:t>SansuStatic</a:t>
            </a:r>
            <a:r>
              <a:rPr lang="en-US" altLang="ko-KR" sz="1600" dirty="0">
                <a:latin typeface="Lucida Console" pitchFamily="49" charset="0"/>
              </a:rPr>
              <a:t>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public static final 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MAN=1;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public static final 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WOMAN=2;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6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public class </a:t>
            </a:r>
            <a:r>
              <a:rPr lang="en-US" altLang="ko-KR" sz="1600" dirty="0" err="1">
                <a:latin typeface="Lucida Console" pitchFamily="49" charset="0"/>
              </a:rPr>
              <a:t>SansuStaticMain</a:t>
            </a:r>
            <a:r>
              <a:rPr lang="en-US" altLang="ko-KR" sz="1600" dirty="0">
                <a:latin typeface="Lucida Console" pitchFamily="49" charset="0"/>
              </a:rPr>
              <a:t>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public final static 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MEN   = 3;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public final static 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WOMEN = 4;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6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public static void main(String[] </a:t>
            </a:r>
            <a:r>
              <a:rPr lang="en-US" altLang="ko-KR" sz="1600" dirty="0" err="1">
                <a:latin typeface="Lucida Console" pitchFamily="49" charset="0"/>
              </a:rPr>
              <a:t>args</a:t>
            </a:r>
            <a:r>
              <a:rPr lang="en-US" altLang="ko-KR" sz="1600" dirty="0">
                <a:latin typeface="Lucida Console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people1=WOMEN;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switch(people1){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   case 3: </a:t>
            </a:r>
            <a:r>
              <a:rPr lang="en-US" altLang="ko-KR" sz="1600" dirty="0" err="1">
                <a:latin typeface="Lucida Console" pitchFamily="49" charset="0"/>
              </a:rPr>
              <a:t>System.out.println</a:t>
            </a:r>
            <a:r>
              <a:rPr lang="en-US" altLang="ko-KR" sz="1600" dirty="0">
                <a:latin typeface="Lucida Console" pitchFamily="49" charset="0"/>
              </a:rPr>
              <a:t>("</a:t>
            </a:r>
            <a:r>
              <a:rPr lang="ko-KR" altLang="en-US" sz="1600" dirty="0">
                <a:latin typeface="Lucida Console" pitchFamily="49" charset="0"/>
              </a:rPr>
              <a:t>남자</a:t>
            </a:r>
            <a:r>
              <a:rPr lang="en-US" altLang="ko-KR" sz="1600" dirty="0">
                <a:latin typeface="Lucida Console" pitchFamily="49" charset="0"/>
              </a:rPr>
              <a:t>");break;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   case 4: </a:t>
            </a:r>
            <a:r>
              <a:rPr lang="en-US" altLang="ko-KR" sz="1600" dirty="0" err="1">
                <a:latin typeface="Lucida Console" pitchFamily="49" charset="0"/>
              </a:rPr>
              <a:t>System.out.println</a:t>
            </a:r>
            <a:r>
              <a:rPr lang="en-US" altLang="ko-KR" sz="1600" dirty="0">
                <a:latin typeface="Lucida Console" pitchFamily="49" charset="0"/>
              </a:rPr>
              <a:t>("</a:t>
            </a:r>
            <a:r>
              <a:rPr lang="ko-KR" altLang="en-US" sz="1600" dirty="0">
                <a:latin typeface="Lucida Console" pitchFamily="49" charset="0"/>
              </a:rPr>
              <a:t>여자</a:t>
            </a:r>
            <a:r>
              <a:rPr lang="en-US" altLang="ko-KR" sz="1600" dirty="0">
                <a:latin typeface="Lucida Console" pitchFamily="49" charset="0"/>
              </a:rPr>
              <a:t>");break;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//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</a:t>
            </a:r>
            <a:r>
              <a:rPr lang="en-US" altLang="ko-KR" sz="1600" dirty="0" err="1">
                <a:latin typeface="Lucida Console" pitchFamily="49" charset="0"/>
              </a:rPr>
              <a:t>SansuStatic.WOMAN</a:t>
            </a:r>
            <a:r>
              <a:rPr lang="en-US" altLang="ko-KR" sz="1600" dirty="0">
                <a:latin typeface="Lucida Console" pitchFamily="49" charset="0"/>
              </a:rPr>
              <a:t>=4; </a:t>
            </a:r>
            <a:r>
              <a:rPr lang="ko-KR" altLang="en-US" sz="1600" dirty="0">
                <a:latin typeface="Lucida Console" pitchFamily="49" charset="0"/>
              </a:rPr>
              <a:t>상수에 </a:t>
            </a:r>
            <a:r>
              <a:rPr lang="en-US" altLang="ko-KR" sz="1600" dirty="0">
                <a:latin typeface="Lucida Console" pitchFamily="49" charset="0"/>
              </a:rPr>
              <a:t>assign </a:t>
            </a:r>
            <a:r>
              <a:rPr lang="ko-KR" altLang="en-US" sz="1600" dirty="0">
                <a:latin typeface="Lucida Console" pitchFamily="49" charset="0"/>
              </a:rPr>
              <a:t>못함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en-US" sz="1600" dirty="0">
                <a:latin typeface="Lucida Console" pitchFamily="49" charset="0"/>
              </a:rPr>
              <a:t>		</a:t>
            </a:r>
            <a:r>
              <a:rPr lang="en-US" altLang="ko-KR" sz="1600" dirty="0" err="1">
                <a:latin typeface="Lucida Console" pitchFamily="49" charset="0"/>
              </a:rPr>
              <a:t>int</a:t>
            </a:r>
            <a:r>
              <a:rPr lang="en-US" altLang="ko-KR" sz="1600" dirty="0">
                <a:latin typeface="Lucida Console" pitchFamily="49" charset="0"/>
              </a:rPr>
              <a:t> people2=</a:t>
            </a:r>
            <a:r>
              <a:rPr lang="en-US" altLang="ko-KR" sz="1600" dirty="0" err="1">
                <a:latin typeface="Lucida Console" pitchFamily="49" charset="0"/>
              </a:rPr>
              <a:t>SansuStatic.WOMAN</a:t>
            </a:r>
            <a:r>
              <a:rPr lang="en-US" altLang="ko-KR" sz="1600" dirty="0">
                <a:latin typeface="Lucida Console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switch(people2){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   case 1: </a:t>
            </a:r>
            <a:r>
              <a:rPr lang="en-US" altLang="ko-KR" sz="1600" dirty="0" err="1">
                <a:latin typeface="Lucida Console" pitchFamily="49" charset="0"/>
              </a:rPr>
              <a:t>System.out.println</a:t>
            </a:r>
            <a:r>
              <a:rPr lang="en-US" altLang="ko-KR" sz="1600" dirty="0">
                <a:latin typeface="Lucida Console" pitchFamily="49" charset="0"/>
              </a:rPr>
              <a:t>("</a:t>
            </a:r>
            <a:r>
              <a:rPr lang="ko-KR" altLang="en-US" sz="1600" dirty="0">
                <a:latin typeface="Lucida Console" pitchFamily="49" charset="0"/>
              </a:rPr>
              <a:t>남자</a:t>
            </a:r>
            <a:r>
              <a:rPr lang="en-US" altLang="ko-KR" sz="1600" dirty="0">
                <a:latin typeface="Lucida Console" pitchFamily="49" charset="0"/>
              </a:rPr>
              <a:t>");break;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   case 2: </a:t>
            </a:r>
            <a:r>
              <a:rPr lang="en-US" altLang="ko-KR" sz="1600" dirty="0" err="1">
                <a:latin typeface="Lucida Console" pitchFamily="49" charset="0"/>
              </a:rPr>
              <a:t>System.out.println</a:t>
            </a:r>
            <a:r>
              <a:rPr lang="en-US" altLang="ko-KR" sz="1600" dirty="0">
                <a:latin typeface="Lucida Console" pitchFamily="49" charset="0"/>
              </a:rPr>
              <a:t>("</a:t>
            </a:r>
            <a:r>
              <a:rPr lang="ko-KR" altLang="en-US" sz="1600" dirty="0">
                <a:latin typeface="Lucida Console" pitchFamily="49" charset="0"/>
              </a:rPr>
              <a:t>여자</a:t>
            </a:r>
            <a:r>
              <a:rPr lang="en-US" altLang="ko-KR" sz="1600" dirty="0">
                <a:latin typeface="Lucida Console" pitchFamily="49" charset="0"/>
              </a:rPr>
              <a:t>");break;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600" dirty="0">
                <a:latin typeface="Lucida Console" pitchFamily="49" charset="0"/>
              </a:rPr>
              <a:t>}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9589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상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수 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2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465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파일 복사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400" smtClean="0"/>
              <a:t>File </a:t>
            </a:r>
            <a:r>
              <a:rPr lang="ko-KR" altLang="en-US" sz="1400" smtClean="0"/>
              <a:t>스트림을 이용한 파일 복사 예제</a:t>
            </a:r>
            <a:r>
              <a:rPr lang="en-US" altLang="ko-KR" sz="1400" smtClean="0"/>
              <a:t>(</a:t>
            </a:r>
            <a:r>
              <a:rPr lang="ko-KR" altLang="en-US" sz="1400" smtClean="0"/>
              <a:t>한 바이트 단위</a:t>
            </a:r>
            <a:r>
              <a:rPr lang="en-US" altLang="ko-KR" sz="140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int i, len=0;</a:t>
            </a:r>
          </a:p>
          <a:p>
            <a:pPr lvl="1">
              <a:lnSpc>
                <a:spcPct val="80000"/>
              </a:lnSpc>
            </a:pPr>
            <a:r>
              <a:rPr lang="en-US" altLang="ko-KR" sz="1200" b="1" u="sng" smtClean="0"/>
              <a:t>FileInputStream fis = new FileInputStream(args[0]);</a:t>
            </a:r>
          </a:p>
          <a:p>
            <a:pPr lvl="1">
              <a:lnSpc>
                <a:spcPct val="80000"/>
              </a:lnSpc>
            </a:pPr>
            <a:r>
              <a:rPr lang="en-US" altLang="ko-KR" sz="1200" b="1" u="sng" smtClean="0"/>
              <a:t>FileOutputStream fos = new FileOutputStream(args[1]);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long psecond = System.currentTimeMillis();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while((i=</a:t>
            </a:r>
            <a:r>
              <a:rPr lang="en-US" altLang="ko-KR" sz="1200" b="1" u="sng" smtClean="0"/>
              <a:t>fis.read()</a:t>
            </a:r>
            <a:r>
              <a:rPr lang="en-US" altLang="ko-KR" sz="1200" smtClean="0"/>
              <a:t>) != -1) {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	</a:t>
            </a:r>
            <a:r>
              <a:rPr lang="en-US" altLang="ko-KR" sz="1200" b="1" u="sng" smtClean="0"/>
              <a:t>fos.write(i);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	len++;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}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fis.close();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fos.close();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psecond = System.currentTimeMillis() - psecond;</a:t>
            </a:r>
          </a:p>
          <a:p>
            <a:pPr lvl="1">
              <a:lnSpc>
                <a:spcPct val="80000"/>
              </a:lnSpc>
            </a:pPr>
            <a:endParaRPr lang="en-US" altLang="ko-KR" sz="1200" smtClean="0"/>
          </a:p>
          <a:p>
            <a:pPr>
              <a:lnSpc>
                <a:spcPct val="80000"/>
              </a:lnSpc>
            </a:pPr>
            <a:r>
              <a:rPr lang="en-US" altLang="ko-KR" sz="1400" smtClean="0"/>
              <a:t>Buffered </a:t>
            </a:r>
            <a:r>
              <a:rPr lang="ko-KR" altLang="en-US" sz="1400" smtClean="0"/>
              <a:t>스트림을 이용한 파일 복사 예제</a:t>
            </a:r>
            <a:r>
              <a:rPr lang="en-US" altLang="ko-KR" sz="1400" smtClean="0"/>
              <a:t>(</a:t>
            </a:r>
            <a:r>
              <a:rPr lang="ko-KR" altLang="en-US" sz="1400" smtClean="0"/>
              <a:t>한 바이트 단위</a:t>
            </a:r>
            <a:r>
              <a:rPr lang="en-US" altLang="ko-KR" sz="140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int i, len=0;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FileInputStream fis = new FileInputStream(args[0]);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FileOutputStream fos = new FileOutputStream(args[1]);</a:t>
            </a:r>
          </a:p>
          <a:p>
            <a:pPr lvl="1">
              <a:lnSpc>
                <a:spcPct val="80000"/>
              </a:lnSpc>
            </a:pPr>
            <a:r>
              <a:rPr lang="en-US" altLang="ko-KR" sz="1200" b="1" u="sng" smtClean="0"/>
              <a:t>BufferedInputStream bis = new BufferedInputStream(fis);</a:t>
            </a:r>
          </a:p>
          <a:p>
            <a:pPr lvl="1">
              <a:lnSpc>
                <a:spcPct val="80000"/>
              </a:lnSpc>
            </a:pPr>
            <a:r>
              <a:rPr lang="en-US" altLang="ko-KR" sz="1200" b="1" u="sng" smtClean="0"/>
              <a:t>BufferedOutputStream bos = new BufferedOutputStream(fos);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long psecond = System.currentTimeMillis();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while((i=bis.read()) != -1) {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	bos.write(i);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	len++;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}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bis.close();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bos.close();</a:t>
            </a:r>
          </a:p>
          <a:p>
            <a:pPr lvl="1">
              <a:lnSpc>
                <a:spcPct val="80000"/>
              </a:lnSpc>
            </a:pPr>
            <a:r>
              <a:rPr lang="en-US" altLang="ko-KR" sz="1200" smtClean="0"/>
              <a:t>psecond = System.currentTimeMillis() - psecond;</a:t>
            </a:r>
          </a:p>
          <a:p>
            <a:pPr>
              <a:lnSpc>
                <a:spcPct val="80000"/>
              </a:lnSpc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799630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2239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랜덤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엑세스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파일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998538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임의의 접근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(Random Access)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스트림을 사용할 때 순차적으로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read()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를 호출하게 되며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, reset()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이용하면 처음부터 다시 읽을 수 있다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하지만 사용자가 원하는 위치로 이동하거나 되돌릴 수는 없다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그렇기 때문에 일반적인 스트림에서는 데이터를 랜덤하게 접근할 수 없다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.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임의 접근방식으로 파일 접근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-RandomAccessFile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을 테스트하는 예제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public class RandomAccessFileMain{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public static void main(String[] args) throws IOException{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String s = "I love normal java";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String q = "jabook";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RandomAccessFile rf = new RandomAccessFile("raccess.txt", "rw");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rf.writeBytes(s);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rf.close();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RandomAccessFile rf2 = new RandomAccessFile("raccess.txt", "rw");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rf2.seek(7);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rf2.writeBytes(q)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rf2.close();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RandomAccessFile rf3 = new RandomAccessFile("raccess.txt", "r");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rf3.seek(2);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System.out.println(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rf3.readLine()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	rf3.close();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}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93017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6375" y="4014788"/>
            <a:ext cx="8640763" cy="2070100"/>
          </a:xfrm>
          <a:prstGeom prst="rect">
            <a:avLst/>
          </a:prstGeom>
          <a:solidFill>
            <a:srgbClr val="C0C0C0"/>
          </a:solidFill>
          <a:ln w="285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81088" y="2214563"/>
            <a:ext cx="7021512" cy="1169987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1333500" y="2530475"/>
            <a:ext cx="6524625" cy="763588"/>
            <a:chOff x="1321" y="1054"/>
            <a:chExt cx="3600" cy="481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321" y="1054"/>
              <a:ext cx="935" cy="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800" tIns="46800" rIns="0" bIns="46800" anchor="ctr"/>
            <a:lstStyle/>
            <a:p>
              <a:pPr marL="0" marR="0" lvl="0" indent="0" algn="ctr" defTabSz="1160463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File </a:t>
              </a:r>
              <a:r>
                <a: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스트림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540" y="1054"/>
              <a:ext cx="1077" cy="481"/>
            </a:xfrm>
            <a:prstGeom prst="rect">
              <a:avLst/>
            </a:prstGeom>
            <a:solidFill>
              <a:srgbClr val="FFFFFF"/>
            </a:solidFill>
            <a:ln w="571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46800" tIns="46800" rIns="0" bIns="46800" anchor="ctr"/>
            <a:lstStyle/>
            <a:p>
              <a:pPr marL="0" marR="0" lvl="0" indent="0" algn="ctr" defTabSz="1160463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Memory </a:t>
              </a:r>
              <a:r>
                <a: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스트림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844" y="1054"/>
              <a:ext cx="1077" cy="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6800" tIns="46800" rIns="0" bIns="46800" anchor="ctr"/>
            <a:lstStyle/>
            <a:p>
              <a:pPr marL="0" marR="0" lvl="0" indent="0" algn="ctr" defTabSz="1160463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Pct val="80000"/>
                <a:buFont typeface="HY신명조" pitchFamily="18" charset="-127"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Network </a:t>
              </a:r>
              <a:r>
                <a:rPr kumimoji="0" lang="ko-KR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itchFamily="34" charset="0"/>
                </a:rPr>
                <a:t>스트림</a:t>
              </a:r>
            </a:p>
          </p:txBody>
        </p:sp>
      </p:grp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69925" y="4194175"/>
            <a:ext cx="2046288" cy="763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바이트 배열을 이용한 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스트림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238500" y="4197350"/>
            <a:ext cx="2549525" cy="763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문자 배열을 이용한 스트림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189663" y="4197350"/>
            <a:ext cx="2355850" cy="763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문자열을 목표지점으로 하는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스트림</a:t>
            </a:r>
          </a:p>
        </p:txBody>
      </p:sp>
      <p:cxnSp>
        <p:nvCxnSpPr>
          <p:cNvPr id="16" name="AutoShape 12"/>
          <p:cNvCxnSpPr>
            <a:cxnSpLocks noChangeShapeType="1"/>
            <a:stCxn id="11" idx="2"/>
            <a:endCxn id="6" idx="0"/>
          </p:cNvCxnSpPr>
          <p:nvPr/>
        </p:nvCxnSpPr>
        <p:spPr bwMode="auto">
          <a:xfrm rot="16200000" flipH="1">
            <a:off x="4184651" y="3657600"/>
            <a:ext cx="677862" cy="7937"/>
          </a:xfrm>
          <a:prstGeom prst="bentConnector3">
            <a:avLst>
              <a:gd name="adj1" fmla="val 48713"/>
            </a:avLst>
          </a:prstGeom>
          <a:noFill/>
          <a:ln w="762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477838" y="5180013"/>
            <a:ext cx="2430462" cy="763587"/>
          </a:xfrm>
          <a:prstGeom prst="rect">
            <a:avLst/>
          </a:prstGeom>
          <a:noFill/>
          <a:ln w="28575" algn="ctr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ByteArrayInputStream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ByteArrayOutputStream</a:t>
            </a:r>
            <a:endParaRPr kumimoji="0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3335338" y="5180013"/>
            <a:ext cx="2357437" cy="763587"/>
          </a:xfrm>
          <a:prstGeom prst="rect">
            <a:avLst/>
          </a:prstGeom>
          <a:noFill/>
          <a:ln w="28575" algn="ctr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CharArrayReader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CharArrayWriter</a:t>
            </a:r>
            <a:endParaRPr kumimoji="0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189663" y="5180013"/>
            <a:ext cx="2355850" cy="763587"/>
          </a:xfrm>
          <a:prstGeom prst="rect">
            <a:avLst/>
          </a:prstGeom>
          <a:noFill/>
          <a:ln w="28575" algn="ctr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StringReader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itchFamily="34" charset="0"/>
              </a:rPr>
              <a:t>StringWriter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2681288" y="1223963"/>
            <a:ext cx="3825875" cy="442912"/>
          </a:xfrm>
          <a:prstGeom prst="rect">
            <a:avLst/>
          </a:prstGeom>
          <a:noFill/>
          <a:ln w="76200" algn="ctr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장소에 따른 파일 스트림의 분류</a:t>
            </a:r>
          </a:p>
        </p:txBody>
      </p:sp>
      <p:cxnSp>
        <p:nvCxnSpPr>
          <p:cNvPr id="21" name="AutoShape 17"/>
          <p:cNvCxnSpPr>
            <a:cxnSpLocks noChangeShapeType="1"/>
            <a:stCxn id="13" idx="2"/>
            <a:endCxn id="17" idx="0"/>
          </p:cNvCxnSpPr>
          <p:nvPr/>
        </p:nvCxnSpPr>
        <p:spPr bwMode="auto">
          <a:xfrm rot="5400000">
            <a:off x="1589882" y="5061744"/>
            <a:ext cx="207962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18"/>
          <p:cNvCxnSpPr>
            <a:cxnSpLocks noChangeShapeType="1"/>
            <a:stCxn id="14" idx="2"/>
            <a:endCxn id="18" idx="0"/>
          </p:cNvCxnSpPr>
          <p:nvPr/>
        </p:nvCxnSpPr>
        <p:spPr bwMode="auto">
          <a:xfrm rot="16200000" flipH="1">
            <a:off x="4411663" y="5062538"/>
            <a:ext cx="204787" cy="1587"/>
          </a:xfrm>
          <a:prstGeom prst="bentConnector3">
            <a:avLst>
              <a:gd name="adj1" fmla="val 52713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19"/>
          <p:cNvCxnSpPr>
            <a:cxnSpLocks noChangeShapeType="1"/>
            <a:stCxn id="15" idx="2"/>
            <a:endCxn id="19" idx="0"/>
          </p:cNvCxnSpPr>
          <p:nvPr/>
        </p:nvCxnSpPr>
        <p:spPr bwMode="auto">
          <a:xfrm rot="5400000">
            <a:off x="7265194" y="5063332"/>
            <a:ext cx="204787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0"/>
          <p:cNvCxnSpPr>
            <a:cxnSpLocks noChangeShapeType="1"/>
            <a:stCxn id="20" idx="2"/>
            <a:endCxn id="8" idx="0"/>
          </p:cNvCxnSpPr>
          <p:nvPr/>
        </p:nvCxnSpPr>
        <p:spPr bwMode="auto">
          <a:xfrm rot="5400000">
            <a:off x="4338638" y="1958975"/>
            <a:ext cx="509588" cy="1587"/>
          </a:xfrm>
          <a:prstGeom prst="bentConnector3">
            <a:avLst>
              <a:gd name="adj1" fmla="val 46106"/>
            </a:avLst>
          </a:prstGeom>
          <a:noFill/>
          <a:ln w="3175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1152525" y="2274888"/>
            <a:ext cx="19224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File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에 직접 연결되는 스트림</a:t>
            </a: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430588" y="2259013"/>
            <a:ext cx="2209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Memory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에 직접 연결되는 스트림</a:t>
            </a:r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5775325" y="2274888"/>
            <a:ext cx="22177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Network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에 직접 연결되는 스트림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084263" y="1898650"/>
            <a:ext cx="262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목표지점에 직접 연결되는 스트림</a:t>
            </a:r>
          </a:p>
        </p:txBody>
      </p:sp>
    </p:spTree>
    <p:extLst>
      <p:ext uri="{BB962C8B-B14F-4D97-AF65-F5344CB8AC3E}">
        <p14:creationId xmlns:p14="http://schemas.microsoft.com/office/powerpoint/2010/main" val="1641448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ByteArray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배열을 스트림처럼 다룰 수 있게 도와주는 스트림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배열 스트림을 테스트하는 예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byte[] arr = {'j', 'a', 'b', 'o', 'o', 'k'};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ByteArrayInputStream in = new ByteArrayInputStream(arr);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ByteArrayOutputStream out = new ByteArrayOutputStream();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//ByteArrayInputStream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에서 읽고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ByteArrayOutputStream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 기록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 = in.read()) != -1)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out.write(i);	    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byte[] result = out.toByteArray();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for(i=0; i&lt;result.length; i++){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System.out.print((char)result[i]);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out.close();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18644770">
            <a:off x="545307" y="29567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18644770">
            <a:off x="545307" y="45759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092950" y="3068638"/>
            <a:ext cx="1665288" cy="277812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ByteArray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 생성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445000" y="4689475"/>
            <a:ext cx="3457575" cy="277813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ByteArrayOutputStream</a:t>
            </a: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으로부터 바이트 배열 얻기</a:t>
            </a:r>
          </a:p>
        </p:txBody>
      </p:sp>
    </p:spTree>
    <p:extLst>
      <p:ext uri="{BB962C8B-B14F-4D97-AF65-F5344CB8AC3E}">
        <p14:creationId xmlns:p14="http://schemas.microsoft.com/office/powerpoint/2010/main" val="137779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CharArray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배열을 스트림처럼 다룰 수 있게 도와주는 스트림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CharArray </a:t>
            </a: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스트림을 이용한 문자 배열 다루기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ch;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char arr[] = {'j','a','b','o','o','k'};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CharArrayReader car = new CharArrayReader(arr);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CharArrayWriter caw = new CharArrayWriter();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while((ch=car.read()) != -1)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caw.write(ch);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 = caw.toString();</a:t>
            </a: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System.out.println(str); //jabook 출력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//결과출력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char[] result = caw.toCharArray();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for(int i=0; i&lt;result.length; i++){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System.out.print(result[i]); //jabook 출력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car.close();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caw.close();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18644770">
            <a:off x="589757" y="268525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18644770">
            <a:off x="589757" y="3855244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8644770">
            <a:off x="589757" y="45315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146800" y="2754313"/>
            <a:ext cx="1665288" cy="277812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CharArray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 생성</a:t>
            </a:r>
          </a:p>
        </p:txBody>
      </p:sp>
    </p:spTree>
    <p:extLst>
      <p:ext uri="{BB962C8B-B14F-4D97-AF65-F5344CB8AC3E}">
        <p14:creationId xmlns:p14="http://schemas.microsoft.com/office/powerpoint/2010/main" val="2795151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메모리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문자열을 스트림 형태로 다룰 수 있게 도와주는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ko-KR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String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스트림을 사용하는 예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ch;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 = "Hello!";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StringReader sr = new StringReader(str);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StringWriter sw = new StringWriter();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while((ch=sr.read()) != -1)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sw.write(ch);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result = sw.toString();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System.out.println(result);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StringBuffer sb = sw.getBuffer();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System.out.println(sb.toString());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832475" y="3473450"/>
            <a:ext cx="1665288" cy="277813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String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 생성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 rot="18644770">
            <a:off x="589757" y="340598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 rot="18644770">
            <a:off x="589757" y="4936331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8644770">
            <a:off x="589757" y="56110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3712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305644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목표지점에 직접 연결되는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File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 직접 연결되는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Memory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Memory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 직접 연결되는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Network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: Network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에 직접 연결되는 스트림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ko-KR" altLang="en-US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FileInputStream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을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BufferedInputStream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으로 변환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FileInputStream("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파일명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BufferedInputStream bis = new BufferedInputStream(fis);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FileReader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를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BufferedReader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로 변환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(1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차 스트림을 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2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차 스트림으로 가공</a:t>
            </a: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FileReader fr = new FileReader("</a:t>
            </a:r>
            <a:r>
              <a:rPr kumimoji="1" lang="ko-KR" altLang="en-US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파일명</a:t>
            </a: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BufferedReader br = new BufferedReader(fr);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str = br.readLine();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71550" y="3285257"/>
            <a:ext cx="3259138" cy="1998662"/>
          </a:xfrm>
          <a:prstGeom prst="rect">
            <a:avLst/>
          </a:prstGeom>
          <a:noFill/>
          <a:ln w="76200" algn="ctr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대표적인 </a:t>
            </a: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차 스트림들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InputStream, OutputStream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FileInputStream, FileOutputStream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FileReader, FileWriter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ByteArrayInputStream, ByteArrayOutputStream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CharArrayReader, CharArrayWriter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StringReader, StringWriter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292725" y="3424957"/>
            <a:ext cx="3194050" cy="1724025"/>
          </a:xfrm>
          <a:prstGeom prst="rect">
            <a:avLst/>
          </a:prstGeom>
          <a:noFill/>
          <a:ln w="76200" algn="ctr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대표적인 </a:t>
            </a:r>
            <a:r>
              <a:rPr kumimoji="0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차 스트림들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InputStreamReader, OutputStreamWriter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DataInputStream, DataOutputStream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BufferedInputStream, BufferedOutputStream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BufferedReader, BufferedWriter</a:t>
            </a:r>
          </a:p>
          <a:p>
            <a:pPr marL="0" marR="0" lvl="0" indent="0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ObjectInputStream, ObjectOutputStream</a:t>
            </a:r>
          </a:p>
        </p:txBody>
      </p:sp>
      <p:cxnSp>
        <p:nvCxnSpPr>
          <p:cNvPr id="9" name="AutoShape 6"/>
          <p:cNvCxnSpPr>
            <a:cxnSpLocks noChangeShapeType="1"/>
            <a:stCxn id="6" idx="3"/>
            <a:endCxn id="8" idx="1"/>
          </p:cNvCxnSpPr>
          <p:nvPr/>
        </p:nvCxnSpPr>
        <p:spPr bwMode="auto">
          <a:xfrm>
            <a:off x="4268788" y="4285382"/>
            <a:ext cx="985837" cy="1587"/>
          </a:xfrm>
          <a:prstGeom prst="curvedConnector3">
            <a:avLst>
              <a:gd name="adj1" fmla="val 49921"/>
            </a:avLst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211638" y="4005982"/>
            <a:ext cx="1035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변환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12152" y="620688"/>
            <a:ext cx="30027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5.1 2</a:t>
            </a:r>
            <a:r>
              <a:rPr kumimoji="0" lang="ko-KR" altLang="en-US" sz="2400" b="1" dirty="0" smtClean="0">
                <a:latin typeface="굴림" pitchFamily="50" charset="-127"/>
                <a:ea typeface="굴림" pitchFamily="50" charset="-127"/>
              </a:rPr>
              <a:t>차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스트림이란</a:t>
            </a: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?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548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305644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변환 규칙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입력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스트림은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입력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계열로 변환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출력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스트림은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출력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계열로 변환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변환 규칙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II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스트림은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바이트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계열로 변환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스트림은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문자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계열로 변환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 </a:t>
            </a: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스트림끼리의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변환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FileReader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-&gt;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BufferedReader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-&gt;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BufferedWriter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</a:t>
            </a: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스트림끼리의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변환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-&gt;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BufferedInputStream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-&gt;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BufferedOutputStream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다른 계열끼리의 변환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특수한 경우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바이트 트림 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-&gt; 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문자 </a:t>
            </a:r>
            <a:r>
              <a:rPr kumimoji="1" lang="ko-KR" alt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스트림</a:t>
            </a:r>
            <a:endParaRPr kumimoji="1" lang="ko-KR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</a:t>
            </a: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스트림에서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문자 </a:t>
            </a: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스트림으로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변환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-&gt;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InputStreamReader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OutputStream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-&gt;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OutputStreamWriter</a:t>
            </a:r>
            <a:endParaRPr kumimoji="1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152" y="620688"/>
            <a:ext cx="25410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5.2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스트림변환법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15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305644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스트림을 문자 스트림으로 변환하는 예제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 (args[0]);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 (args[1]);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InputStreamReader isr = new InputStreamReader (fis);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OutputStreamWriter osw = new OutputStreamWriter (fos);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 = isr.read()) != -1){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osw.write (i);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osw.close();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isr.close();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스트림으로 문자를 핸들할 때 발생하는 문제를 보여주는 예제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종료하기 위해서는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끝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입력하시오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출력할 데이터를 입력하시오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? 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 = System.in.read()) != '</a:t>
            </a:r>
            <a:r>
              <a:rPr kumimoji="1" lang="ko-KR" altLang="en-US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끝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System.out.print((char)i);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endParaRPr kumimoji="1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문자 스트림을 이용한 문제해결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InputStreamReader isr = new InputStreamReader(System.in);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종료하기 위해서는 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끝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을 입력하시오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System.out.println("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출력할 데이터를 입력하시오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? 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 = isr.read()) != '</a:t>
            </a:r>
            <a:r>
              <a:rPr kumimoji="1" lang="ko-KR" altLang="en-US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끝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')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System.out.print((char)i);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18644770">
            <a:off x="499269" y="34964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81063" y="3535363"/>
            <a:ext cx="5221287" cy="1125537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272213" y="3608388"/>
            <a:ext cx="2395537" cy="730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l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System.in.read()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는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1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바이트를 읽는 메서드이며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'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끝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'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이라는 문자는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2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바이트이다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021263" y="3654425"/>
            <a:ext cx="1260475" cy="765175"/>
          </a:xfrm>
          <a:prstGeom prst="irregularSeal2">
            <a:avLst/>
          </a:prstGeom>
          <a:solidFill>
            <a:srgbClr val="FF0000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문제발생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8644770">
            <a:off x="499269" y="4964906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881063" y="5032375"/>
            <a:ext cx="5221287" cy="1304925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5607050" y="5183188"/>
            <a:ext cx="990600" cy="990600"/>
          </a:xfrm>
          <a:prstGeom prst="ellipse">
            <a:avLst/>
          </a:prstGeom>
          <a:solidFill>
            <a:srgbClr val="FFFFFF"/>
          </a:solidFill>
          <a:ln w="101600" algn="ctr">
            <a:solidFill>
              <a:srgbClr val="99CCFF"/>
            </a:solidFill>
            <a:round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해결책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853238" y="4522788"/>
            <a:ext cx="1454150" cy="339725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바이트스트림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897688" y="5815013"/>
            <a:ext cx="1365250" cy="339725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문자스트림</a:t>
            </a:r>
          </a:p>
        </p:txBody>
      </p:sp>
      <p:cxnSp>
        <p:nvCxnSpPr>
          <p:cNvPr id="16" name="AutoShape 13"/>
          <p:cNvCxnSpPr>
            <a:cxnSpLocks noChangeShapeType="1"/>
            <a:stCxn id="14" idx="2"/>
            <a:endCxn id="15" idx="0"/>
          </p:cNvCxnSpPr>
          <p:nvPr/>
        </p:nvCxnSpPr>
        <p:spPr bwMode="auto">
          <a:xfrm rot="5400000">
            <a:off x="7104063" y="5338763"/>
            <a:ext cx="952500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7359650" y="5083175"/>
            <a:ext cx="401638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/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변환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2152" y="620688"/>
            <a:ext cx="36471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5.3 </a:t>
            </a:r>
            <a:r>
              <a:rPr kumimoji="0" lang="ko-KR" altLang="en-US" sz="2400" b="1" dirty="0" smtClean="0">
                <a:latin typeface="굴림" pitchFamily="50" charset="-127"/>
                <a:ea typeface="굴림" pitchFamily="50" charset="-127"/>
              </a:rPr>
              <a:t>문자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스트림으로</a:t>
            </a:r>
            <a:r>
              <a:rPr kumimoji="0" lang="ko-KR" altLang="en-US" sz="2400" b="1" dirty="0" smtClean="0">
                <a:latin typeface="굴림" pitchFamily="50" charset="-127"/>
                <a:ea typeface="굴림" pitchFamily="50" charset="-127"/>
              </a:rPr>
              <a:t> 변환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016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377652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스트림을 이용한 파일 복사 예제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한 바이트 단위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i, len=0;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FileInputStream(args[0]);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FileOutputStream(args[1]);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long psecond = System.currentTimeMillis();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while((i=fis.read()) != -1)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fos.write(i);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len++;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psecond = System.currentTimeMillis() - psecond;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Buffered 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스트림을 이용한 파일 복사 예제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</a:t>
            </a:r>
            <a:r>
              <a:rPr kumimoji="1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한 바이트 단위</a:t>
            </a: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 i, len=0;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FileInputStream(args[0]);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FileOutputStream(args[1]);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BufferedInputStream bis = new BufferedInputStream(fis);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BufferedOutputStream bos = new BufferedOutputStream(fos);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long psecond = System.currentTimeMillis();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while((i=bis.read()) != -1)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bos.write(i);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len++;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bis.close();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psecond = System.currentTimeMillis() - psecond;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18644770">
            <a:off x="499269" y="1803896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81063" y="1618952"/>
            <a:ext cx="5221287" cy="2008188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8644770">
            <a:off x="545307" y="4639171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881063" y="4031952"/>
            <a:ext cx="4635500" cy="2430463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886575" y="2503190"/>
            <a:ext cx="1308100" cy="339725"/>
          </a:xfrm>
          <a:prstGeom prst="rect">
            <a:avLst/>
          </a:prstGeom>
          <a:noFill/>
          <a:ln w="3175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File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07200" y="2182515"/>
            <a:ext cx="14557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버퍼링지원하지 않음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6588125" y="5424190"/>
            <a:ext cx="1866900" cy="339725"/>
          </a:xfrm>
          <a:prstGeom prst="rect">
            <a:avLst/>
          </a:prstGeom>
          <a:noFill/>
          <a:ln w="3175" algn="ctr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Buffered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</a:t>
            </a:r>
          </a:p>
        </p:txBody>
      </p:sp>
      <p:cxnSp>
        <p:nvCxnSpPr>
          <p:cNvPr id="14" name="AutoShape 11"/>
          <p:cNvCxnSpPr>
            <a:cxnSpLocks noChangeShapeType="1"/>
            <a:stCxn id="11" idx="2"/>
            <a:endCxn id="13" idx="0"/>
          </p:cNvCxnSpPr>
          <p:nvPr/>
        </p:nvCxnSpPr>
        <p:spPr bwMode="auto">
          <a:xfrm rot="5400000">
            <a:off x="6240462" y="4124028"/>
            <a:ext cx="2581275" cy="19050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227888" y="3943052"/>
            <a:ext cx="452437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변환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181850" y="5829002"/>
            <a:ext cx="8080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버퍼링지원</a:t>
            </a:r>
          </a:p>
        </p:txBody>
      </p:sp>
      <p:cxnSp>
        <p:nvCxnSpPr>
          <p:cNvPr id="17" name="AutoShape 14"/>
          <p:cNvCxnSpPr>
            <a:cxnSpLocks noChangeShapeType="1"/>
            <a:stCxn id="8" idx="3"/>
            <a:endCxn id="10" idx="3"/>
          </p:cNvCxnSpPr>
          <p:nvPr/>
        </p:nvCxnSpPr>
        <p:spPr bwMode="auto">
          <a:xfrm flipH="1">
            <a:off x="5516563" y="2623840"/>
            <a:ext cx="585787" cy="2624137"/>
          </a:xfrm>
          <a:prstGeom prst="curvedConnector3">
            <a:avLst>
              <a:gd name="adj1" fmla="val -38755"/>
            </a:avLst>
          </a:prstGeom>
          <a:noFill/>
          <a:ln w="76200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2152" y="620688"/>
            <a:ext cx="3956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5.4 Buffered </a:t>
            </a:r>
            <a:r>
              <a:rPr kumimoji="0" lang="ko-KR" altLang="en-US" sz="2400" b="1" dirty="0" smtClean="0">
                <a:latin typeface="굴림" pitchFamily="50" charset="-127"/>
                <a:ea typeface="굴림" pitchFamily="50" charset="-127"/>
              </a:rPr>
              <a:t>바이트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496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할당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24304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맑은 고딕" pitchFamily="50" charset="-127"/>
              <a:buChar char="▣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000" dirty="0" smtClean="0"/>
              <a:t>= </a:t>
            </a:r>
            <a:r>
              <a:rPr lang="ko-KR" altLang="en-US" sz="2000" dirty="0" smtClean="0"/>
              <a:t>연산자</a:t>
            </a:r>
          </a:p>
          <a:p>
            <a:pPr lvl="1">
              <a:lnSpc>
                <a:spcPct val="80000"/>
              </a:lnSpc>
            </a:pPr>
            <a:r>
              <a:rPr lang="en-US" altLang="ko-KR" sz="1800" dirty="0" smtClean="0"/>
              <a:t>= </a:t>
            </a:r>
            <a:r>
              <a:rPr lang="ko-KR" altLang="en-US" sz="1800" dirty="0" smtClean="0"/>
              <a:t>연산자는 데이터 타입에 맞는 값을 할당하라는 의미를 담고 있다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80000"/>
              </a:lnSpc>
            </a:pPr>
            <a:r>
              <a:rPr lang="ko-KR" altLang="en-US" sz="1800" b="1" dirty="0">
                <a:solidFill>
                  <a:schemeClr val="hlink"/>
                </a:solidFill>
              </a:rPr>
              <a:t>기본타입에서 할당은 “</a:t>
            </a:r>
            <a:r>
              <a:rPr lang="en-US" altLang="ko-KR" sz="1800" b="1" dirty="0">
                <a:solidFill>
                  <a:schemeClr val="hlink"/>
                </a:solidFill>
              </a:rPr>
              <a:t>Copy of value</a:t>
            </a:r>
            <a:r>
              <a:rPr lang="en-US" altLang="ko-KR" sz="1800" b="1" dirty="0" smtClean="0">
                <a:solidFill>
                  <a:schemeClr val="hlink"/>
                </a:solidFill>
              </a:rPr>
              <a:t>”</a:t>
            </a:r>
            <a:endParaRPr lang="en-US" altLang="ko-KR" sz="1800" dirty="0" smtClean="0"/>
          </a:p>
          <a:p>
            <a:pPr>
              <a:lnSpc>
                <a:spcPct val="80000"/>
              </a:lnSpc>
            </a:pPr>
            <a:endParaRPr lang="en-US" altLang="ko-KR" sz="2000" dirty="0" smtClean="0"/>
          </a:p>
          <a:p>
            <a:pPr>
              <a:lnSpc>
                <a:spcPct val="80000"/>
              </a:lnSpc>
            </a:pPr>
            <a:r>
              <a:rPr lang="ko-KR" altLang="en-US" sz="2000" dirty="0" smtClean="0"/>
              <a:t>할당의 법칙</a:t>
            </a:r>
          </a:p>
          <a:p>
            <a:pPr lvl="1">
              <a:lnSpc>
                <a:spcPct val="80000"/>
              </a:lnSpc>
            </a:pPr>
            <a:r>
              <a:rPr lang="ko-KR" altLang="en-US" sz="1800" dirty="0" smtClean="0"/>
              <a:t>오른쪽에서 왼쪽으로만 할당이 가능하다</a:t>
            </a:r>
            <a:r>
              <a:rPr lang="en-US" altLang="ko-KR" sz="1800" dirty="0" smtClean="0"/>
              <a:t>.(</a:t>
            </a:r>
            <a:r>
              <a:rPr lang="ko-KR" altLang="en-US" sz="1800" dirty="0" smtClean="0"/>
              <a:t>절대적</a:t>
            </a:r>
            <a:r>
              <a:rPr lang="en-US" altLang="ko-KR" sz="1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ko-KR" altLang="en-US" sz="1800" dirty="0" smtClean="0"/>
              <a:t>변수끼리도 할당이 가능하다</a:t>
            </a:r>
            <a:r>
              <a:rPr lang="en-US" altLang="ko-KR" sz="1800" dirty="0" smtClean="0"/>
              <a:t>.(</a:t>
            </a:r>
            <a:r>
              <a:rPr lang="ko-KR" altLang="en-US" sz="1800" dirty="0" smtClean="0"/>
              <a:t>오른쪽에서 왼쪽으로 할당</a:t>
            </a:r>
            <a:r>
              <a:rPr lang="en-US" altLang="ko-KR" sz="1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ko-KR" altLang="en-US" sz="1800" dirty="0" smtClean="0"/>
              <a:t>변수에 이미 상수가 존재하더라도 다른 것을 할당하면 마지막에 넣은 것이 최종적으로 할당된다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01675" y="3798888"/>
            <a:ext cx="43180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b="1" dirty="0"/>
              <a:t>선언과 동시에 초기화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 = 100;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endParaRPr lang="en-US" altLang="ko-KR" sz="16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b="1" dirty="0"/>
              <a:t>선언과 할당의 분리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/>
              <a:t>a = 100;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endParaRPr lang="en-US" altLang="ko-KR" sz="16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b="1" dirty="0"/>
              <a:t>여러 개를 선언함과 동시에 초기화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 = 100, b = 200;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38700" y="3798888"/>
            <a:ext cx="365125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b="1" dirty="0"/>
              <a:t>여러 개를 선언한 후 할당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a, b;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/>
              <a:t>a = 100;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/>
              <a:t>b = 200;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endParaRPr lang="en-US" altLang="ko-KR" sz="1600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</a:pPr>
            <a:r>
              <a:rPr lang="ko-KR" altLang="en-US" b="1" dirty="0"/>
              <a:t>변수끼리의 할당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 = 100;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 err="1"/>
              <a:t>int</a:t>
            </a:r>
            <a:r>
              <a:rPr lang="en-US" altLang="ko-KR" sz="1600" dirty="0"/>
              <a:t> b;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SzPct val="80000"/>
              <a:buFont typeface="굴림" charset="-127"/>
              <a:buChar char="◈"/>
            </a:pPr>
            <a:r>
              <a:rPr lang="en-US" altLang="ko-KR" sz="1600" dirty="0"/>
              <a:t>b = a;</a:t>
            </a:r>
          </a:p>
        </p:txBody>
      </p:sp>
    </p:spTree>
    <p:extLst>
      <p:ext uri="{BB962C8B-B14F-4D97-AF65-F5344CB8AC3E}">
        <p14:creationId xmlns:p14="http://schemas.microsoft.com/office/powerpoint/2010/main" val="42375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1973" y="1449660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Buffered </a:t>
            </a:r>
            <a:r>
              <a:rPr kumimoji="1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스트림을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 이용한 문자 단위의 파일 복사의 예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i,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len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=0;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FileReader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new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FileReader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args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[0]);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fw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new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FileWriter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args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[1]);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BufferedReader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new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BufferedReader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BufferedWriter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bw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new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BufferedWriter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fw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long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psecond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System.currentTimeMillis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while((i=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br.read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()) != -1) 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bw.write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(i);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len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++;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br.close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bw.close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psecond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System.currentTimeMillis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 -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psecond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BufferedReader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를 이용해서 줄 단위로 표준 입력 읽어내기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int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i, 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len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=0;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in = System.in;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InputStreamReader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isr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new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InputStreamReader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(in);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BufferedReader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 = new 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BufferedReader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isr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String temp;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if((temp=</a:t>
            </a:r>
            <a:r>
              <a:rPr kumimoji="1" lang="en-US" altLang="ko-KR" sz="1400" b="1" i="0" u="sng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br.readLine</a:t>
            </a:r>
            <a:r>
              <a:rPr kumimoji="1" lang="en-US" altLang="ko-KR" sz="1400" b="1" i="0" u="sng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()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)!= null ){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	</a:t>
            </a:r>
            <a:r>
              <a:rPr kumimoji="1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(temp);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0" y="2033588"/>
            <a:ext cx="4481513" cy="1846262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0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BufferedReader</a:t>
            </a:r>
            <a:r>
              <a: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로 파일읽기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FileReader fr = new FileReader(args[0]);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BufferedReader br = new BufferedReader(fr);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String temp;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while((temp=</a:t>
            </a:r>
            <a:r>
              <a:rPr kumimoji="0" lang="en-US" altLang="ko-KR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br.readLine()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)!= null ){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System.out.println(temp);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  <a:p>
            <a:pPr marL="742950" marR="0" lvl="1" indent="-28575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br.close();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18644770">
            <a:off x="273844" y="20105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18644770">
            <a:off x="273844" y="507126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8644770">
            <a:off x="4774407" y="2461419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12152" y="620688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5.5 Buffered </a:t>
            </a:r>
            <a:r>
              <a:rPr kumimoji="0" lang="ko-KR" altLang="en-US" sz="2400" b="1" dirty="0" smtClean="0">
                <a:latin typeface="굴림" pitchFamily="50" charset="-127"/>
                <a:ea typeface="굴림" pitchFamily="50" charset="-127"/>
              </a:rPr>
              <a:t>문자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589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4434" y="1521668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DataInputOutputMain{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public static void main(String[] args) throws IOException{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//DataOutputStream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을 이용해서 데이터 타입 단위로 데이터 기록하기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FileOutputStream fos = new FileOutputStream("data.dat");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DataOutputStream dos = new DataOutputStream(fos);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dos.write(100);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//byte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형으로 기록하기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(1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dos.writeInt(100);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//int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형으로 기록하기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(4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dos.writeFloat(3.14f);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//float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형으로 기록하기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(4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dos.writeChar('A');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//char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형으로 기록하기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(2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dos.close();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1" lang="en-US" altLang="ko-KR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//DataInputStream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을 이용해서 데이터 타입 단위로 데이터 읽어오기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FileInputStream fis = new FileInputStream("data.dat");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DataInputStream dis = new DataInputStream(fis);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int i = dis.read();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//1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읽기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int i2 = dis.readInt();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//4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읽기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float f = dis.readFloat();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//4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바이트를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float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형식으로 읽기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char c = dis.readChar(); 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//2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바이트 읽기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dis.close();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System.out.println( i + "," + i2 + "," + f + "," + c);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 </a:t>
            </a:r>
          </a:p>
          <a:p>
            <a:pPr marL="342900" marR="0" lvl="0" indent="-342900" algn="l" defTabSz="914400" rtl="0" eaLnBrk="1" fontAlgn="base" latinLnBrk="1" hangingPunct="1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228334" y="2375743"/>
            <a:ext cx="1308100" cy="339725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File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929884" y="5296743"/>
            <a:ext cx="1866900" cy="339725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Data </a:t>
            </a:r>
            <a:r>
              <a:rPr kumimoji="1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스트림</a:t>
            </a:r>
          </a:p>
        </p:txBody>
      </p:sp>
      <p:cxnSp>
        <p:nvCxnSpPr>
          <p:cNvPr id="9" name="AutoShape 6"/>
          <p:cNvCxnSpPr>
            <a:cxnSpLocks noChangeShapeType="1"/>
            <a:stCxn id="6" idx="2"/>
            <a:endCxn id="8" idx="0"/>
          </p:cNvCxnSpPr>
          <p:nvPr/>
        </p:nvCxnSpPr>
        <p:spPr bwMode="auto">
          <a:xfrm rot="5400000">
            <a:off x="6582221" y="3996581"/>
            <a:ext cx="2581275" cy="19050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569646" y="3815606"/>
            <a:ext cx="452438" cy="336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변환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818759" y="5711081"/>
            <a:ext cx="22177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데이터 타입 단위로 읽기 및 저장</a:t>
            </a:r>
          </a:p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버퍼링 지원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 rot="18644770">
            <a:off x="807690" y="4378374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rot="18644770">
            <a:off x="807690" y="2308274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12152" y="620688"/>
            <a:ext cx="23903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5.6 Data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176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763" y="1124744"/>
            <a:ext cx="8372475" cy="566958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class MemData{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int id;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long type;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private float weight;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void setMemData(int id, long type, float weight)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this.id = id;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this.type = type;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this.weight = weight;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String getMemData()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return id + ", " + type + ", " + weight;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void saveMemData(String filename) throws IOException</a:t>
            </a:r>
            <a:r>
              <a:rPr kumimoji="1" lang="en-US" altLang="ko-KR" sz="1200" b="0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FileWriter fw = new FileWriter(filename);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BufferedWriter bw = new BufferedWriter(fw);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bw.write("MemData\n");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bw.write(id + "\n");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bw.write(type + "\n");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bw.write(weight + "\n");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bw.close();		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</a:t>
            </a:r>
            <a:r>
              <a:rPr kumimoji="1" lang="en-US" altLang="ko-KR" sz="12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public static MemData restoreMemData(String filename) throws IOException</a:t>
            </a:r>
            <a:r>
              <a:rPr kumimoji="1" lang="en-US" altLang="ko-KR" sz="1200" b="0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{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FileReader fr = new FileReader(filename);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BufferedReader br = new BufferedReader(fr);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String temp = br.readLine();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MemData memObj = new MemData();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if(temp.equals("MemData")){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int i = Integer.parseInt(br.readLine());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long t = Long.parseLong(br.readLine());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float w = Float.parseFloat(br.readLine());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	memObj.setMemData(i, t, w);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}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br.close();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	return memObj;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	}</a:t>
            </a:r>
          </a:p>
          <a:p>
            <a:pPr marL="0" marR="0" lvl="0" indent="0" algn="l" defTabSz="914400" rtl="0" eaLnBrk="1" fontAlgn="base" latinLnBrk="1" hangingPunct="1">
              <a:lnSpc>
                <a:spcPct val="65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}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57788" y="1188417"/>
            <a:ext cx="3779837" cy="1915012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1" i="0" u="sng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객체의 정보를 파일에 저장한 후 다시 복원하기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MemData m = new MemData();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m.setMemData(100, 200000, 3.14159F);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System.out.println(m.toString() + " : " + m.getMemData());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m.saveMemData("memdata.dat"); //</a:t>
            </a:r>
            <a:r>
              <a:rPr kumimoji="0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파일에 객체 저장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0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MemData r = MemData.restoreMemData("memdata.dat");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System.out.println(r.toString() + " : " + r.getMemData());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18644770">
            <a:off x="904082" y="3011660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96975" y="3034679"/>
            <a:ext cx="5445125" cy="3644900"/>
          </a:xfrm>
          <a:prstGeom prst="rect">
            <a:avLst/>
          </a:prstGeom>
          <a:noFill/>
          <a:ln w="3175" algn="ctr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519738" y="3483942"/>
            <a:ext cx="2562225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MemData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저장을 위한 메서드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924550" y="5060329"/>
            <a:ext cx="3013075" cy="307975"/>
          </a:xfrm>
          <a:prstGeom prst="rect">
            <a:avLst/>
          </a:prstGeom>
          <a:solidFill>
            <a:srgbClr val="FFFFFF"/>
          </a:solidFill>
          <a:ln w="3175" algn="ctr">
            <a:solidFill>
              <a:srgbClr val="B2B2B2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MemData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를 읽어내기 위한 메서드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 rot="18644770">
            <a:off x="904082" y="4407073"/>
            <a:ext cx="223837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12152" y="620688"/>
            <a:ext cx="2642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5.7 </a:t>
            </a:r>
            <a:r>
              <a:rPr kumimoji="0" lang="ko-KR" altLang="en-US" sz="2400" b="1" dirty="0" smtClean="0">
                <a:latin typeface="굴림" pitchFamily="50" charset="-127"/>
                <a:ea typeface="굴림" pitchFamily="50" charset="-127"/>
              </a:rPr>
              <a:t>수작업 직렬화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43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5. 2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차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스트림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5496" y="1377652"/>
            <a:ext cx="83724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굴림" pitchFamily="50" charset="-127"/>
              <a:buChar char="◈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+mn-lt"/>
                <a:ea typeface="바탕" pitchFamily="18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바탕" pitchFamily="18" charset="-127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직렬화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(Serialization)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FileOutputStream fos = new FileOutputStream("serial.dat"); 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ObjectOutputStream oos = new ObjectOutputStream(fos);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SampleData s1 = new SampleData("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홍길동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", 1004);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SampleData s2 = new SampleData("</a:t>
            </a:r>
            <a:r>
              <a:rPr kumimoji="1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김삿갓</a:t>
            </a: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", 1005);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oos.writeObject(s1);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oos.writeObject(s2);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oos.close();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System.out.println(s1 + ":" + s1.getSampleData());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System.out.println(s2 + ":" + s2.getSampleData());</a:t>
            </a: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굴림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역직렬화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  <a:cs typeface="+mn-cs"/>
              </a:rPr>
              <a:t>(Deserialization)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FileInputStream fis = new FileInputStream("serial.dat");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ObjectInputStream ois = new ObjectInputStream(fis);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SampleData sd1 =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(SampleData)ois.readObject();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SampleData sd2 = </a:t>
            </a:r>
            <a:r>
              <a:rPr kumimoji="1" lang="en-US" altLang="ko-KR" sz="1600" b="1" i="0" u="sng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(SampleData)ois.readObject();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ois.close();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System.out.println(sd1 + ":" + sd1.getSampleData());</a:t>
            </a:r>
          </a:p>
          <a:p>
            <a:pPr marL="742950" marR="0" lvl="1" indent="-285750" algn="l" defTabSz="914400" rtl="0" eaLnBrk="1" fontAlgn="base" latin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1" lang="en-US" altLang="ko-K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굴림"/>
              </a:rPr>
              <a:t>System.out.println(sd2 + ":" + sd2.getSampleData());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526659" y="2249190"/>
            <a:ext cx="3544887" cy="2384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177800" marR="0" lvl="0" indent="-17780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직렬화를 위한 클래스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class SampleData implements Serializable {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String str;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int id;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SampleData(String str, int id) {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this.str = str;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this.id = id;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public String getSampleData(){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	return id + "=" + str;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	}</a:t>
            </a:r>
          </a:p>
          <a:p>
            <a:pPr marL="444500" marR="0" lvl="1" indent="-176213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굴림" pitchFamily="50" charset="-127"/>
              <a:buChar char="◈"/>
              <a:tabLst/>
              <a:defRPr/>
            </a:pPr>
            <a:r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}</a:t>
            </a:r>
          </a:p>
          <a:p>
            <a:pPr marL="177800" marR="0" lvl="0" indent="-177800" defTabSz="91440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0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18644770">
            <a:off x="283940" y="2704008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26321" y="2727027"/>
            <a:ext cx="1125538" cy="381000"/>
          </a:xfrm>
          <a:prstGeom prst="rect">
            <a:avLst/>
          </a:prstGeom>
          <a:solidFill>
            <a:srgbClr val="FFFFFF"/>
          </a:solidFill>
          <a:ln w="76200" algn="ctr">
            <a:solidFill>
              <a:srgbClr val="99CCFF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객체 저장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8644770">
            <a:off x="283940" y="5180508"/>
            <a:ext cx="223838" cy="269875"/>
          </a:xfrm>
          <a:prstGeom prst="downArrow">
            <a:avLst>
              <a:gd name="adj1" fmla="val 50000"/>
              <a:gd name="adj2" fmla="val 30142"/>
            </a:avLst>
          </a:prstGeom>
          <a:solidFill>
            <a:srgbClr val="99CC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46800" tIns="46800" rIns="0" bIns="468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301234" y="5271790"/>
            <a:ext cx="1125537" cy="381000"/>
          </a:xfrm>
          <a:prstGeom prst="rect">
            <a:avLst/>
          </a:prstGeom>
          <a:solidFill>
            <a:srgbClr val="FFFFFF"/>
          </a:solidFill>
          <a:ln w="76200" algn="ctr">
            <a:solidFill>
              <a:srgbClr val="99CCFF"/>
            </a:solidFill>
            <a:miter lim="800000"/>
            <a:headEnd/>
            <a:tailEnd/>
          </a:ln>
        </p:spPr>
        <p:txBody>
          <a:bodyPr lIns="46800" tIns="46800" rIns="0" bIns="46800">
            <a:spAutoFit/>
          </a:bodyPr>
          <a:lstStyle>
            <a:lvl1pPr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algn="ctr" defTabSz="1160463" eaLnBrk="0" hangingPunct="0">
              <a:spcBef>
                <a:spcPct val="50000"/>
              </a:spcBef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algn="ctr" defTabSz="1160463" eaLnBrk="0" fontAlgn="base" hangingPunct="0">
              <a:spcBef>
                <a:spcPct val="50000"/>
              </a:spcBef>
              <a:spcAft>
                <a:spcPct val="0"/>
              </a:spcAft>
              <a:buSzPct val="80000"/>
              <a:buFont typeface="HY신명조" pitchFamily="18" charset="-127"/>
              <a:defRPr kumimoji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marL="0" marR="0" lvl="0" indent="0" algn="ctr" defTabSz="1160463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80000"/>
              <a:buFont typeface="HY신명조" pitchFamily="18" charset="-127"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굴림" pitchFamily="50" charset="-127"/>
              </a:rPr>
              <a:t>객체 복원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12152" y="620688"/>
            <a:ext cx="26661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5.8 </a:t>
            </a:r>
            <a:r>
              <a:rPr lang="en-US" altLang="ko-KR" sz="2400" b="1" dirty="0" smtClean="0">
                <a:latin typeface="굴림" pitchFamily="50" charset="-127"/>
                <a:ea typeface="굴림" pitchFamily="50" charset="-127"/>
              </a:rPr>
              <a:t>Object</a:t>
            </a:r>
            <a:r>
              <a:rPr kumimoji="0" lang="en-US" altLang="ko-KR" sz="2400" b="1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kumimoji="0" lang="ko-KR" altLang="en-US" sz="2400" b="1" dirty="0" err="1" smtClean="0">
                <a:latin typeface="굴림" pitchFamily="50" charset="-127"/>
                <a:ea typeface="굴림" pitchFamily="50" charset="-127"/>
              </a:rPr>
              <a:t>스트림</a:t>
            </a:r>
            <a:endParaRPr kumimoji="0" lang="ko-KR" altLang="en-US" sz="2400" b="1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315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152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직렬화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174" y="620688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6.1 </a:t>
            </a:r>
            <a:r>
              <a:rPr lang="ko-KR" altLang="en-US" sz="2400" b="1" dirty="0" smtClean="0"/>
              <a:t>직렬화란</a:t>
            </a:r>
            <a:r>
              <a:rPr lang="en-US" altLang="ko-KR" sz="2400" b="1" dirty="0" smtClean="0"/>
              <a:t>? </a:t>
            </a:r>
            <a:endParaRPr lang="ko-KR" altLang="en-US" sz="2400" b="1" dirty="0"/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68313" y="126876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객체를 </a:t>
            </a:r>
            <a:r>
              <a:rPr lang="en-US" altLang="ko-KR" sz="1800">
                <a:latin typeface="Arial"/>
              </a:rPr>
              <a:t>‘</a:t>
            </a:r>
            <a:r>
              <a:rPr lang="ko-KR" altLang="en-US" sz="1800">
                <a:latin typeface="견명조" pitchFamily="18" charset="-127"/>
              </a:rPr>
              <a:t>연속적인 데이터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로 변환하는 것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반대과정은 </a:t>
            </a:r>
            <a:r>
              <a:rPr lang="en-US" altLang="ko-KR" sz="1800">
                <a:latin typeface="Arial"/>
              </a:rPr>
              <a:t>‘</a:t>
            </a:r>
            <a:r>
              <a:rPr lang="ko-KR" altLang="en-US" sz="1800">
                <a:latin typeface="견명조" pitchFamily="18" charset="-127"/>
              </a:rPr>
              <a:t>역직렬화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라고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468313" y="162912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객체의 인스턴스변수들의 값을 일렬로 나열하는 것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03785"/>
            <a:ext cx="2376488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68313" y="347221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객체를 저장하기 위해서는 객체를 직렬화해야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68313" y="386114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객체를 저장한다는 것은 객체의 모든 인스턴스변수의 값을 저장하는 것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8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4624735"/>
            <a:ext cx="2411413" cy="178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grpSp>
        <p:nvGrpSpPr>
          <p:cNvPr id="19" name="Group 31"/>
          <p:cNvGrpSpPr>
            <a:grpSpLocks/>
          </p:cNvGrpSpPr>
          <p:nvPr/>
        </p:nvGrpSpPr>
        <p:grpSpPr bwMode="auto">
          <a:xfrm>
            <a:off x="4032250" y="4624735"/>
            <a:ext cx="3708400" cy="955675"/>
            <a:chOff x="2540" y="3090"/>
            <a:chExt cx="2336" cy="602"/>
          </a:xfrm>
        </p:grpSpPr>
        <p:pic>
          <p:nvPicPr>
            <p:cNvPr id="20" name="Picture 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3090"/>
              <a:ext cx="1520" cy="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1" name="Line 30"/>
            <p:cNvSpPr>
              <a:spLocks noChangeShapeType="1"/>
            </p:cNvSpPr>
            <p:nvPr/>
          </p:nvSpPr>
          <p:spPr bwMode="auto">
            <a:xfrm>
              <a:off x="2540" y="3385"/>
              <a:ext cx="749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Group 33"/>
          <p:cNvGrpSpPr>
            <a:grpSpLocks/>
          </p:cNvGrpSpPr>
          <p:nvPr/>
        </p:nvGrpSpPr>
        <p:grpSpPr bwMode="auto">
          <a:xfrm>
            <a:off x="3851275" y="2411760"/>
            <a:ext cx="3995738" cy="520700"/>
            <a:chOff x="2426" y="1696"/>
            <a:chExt cx="2517" cy="328"/>
          </a:xfrm>
        </p:grpSpPr>
        <p:grpSp>
          <p:nvGrpSpPr>
            <p:cNvPr id="23" name="Group 23"/>
            <p:cNvGrpSpPr>
              <a:grpSpLocks/>
            </p:cNvGrpSpPr>
            <p:nvPr/>
          </p:nvGrpSpPr>
          <p:grpSpPr bwMode="auto">
            <a:xfrm>
              <a:off x="2449" y="1741"/>
              <a:ext cx="2494" cy="283"/>
              <a:chOff x="2449" y="1684"/>
              <a:chExt cx="2494" cy="283"/>
            </a:xfrm>
          </p:grpSpPr>
          <p:pic>
            <p:nvPicPr>
              <p:cNvPr id="25" name="Picture 2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8" y="1684"/>
                <a:ext cx="1655" cy="2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accent1">
                          <a:gamma/>
                          <a:shade val="60000"/>
                          <a:invGamma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Line 22"/>
              <p:cNvSpPr>
                <a:spLocks noChangeShapeType="1"/>
              </p:cNvSpPr>
              <p:nvPr/>
            </p:nvSpPr>
            <p:spPr bwMode="auto">
              <a:xfrm>
                <a:off x="2449" y="1820"/>
                <a:ext cx="749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FF0000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2426" y="1696"/>
              <a:ext cx="72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marL="449263" marR="0" lvl="0" indent="-4492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itchFamily="49" charset="0"/>
                  <a:ea typeface="굴림" pitchFamily="50" charset="-127"/>
                </a:rPr>
                <a:t>직렬화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997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152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직렬화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174" y="620688"/>
            <a:ext cx="6709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6.2 </a:t>
            </a:r>
            <a:r>
              <a:rPr lang="en-US" altLang="ko-KR" sz="2400" b="1" dirty="0" err="1"/>
              <a:t>ObjectInputStream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ObjectOutputStream</a:t>
            </a:r>
            <a:endParaRPr lang="ko-KR" altLang="en-US" sz="2400" b="1" dirty="0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95536" y="126876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객체를 직렬화하여 입출력할 수 있게 해주는 보조스트림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395536" y="235619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객체를 파일에 저장하는 방법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48" y="1671985"/>
            <a:ext cx="6732588" cy="59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61" y="2753073"/>
            <a:ext cx="65214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395536" y="404212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파일에 저장된 객체를 다시 읽어오는 방법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3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61" y="4475510"/>
            <a:ext cx="6516687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36" y="1600548"/>
            <a:ext cx="2343150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36" y="4227860"/>
            <a:ext cx="2341562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686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152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직렬화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174" y="620688"/>
            <a:ext cx="546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6.3 </a:t>
            </a:r>
            <a:r>
              <a:rPr lang="ko-KR" altLang="en-US" sz="2400" b="1" dirty="0"/>
              <a:t>직렬화 가능한 클래스 만들기</a:t>
            </a:r>
            <a:r>
              <a:rPr lang="en-US" altLang="ko-KR" sz="2400" b="1" dirty="0"/>
              <a:t>(1/2)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340768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java.io.Serializable</a:t>
            </a:r>
            <a:r>
              <a:rPr lang="ko-KR" altLang="en-US" sz="1800">
                <a:latin typeface="견명조" pitchFamily="18" charset="-127"/>
              </a:rPr>
              <a:t>을 구현해야만 직렬화가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743993"/>
            <a:ext cx="6480175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2860006"/>
            <a:ext cx="3024187" cy="293687"/>
          </a:xfrm>
          <a:prstGeom prst="rect">
            <a:avLst/>
          </a:prstGeom>
          <a:noFill/>
          <a:ln w="50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8313" y="476818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Serializable</a:t>
            </a:r>
            <a:r>
              <a:rPr lang="ko-KR" altLang="en-US" sz="1800">
                <a:latin typeface="견명조" pitchFamily="18" charset="-127"/>
              </a:rPr>
              <a:t>을 구현하지 않은 클래스의 인스턴스도 직렬화 대상에서 제외</a:t>
            </a:r>
            <a:endParaRPr lang="en-US" altLang="ko-KR" sz="1800">
              <a:latin typeface="견명조" pitchFamily="18" charset="-127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68313" y="3214018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제어자 </a:t>
            </a:r>
            <a:r>
              <a:rPr lang="en-US" altLang="ko-KR" sz="1800">
                <a:latin typeface="견명조" pitchFamily="18" charset="-127"/>
              </a:rPr>
              <a:t>transient</a:t>
            </a:r>
            <a:r>
              <a:rPr lang="ko-KR" altLang="en-US" sz="1800">
                <a:latin typeface="견명조" pitchFamily="18" charset="-127"/>
              </a:rPr>
              <a:t>가 붙은 인스턴스변수는 직렬화 대상에서 제외된다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3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5165056"/>
            <a:ext cx="6661150" cy="138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3629943"/>
            <a:ext cx="69119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810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152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직렬화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174" y="620688"/>
            <a:ext cx="546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6.3 </a:t>
            </a:r>
            <a:r>
              <a:rPr lang="ko-KR" altLang="en-US" sz="2400" b="1" dirty="0"/>
              <a:t>직렬화 가능한 클래스 만들기</a:t>
            </a:r>
            <a:r>
              <a:rPr lang="en-US" altLang="ko-KR" sz="2400" b="1" dirty="0"/>
              <a:t>(2/2)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412776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Serializable</a:t>
            </a:r>
            <a:r>
              <a:rPr lang="ko-KR" altLang="en-US" sz="1800">
                <a:latin typeface="견명조" pitchFamily="18" charset="-127"/>
              </a:rPr>
              <a:t>을 구현하지 않은 조상의 멤버들은 직렬화 대상에서 제외된다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3436839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readObject()</a:t>
            </a:r>
            <a:r>
              <a:rPr lang="ko-KR" altLang="en-US" sz="1800">
                <a:latin typeface="견명조" pitchFamily="18" charset="-127"/>
              </a:rPr>
              <a:t>와 </a:t>
            </a:r>
            <a:r>
              <a:rPr lang="en-US" altLang="ko-KR" sz="1800">
                <a:latin typeface="견명조" pitchFamily="18" charset="-127"/>
              </a:rPr>
              <a:t>writeObject()</a:t>
            </a:r>
            <a:r>
              <a:rPr lang="ko-KR" altLang="en-US" sz="1800">
                <a:latin typeface="견명조" pitchFamily="18" charset="-127"/>
              </a:rPr>
              <a:t>를 오버라이딩하면 직렬화를 마음대로</a:t>
            </a:r>
            <a:r>
              <a:rPr lang="en-US" altLang="ko-KR" sz="1800">
                <a:latin typeface="Arial"/>
              </a:rPr>
              <a:t>…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52514"/>
            <a:ext cx="6119813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925789"/>
            <a:ext cx="4679950" cy="145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862414"/>
            <a:ext cx="4645025" cy="1417637"/>
          </a:xfrm>
          <a:prstGeom prst="rect">
            <a:avLst/>
          </a:prstGeom>
          <a:noFill/>
          <a:ln w="508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734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152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직렬화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174" y="620688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6.4 </a:t>
            </a:r>
            <a:r>
              <a:rPr lang="ko-KR" altLang="en-US" sz="2400" b="1" dirty="0"/>
              <a:t>직렬화 가능한 클래스의 버전관리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340768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직렬화했을 때와 역직렬화했을 때의 클래스가 같은지 확인할 필요가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293303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직렬화할 때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클래스의 버전</a:t>
            </a:r>
            <a:r>
              <a:rPr lang="en-US" altLang="ko-KR" sz="1800">
                <a:latin typeface="견명조" pitchFamily="18" charset="-127"/>
              </a:rPr>
              <a:t>(serialVersionUID)</a:t>
            </a:r>
            <a:r>
              <a:rPr lang="ko-KR" altLang="en-US" sz="1800">
                <a:latin typeface="견명조" pitchFamily="18" charset="-127"/>
              </a:rPr>
              <a:t>을 자동계산해서 저장한다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780506"/>
            <a:ext cx="69754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8313" y="3368006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클래스의 버전을 수동으로 관리하려면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클래스 내에 정의해야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806156"/>
            <a:ext cx="6769100" cy="103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468313" y="5020593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serialver.exe</a:t>
            </a:r>
            <a:r>
              <a:rPr lang="ko-KR" altLang="en-US" sz="1800">
                <a:latin typeface="견명조" pitchFamily="18" charset="-127"/>
              </a:rPr>
              <a:t>는 클래스의 </a:t>
            </a:r>
            <a:r>
              <a:rPr lang="en-US" altLang="ko-KR" sz="1800">
                <a:latin typeface="견명조" pitchFamily="18" charset="-127"/>
              </a:rPr>
              <a:t>serialVersionUID</a:t>
            </a:r>
            <a:r>
              <a:rPr lang="ko-KR" altLang="en-US" sz="1800">
                <a:latin typeface="견명조" pitchFamily="18" charset="-127"/>
              </a:rPr>
              <a:t>를 자동생성해준다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452393"/>
            <a:ext cx="70199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44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58849" y="836712"/>
            <a:ext cx="7597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1. </a:t>
            </a:r>
            <a:r>
              <a:rPr lang="ko-KR" altLang="en-US" sz="2400" dirty="0">
                <a:latin typeface="견명조" pitchFamily="18" charset="-127"/>
              </a:rPr>
              <a:t>네트워킹</a:t>
            </a:r>
            <a:r>
              <a:rPr lang="en-US" altLang="ko-KR" sz="2400" dirty="0">
                <a:latin typeface="견명조" pitchFamily="18" charset="-127"/>
              </a:rPr>
              <a:t>(Networking)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935111" y="1305025"/>
            <a:ext cx="745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1.1 </a:t>
            </a:r>
            <a:r>
              <a:rPr lang="ko-KR" altLang="ko-KR" sz="2400">
                <a:latin typeface="견명조" pitchFamily="18" charset="-127"/>
              </a:rPr>
              <a:t>클라이언트/서버(client/server)</a:t>
            </a:r>
            <a:endParaRPr lang="en-US" altLang="ko-KR" sz="2400">
              <a:latin typeface="견명조" pitchFamily="18" charset="-127"/>
            </a:endParaRP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935111" y="1805087"/>
            <a:ext cx="622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</a:t>
            </a:r>
            <a:r>
              <a:rPr lang="en-US" altLang="en-US" sz="2400">
                <a:latin typeface="견명조" pitchFamily="18" charset="-127"/>
              </a:rPr>
              <a:t>.2 </a:t>
            </a:r>
            <a:r>
              <a:rPr lang="en-US" altLang="ko-KR" sz="2400">
                <a:latin typeface="견명조" pitchFamily="18" charset="-127"/>
              </a:rPr>
              <a:t>IP</a:t>
            </a:r>
            <a:r>
              <a:rPr lang="ko-KR" altLang="en-US" sz="2400">
                <a:latin typeface="견명조" pitchFamily="18" charset="-127"/>
              </a:rPr>
              <a:t>주소</a:t>
            </a:r>
            <a:r>
              <a:rPr lang="en-US" altLang="ko-KR" sz="2400">
                <a:latin typeface="견명조" pitchFamily="18" charset="-127"/>
              </a:rPr>
              <a:t>(IP address)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935111" y="2278162"/>
            <a:ext cx="601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1</a:t>
            </a:r>
            <a:r>
              <a:rPr lang="en-US" altLang="en-US" sz="2400" dirty="0">
                <a:latin typeface="견명조" pitchFamily="18" charset="-127"/>
              </a:rPr>
              <a:t>.3 </a:t>
            </a:r>
            <a:r>
              <a:rPr lang="en-US" altLang="en-US" sz="2400" dirty="0" err="1">
                <a:latin typeface="견명조" pitchFamily="18" charset="-127"/>
              </a:rPr>
              <a:t>InetAddress</a:t>
            </a:r>
            <a:endParaRPr lang="ko-KR" altLang="en-US" sz="2400" dirty="0">
              <a:latin typeface="견명조" pitchFamily="18" charset="-127"/>
            </a:endParaRP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935111" y="2756000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</a:t>
            </a:r>
            <a:r>
              <a:rPr lang="en-US" altLang="en-US" sz="2400">
                <a:latin typeface="견명조" pitchFamily="18" charset="-127"/>
              </a:rPr>
              <a:t>.</a:t>
            </a:r>
            <a:r>
              <a:rPr lang="en-US" altLang="ko-KR" sz="2400">
                <a:latin typeface="견명조" pitchFamily="18" charset="-127"/>
              </a:rPr>
              <a:t>4</a:t>
            </a:r>
            <a:r>
              <a:rPr lang="en-US" altLang="en-US" sz="2400">
                <a:latin typeface="견명조" pitchFamily="18" charset="-127"/>
              </a:rPr>
              <a:t> URL(Uniform Resource Location)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935111" y="3249712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1</a:t>
            </a:r>
            <a:r>
              <a:rPr lang="en-US" altLang="en-US" sz="2400">
                <a:latin typeface="견명조" pitchFamily="18" charset="-127"/>
              </a:rPr>
              <a:t>.</a:t>
            </a:r>
            <a:r>
              <a:rPr lang="en-US" altLang="ko-KR" sz="2400">
                <a:latin typeface="견명조" pitchFamily="18" charset="-127"/>
              </a:rPr>
              <a:t>5</a:t>
            </a:r>
            <a:r>
              <a:rPr lang="en-US" altLang="en-US" sz="2400">
                <a:latin typeface="견명조" pitchFamily="18" charset="-127"/>
              </a:rPr>
              <a:t> URLConnection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358849" y="3862487"/>
            <a:ext cx="7597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소켓 프로그래밍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935111" y="4330800"/>
            <a:ext cx="745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2.1 </a:t>
            </a:r>
            <a:r>
              <a:rPr lang="ko-KR" altLang="en-US" sz="2400">
                <a:latin typeface="견명조" pitchFamily="18" charset="-127"/>
              </a:rPr>
              <a:t>T</a:t>
            </a:r>
            <a:r>
              <a:rPr lang="en-US" altLang="ko-KR" sz="2400">
                <a:latin typeface="견명조" pitchFamily="18" charset="-127"/>
              </a:rPr>
              <a:t>CP</a:t>
            </a:r>
            <a:r>
              <a:rPr lang="ko-KR" altLang="en-US" sz="2400">
                <a:latin typeface="견명조" pitchFamily="18" charset="-127"/>
              </a:rPr>
              <a:t>와 </a:t>
            </a:r>
            <a:r>
              <a:rPr lang="en-US" altLang="ko-KR" sz="2400">
                <a:latin typeface="견명조" pitchFamily="18" charset="-127"/>
              </a:rPr>
              <a:t>UDP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935111" y="4830862"/>
            <a:ext cx="622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2</a:t>
            </a:r>
            <a:r>
              <a:rPr lang="en-US" altLang="en-US" sz="2400">
                <a:latin typeface="견명조" pitchFamily="18" charset="-127"/>
              </a:rPr>
              <a:t>.2 TCP소켓 프로그래밍</a:t>
            </a:r>
            <a:endParaRPr lang="ko-KR" altLang="en-US" sz="2400">
              <a:latin typeface="견명조" pitchFamily="18" charset="-127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935111" y="5348387"/>
            <a:ext cx="601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>
                <a:latin typeface="견명조" pitchFamily="18" charset="-127"/>
              </a:rPr>
              <a:t>2</a:t>
            </a:r>
            <a:r>
              <a:rPr lang="en-US" altLang="en-US" sz="2400">
                <a:latin typeface="견명조" pitchFamily="18" charset="-127"/>
              </a:rPr>
              <a:t>.3 UDP소켓 프로그래밍</a:t>
            </a:r>
            <a:endParaRPr lang="ko-KR" altLang="en-US" sz="2400">
              <a:latin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927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변수의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형변환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9887" y="764704"/>
            <a:ext cx="58192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형변환</a:t>
            </a:r>
            <a:endParaRPr lang="en-US" altLang="ko-KR" sz="1600" dirty="0" smtClean="0"/>
          </a:p>
          <a:p>
            <a:endParaRPr lang="en-US" altLang="ko-KR" sz="1400" dirty="0" smtClean="0"/>
          </a:p>
          <a:p>
            <a:r>
              <a:rPr lang="ko-KR" altLang="en-US" sz="1600" dirty="0" smtClean="0"/>
              <a:t>변수 또는 </a:t>
            </a:r>
            <a:r>
              <a:rPr lang="ko-KR" altLang="en-US" sz="1600" dirty="0" err="1" smtClean="0"/>
              <a:t>리터럴의</a:t>
            </a:r>
            <a:r>
              <a:rPr lang="ko-KR" altLang="en-US" sz="1600" dirty="0" smtClean="0"/>
              <a:t> 타입을 다른 타입으로 변환</a:t>
            </a:r>
            <a:endParaRPr lang="en-US" altLang="ko-KR" sz="1600" dirty="0" smtClean="0"/>
          </a:p>
          <a:p>
            <a:r>
              <a:rPr lang="en-US" altLang="ko-KR" sz="1600" dirty="0" smtClean="0"/>
              <a:t>Boolean</a:t>
            </a:r>
            <a:r>
              <a:rPr lang="ko-KR" altLang="en-US" sz="1600" dirty="0" smtClean="0"/>
              <a:t>을 제외한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개의 기본형은 서로 </a:t>
            </a:r>
            <a:r>
              <a:rPr lang="ko-KR" altLang="en-US" sz="1600" dirty="0" err="1" smtClean="0"/>
              <a:t>형변환이</a:t>
            </a:r>
            <a:r>
              <a:rPr lang="ko-KR" altLang="en-US" sz="1600" dirty="0" smtClean="0"/>
              <a:t> 가능</a:t>
            </a:r>
            <a:endParaRPr lang="en-US" altLang="ko-KR" sz="1600" dirty="0"/>
          </a:p>
          <a:p>
            <a:r>
              <a:rPr lang="ko-KR" altLang="en-US" sz="1600" dirty="0"/>
              <a:t>큰</a:t>
            </a:r>
            <a:r>
              <a:rPr lang="ko-KR" altLang="en-US" sz="1600" dirty="0" smtClean="0"/>
              <a:t> 범위를 작은 범위로 </a:t>
            </a:r>
            <a:r>
              <a:rPr lang="ko-KR" altLang="en-US" sz="1600" dirty="0" err="1" smtClean="0"/>
              <a:t>캐스팅할때는</a:t>
            </a:r>
            <a:r>
              <a:rPr lang="ko-KR" altLang="en-US" sz="1600" dirty="0" smtClean="0"/>
              <a:t> 명시적으로 캐스팅 사용</a:t>
            </a:r>
            <a:endParaRPr lang="en-US" altLang="ko-KR" sz="1600" dirty="0" smtClean="0"/>
          </a:p>
          <a:p>
            <a:r>
              <a:rPr lang="ko-KR" altLang="en-US" sz="1600" dirty="0" smtClean="0"/>
              <a:t>작은 범위를 큰 범위로 </a:t>
            </a:r>
            <a:r>
              <a:rPr lang="ko-KR" altLang="en-US" sz="1600" dirty="0" err="1" smtClean="0"/>
              <a:t>캐스팅할때는</a:t>
            </a:r>
            <a:r>
              <a:rPr lang="ko-KR" altLang="en-US" sz="1600" dirty="0" smtClean="0"/>
              <a:t>  자동 </a:t>
            </a:r>
            <a:r>
              <a:rPr lang="ko-KR" altLang="en-US" sz="1600" dirty="0" err="1" smtClean="0"/>
              <a:t>형변환</a:t>
            </a:r>
            <a:endParaRPr lang="en-US" altLang="ko-KR" sz="1600" dirty="0" smtClean="0"/>
          </a:p>
          <a:p>
            <a:endParaRPr lang="en-US" altLang="ko-KR" sz="1400" dirty="0" smtClean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4267" y="4869160"/>
            <a:ext cx="684076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 smtClean="0">
                <a:solidFill>
                  <a:prstClr val="black"/>
                </a:solidFill>
              </a:rPr>
              <a:t>String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을 숫자로 변환하기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0"/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/>
              <a:t>String a = "37.123456";</a:t>
            </a:r>
          </a:p>
          <a:p>
            <a:r>
              <a:rPr lang="en-US" altLang="ko-KR" sz="1400" dirty="0" err="1"/>
              <a:t>Double.</a:t>
            </a:r>
            <a:r>
              <a:rPr lang="en-US" altLang="ko-KR" sz="1400" i="1" dirty="0" err="1"/>
              <a:t>parseDouble</a:t>
            </a:r>
            <a:r>
              <a:rPr lang="en-US" altLang="ko-KR" sz="1400" i="1" dirty="0"/>
              <a:t>(a</a:t>
            </a:r>
            <a:r>
              <a:rPr lang="en-US" altLang="ko-KR" sz="1400" i="1" dirty="0" smtClean="0"/>
              <a:t>); //</a:t>
            </a:r>
            <a:r>
              <a:rPr lang="en-US" altLang="ko-KR" sz="1400" dirty="0" err="1" smtClean="0"/>
              <a:t>Double.</a:t>
            </a:r>
            <a:r>
              <a:rPr lang="en-US" altLang="ko-KR" sz="1400" i="1" dirty="0" err="1" smtClean="0"/>
              <a:t>valueOf</a:t>
            </a:r>
            <a:r>
              <a:rPr lang="en-US" altLang="ko-KR" sz="1400" i="1" dirty="0" smtClean="0"/>
              <a:t>(a); </a:t>
            </a:r>
            <a:r>
              <a:rPr lang="ko-KR" altLang="en-US" sz="1400" i="1" dirty="0" smtClean="0"/>
              <a:t>도 같은 결과</a:t>
            </a:r>
            <a:endParaRPr lang="en-US" altLang="ko-KR" sz="1400" i="1" dirty="0" smtClean="0"/>
          </a:p>
          <a:p>
            <a:r>
              <a:rPr lang="en-US" altLang="ko-KR" sz="1400" i="1" dirty="0" smtClean="0">
                <a:solidFill>
                  <a:prstClr val="black"/>
                </a:solidFill>
              </a:rPr>
              <a:t>// </a:t>
            </a:r>
            <a:r>
              <a:rPr lang="en-US" altLang="ko-KR" sz="1400" i="1" dirty="0" err="1" smtClean="0">
                <a:solidFill>
                  <a:prstClr val="black"/>
                </a:solidFill>
              </a:rPr>
              <a:t>Integer.parseInteger</a:t>
            </a:r>
            <a:r>
              <a:rPr lang="en-US" altLang="ko-KR" sz="1400" i="1" dirty="0" smtClean="0">
                <a:solidFill>
                  <a:prstClr val="black"/>
                </a:solidFill>
              </a:rPr>
              <a:t>, </a:t>
            </a:r>
            <a:r>
              <a:rPr lang="en-US" altLang="ko-KR" sz="1400" i="1" dirty="0" err="1" smtClean="0">
                <a:solidFill>
                  <a:prstClr val="black"/>
                </a:solidFill>
              </a:rPr>
              <a:t>Float.parseFloat</a:t>
            </a:r>
            <a:r>
              <a:rPr lang="en-US" altLang="ko-KR" sz="1400" i="1" dirty="0" smtClean="0">
                <a:solidFill>
                  <a:prstClr val="black"/>
                </a:solidFill>
              </a:rPr>
              <a:t> </a:t>
            </a:r>
            <a:r>
              <a:rPr lang="ko-KR" altLang="en-US" sz="1400" i="1" dirty="0" smtClean="0">
                <a:solidFill>
                  <a:prstClr val="black"/>
                </a:solidFill>
              </a:rPr>
              <a:t>도 마찬가지로 존재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graphicFrame>
        <p:nvGraphicFramePr>
          <p:cNvPr id="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36748"/>
              </p:ext>
            </p:extLst>
          </p:nvPr>
        </p:nvGraphicFramePr>
        <p:xfrm>
          <a:off x="624267" y="2584095"/>
          <a:ext cx="5580062" cy="1908176"/>
        </p:xfrm>
        <a:graphic>
          <a:graphicData uri="http://schemas.openxmlformats.org/drawingml/2006/table">
            <a:tbl>
              <a:tblPr/>
              <a:tblGrid>
                <a:gridCol w="1860550"/>
                <a:gridCol w="1858962"/>
                <a:gridCol w="18605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변 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수 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결 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int →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(char)65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char → 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int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(int)‘A’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float → 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int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)1.6f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 → float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(float)10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10.0f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7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507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1.1 </a:t>
            </a:r>
            <a:r>
              <a:rPr lang="ko-KR" altLang="en-US" sz="2400" b="1" dirty="0" smtClean="0"/>
              <a:t>클라이언트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(client/server)</a:t>
            </a:r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468313" y="169408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컴퓨터간의 관계를 역할</a:t>
            </a:r>
            <a:r>
              <a:rPr lang="en-US" altLang="ko-KR" sz="1800">
                <a:latin typeface="견명조" pitchFamily="18" charset="-127"/>
              </a:rPr>
              <a:t>(role)</a:t>
            </a:r>
            <a:r>
              <a:rPr lang="ko-KR" altLang="en-US" sz="1800">
                <a:latin typeface="견명조" pitchFamily="18" charset="-127"/>
              </a:rPr>
              <a:t>로 구분하는 개념</a:t>
            </a: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468313" y="209096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서비스를 제공하는 쪽이 서버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제공받는 쪽이 클라이언트가 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31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4118198"/>
            <a:ext cx="6661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81013" y="2457673"/>
            <a:ext cx="8662987" cy="727075"/>
            <a:chOff x="303" y="1457"/>
            <a:chExt cx="5457" cy="458"/>
          </a:xfrm>
        </p:grpSpPr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303" y="1457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- </a:t>
              </a:r>
              <a:r>
                <a:rPr lang="ko-KR" altLang="en-US" sz="1800">
                  <a:latin typeface="견명조" pitchFamily="18" charset="-127"/>
                </a:rPr>
                <a:t>제공하는 서비스의 종류에 따라 메일서버</a:t>
              </a:r>
              <a:r>
                <a:rPr lang="en-US" altLang="ko-KR" sz="1800">
                  <a:latin typeface="견명조" pitchFamily="18" charset="-127"/>
                </a:rPr>
                <a:t>(email server), </a:t>
              </a:r>
              <a:r>
                <a:rPr lang="ko-KR" altLang="en-US" sz="1800">
                  <a:latin typeface="견명조" pitchFamily="18" charset="-127"/>
                </a:rPr>
                <a:t>파일서버</a:t>
              </a:r>
              <a:r>
                <a:rPr lang="en-US" altLang="ko-KR" sz="1800">
                  <a:latin typeface="견명조" pitchFamily="18" charset="-127"/>
                </a:rPr>
                <a:t>(file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340" y="1684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  server), </a:t>
              </a:r>
              <a:r>
                <a:rPr lang="ko-KR" altLang="en-US" sz="1800">
                  <a:latin typeface="견명조" pitchFamily="18" charset="-127"/>
                </a:rPr>
                <a:t>웹서버</a:t>
              </a:r>
              <a:r>
                <a:rPr lang="en-US" altLang="ko-KR" sz="1800">
                  <a:latin typeface="견명조" pitchFamily="18" charset="-127"/>
                </a:rPr>
                <a:t>(web server) </a:t>
              </a:r>
              <a:r>
                <a:rPr lang="ko-KR" altLang="en-US" sz="1800">
                  <a:latin typeface="견명조" pitchFamily="18" charset="-127"/>
                </a:rPr>
                <a:t>등이 있다</a:t>
              </a:r>
              <a:r>
                <a:rPr lang="en-US" altLang="ko-KR" sz="1800">
                  <a:latin typeface="견명조" pitchFamily="18" charset="-127"/>
                </a:rPr>
                <a:t>.</a:t>
              </a:r>
            </a:p>
          </p:txBody>
        </p:sp>
      </p:grpSp>
      <p:grpSp>
        <p:nvGrpSpPr>
          <p:cNvPr id="35" name="Group 36"/>
          <p:cNvGrpSpPr>
            <a:grpSpLocks/>
          </p:cNvGrpSpPr>
          <p:nvPr/>
        </p:nvGrpSpPr>
        <p:grpSpPr bwMode="auto">
          <a:xfrm>
            <a:off x="476250" y="3219673"/>
            <a:ext cx="8643938" cy="720725"/>
            <a:chOff x="300" y="1937"/>
            <a:chExt cx="5445" cy="454"/>
          </a:xfrm>
        </p:grpSpPr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300" y="1937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- </a:t>
              </a:r>
              <a:r>
                <a:rPr lang="ko-KR" altLang="en-US" sz="1800">
                  <a:latin typeface="견명조" pitchFamily="18" charset="-127"/>
                </a:rPr>
                <a:t>전용서버를 두는 것을 </a:t>
              </a:r>
              <a:r>
                <a:rPr lang="en-US" altLang="ko-KR" sz="1800">
                  <a:latin typeface="Arial"/>
                </a:rPr>
                <a:t>‘</a:t>
              </a:r>
              <a:r>
                <a:rPr lang="ko-KR" altLang="en-US" sz="1800">
                  <a:latin typeface="견명조" pitchFamily="18" charset="-127"/>
                </a:rPr>
                <a:t>서버기반 모델</a:t>
              </a:r>
              <a:r>
                <a:rPr lang="en-US" altLang="ko-KR" sz="1800">
                  <a:latin typeface="Arial"/>
                </a:rPr>
                <a:t>’</a:t>
              </a:r>
              <a:r>
                <a:rPr lang="en-US" altLang="ko-KR" sz="1800">
                  <a:latin typeface="견명조" pitchFamily="18" charset="-127"/>
                </a:rPr>
                <a:t>, </a:t>
              </a:r>
              <a:r>
                <a:rPr lang="ko-KR" altLang="en-US" sz="1800">
                  <a:latin typeface="견명조" pitchFamily="18" charset="-127"/>
                </a:rPr>
                <a:t>전용서버없이 각 클라이언트가</a:t>
              </a:r>
              <a:endParaRPr lang="en-US" altLang="ko-KR" sz="1800">
                <a:latin typeface="견명조" pitchFamily="18" charset="-127"/>
              </a:endParaRPr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auto">
            <a:xfrm>
              <a:off x="325" y="2160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ko-KR" altLang="en-US" sz="1800">
                  <a:latin typeface="견명조" pitchFamily="18" charset="-127"/>
                </a:rPr>
                <a:t>    서버역할까지 동시에 수행하는 것을 </a:t>
              </a:r>
              <a:r>
                <a:rPr lang="en-US" altLang="ko-KR" sz="1800">
                  <a:latin typeface="Arial"/>
                </a:rPr>
                <a:t>‘</a:t>
              </a:r>
              <a:r>
                <a:rPr lang="en-US" altLang="ko-KR" sz="1800">
                  <a:latin typeface="견명조" pitchFamily="18" charset="-127"/>
                </a:rPr>
                <a:t>P2P </a:t>
              </a:r>
              <a:r>
                <a:rPr lang="ko-KR" altLang="en-US" sz="1800">
                  <a:latin typeface="견명조" pitchFamily="18" charset="-127"/>
                </a:rPr>
                <a:t>모델</a:t>
              </a:r>
              <a:r>
                <a:rPr lang="en-US" altLang="ko-KR" sz="1800">
                  <a:latin typeface="Arial"/>
                </a:rPr>
                <a:t>’</a:t>
              </a:r>
              <a:r>
                <a:rPr lang="ko-KR" altLang="en-US" sz="1800">
                  <a:latin typeface="견명조" pitchFamily="18" charset="-127"/>
                </a:rPr>
                <a:t>이라고 한다</a:t>
              </a:r>
              <a:r>
                <a:rPr lang="en-US" altLang="ko-KR" sz="1800">
                  <a:latin typeface="견명조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497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3373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1.2 </a:t>
            </a:r>
            <a:r>
              <a:rPr lang="en-US" altLang="ko-KR" sz="2400" b="1" dirty="0"/>
              <a:t>IP</a:t>
            </a:r>
            <a:r>
              <a:rPr lang="ko-KR" altLang="en-US" sz="2400" b="1" dirty="0"/>
              <a:t>주소</a:t>
            </a:r>
            <a:r>
              <a:rPr lang="en-US" altLang="ko-KR" sz="2400" b="1" dirty="0"/>
              <a:t>(IP address)</a:t>
            </a:r>
          </a:p>
          <a:p>
            <a:endParaRPr lang="en-US" altLang="ko-KR" sz="2400" b="1" dirty="0"/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68313" y="1412776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컴퓨터</a:t>
            </a:r>
            <a:r>
              <a:rPr lang="en-US" altLang="ko-KR" sz="1800">
                <a:latin typeface="견명조" pitchFamily="18" charset="-127"/>
              </a:rPr>
              <a:t>(host, </a:t>
            </a:r>
            <a:r>
              <a:rPr lang="ko-KR" altLang="en-US" sz="1800">
                <a:latin typeface="견명조" pitchFamily="18" charset="-127"/>
              </a:rPr>
              <a:t>호스트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를 구별하는데 사용되는 고유한 주소값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468313" y="1773139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- 4 byte</a:t>
            </a:r>
            <a:r>
              <a:rPr lang="ko-KR" altLang="en-US" sz="1800">
                <a:latin typeface="견명조" pitchFamily="18" charset="-127"/>
              </a:rPr>
              <a:t>의 정수로</a:t>
            </a:r>
            <a:r>
              <a:rPr lang="en-US" altLang="ko-KR" sz="1800">
                <a:latin typeface="견명조" pitchFamily="18" charset="-127"/>
              </a:rPr>
              <a:t> </a:t>
            </a:r>
            <a:r>
              <a:rPr lang="en-US" altLang="ko-KR" sz="1800">
                <a:latin typeface="Arial"/>
              </a:rPr>
              <a:t>‘</a:t>
            </a:r>
            <a:r>
              <a:rPr lang="en-US" altLang="ko-KR" sz="1800">
                <a:latin typeface="견명조" pitchFamily="18" charset="-127"/>
              </a:rPr>
              <a:t>a.b.c.d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와 같은 형식으로 표현</a:t>
            </a:r>
            <a:r>
              <a:rPr lang="en-US" altLang="ko-KR" sz="1800">
                <a:latin typeface="견명조" pitchFamily="18" charset="-127"/>
              </a:rPr>
              <a:t>.(a,b,c,d</a:t>
            </a:r>
            <a:r>
              <a:rPr lang="ko-KR" altLang="en-US" sz="1800">
                <a:latin typeface="견명조" pitchFamily="18" charset="-127"/>
              </a:rPr>
              <a:t>는 </a:t>
            </a:r>
            <a:r>
              <a:rPr lang="en-US" altLang="ko-KR" sz="1800">
                <a:latin typeface="견명조" pitchFamily="18" charset="-127"/>
              </a:rPr>
              <a:t>0~255</a:t>
            </a:r>
            <a:r>
              <a:rPr lang="ko-KR" altLang="en-US" sz="1800">
                <a:latin typeface="견명조" pitchFamily="18" charset="-127"/>
              </a:rPr>
              <a:t>의 정수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68313" y="2104926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IP</a:t>
            </a:r>
            <a:r>
              <a:rPr lang="ko-KR" altLang="en-US" sz="1800">
                <a:latin typeface="견명조" pitchFamily="18" charset="-127"/>
              </a:rPr>
              <a:t>주소는 네트워크주소와 호스트주소로 구성되어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468313" y="3579714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네트워크주소가 같은 두 호스트는 같은 네트워크에 존재한다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0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536726"/>
            <a:ext cx="6408737" cy="88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1013" y="3925789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IP</a:t>
            </a:r>
            <a:r>
              <a:rPr lang="ko-KR" altLang="en-US" sz="1800">
                <a:latin typeface="견명조" pitchFamily="18" charset="-127"/>
              </a:rPr>
              <a:t>주소와 서브넷마스크를 </a:t>
            </a:r>
            <a:r>
              <a:rPr lang="en-US" altLang="ko-KR" sz="1800">
                <a:latin typeface="Arial"/>
              </a:rPr>
              <a:t>‘</a:t>
            </a:r>
            <a:r>
              <a:rPr lang="en-US" altLang="ko-KR" sz="1800">
                <a:latin typeface="견명조" pitchFamily="18" charset="-127"/>
              </a:rPr>
              <a:t>&amp;</a:t>
            </a:r>
            <a:r>
              <a:rPr lang="en-US" altLang="ko-KR" sz="1800">
                <a:latin typeface="Arial"/>
              </a:rPr>
              <a:t>’</a:t>
            </a:r>
            <a:r>
              <a:rPr lang="ko-KR" altLang="en-US" sz="1800">
                <a:latin typeface="견명조" pitchFamily="18" charset="-127"/>
              </a:rPr>
              <a:t>연산하면 네트워크주소를 얻는다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aphicFrame>
        <p:nvGraphicFramePr>
          <p:cNvPr id="22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281278"/>
              </p:ext>
            </p:extLst>
          </p:nvPr>
        </p:nvGraphicFramePr>
        <p:xfrm>
          <a:off x="1258888" y="4300439"/>
          <a:ext cx="640873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Image" r:id="rId5" imgW="11949206" imgH="1371429" progId="Photoshop.Image.7">
                  <p:embed/>
                </p:oleObj>
              </mc:Choice>
              <mc:Fallback>
                <p:oleObj name="Image" r:id="rId5" imgW="11949206" imgH="1371429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300439"/>
                        <a:ext cx="640873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accent1">
                                  <a:gamma/>
                                  <a:shade val="60000"/>
                                  <a:invGamma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5338664"/>
            <a:ext cx="6697662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104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2478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1.3 </a:t>
            </a:r>
            <a:r>
              <a:rPr lang="en-US" altLang="ko-KR" sz="2400" b="1" dirty="0" err="1"/>
              <a:t>InetAddress</a:t>
            </a:r>
            <a:endParaRPr lang="en-US" altLang="ko-KR" sz="2400" b="1" dirty="0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26876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IP</a:t>
            </a:r>
            <a:r>
              <a:rPr lang="ko-KR" altLang="en-US" sz="1800">
                <a:latin typeface="견명조" pitchFamily="18" charset="-127"/>
              </a:rPr>
              <a:t>주소를 다루기 위한 클래스</a:t>
            </a:r>
          </a:p>
        </p:txBody>
      </p:sp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35473"/>
            <a:ext cx="7489825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4192935"/>
            <a:ext cx="4824413" cy="28575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408835"/>
            <a:ext cx="3421063" cy="946150"/>
          </a:xfrm>
          <a:prstGeom prst="rect">
            <a:avLst/>
          </a:prstGeom>
          <a:noFill/>
          <a:ln w="12700" algn="ctr">
            <a:solidFill>
              <a:srgbClr val="99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5658198"/>
            <a:ext cx="5616575" cy="24288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4918423"/>
            <a:ext cx="3924300" cy="28575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5170835"/>
            <a:ext cx="3060700" cy="427038"/>
          </a:xfrm>
          <a:prstGeom prst="rect">
            <a:avLst/>
          </a:prstGeom>
          <a:noFill/>
          <a:ln w="12700" algn="ctr">
            <a:solidFill>
              <a:srgbClr val="99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5874098"/>
            <a:ext cx="3457575" cy="623887"/>
          </a:xfrm>
          <a:prstGeom prst="rect">
            <a:avLst/>
          </a:prstGeom>
          <a:noFill/>
          <a:ln w="12700" algn="ctr">
            <a:solidFill>
              <a:srgbClr val="99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55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553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1.4 </a:t>
            </a:r>
            <a:r>
              <a:rPr lang="en-US" altLang="ko-KR" sz="2400" b="1" dirty="0"/>
              <a:t>URL(Uniform Resource Location)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40521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인터넷에 존재하는 서버들의 자원에 접근할 수 있는 주소</a:t>
            </a:r>
            <a:r>
              <a:rPr lang="en-US" altLang="ko-KR" sz="1800">
                <a:latin typeface="견명조" pitchFamily="18" charset="-127"/>
              </a:rPr>
              <a:t>.</a:t>
            </a:r>
            <a:endParaRPr lang="ko-KR" altLang="en-US" sz="1800">
              <a:latin typeface="견명조" pitchFamily="18" charset="-127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52413" y="1771923"/>
            <a:ext cx="8604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266700" marR="0" lvl="0" indent="-266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http://www.javachobo.com:80/sample/hello.html?referer=javachobo#index1</a:t>
            </a:r>
            <a:endParaRPr kumimoji="1" lang="ko-KR" altLang="en-US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견명조" pitchFamily="18" charset="-127"/>
            </a:endParaRPr>
          </a:p>
        </p:txBody>
      </p:sp>
      <p:pic>
        <p:nvPicPr>
          <p:cNvPr id="1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097360"/>
            <a:ext cx="5797550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608660"/>
            <a:ext cx="6661150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407173"/>
            <a:ext cx="730885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629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3080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1.5 </a:t>
            </a:r>
            <a:r>
              <a:rPr lang="en-US" altLang="ko-KR" sz="2400" b="1" dirty="0" err="1" smtClean="0"/>
              <a:t>URLConnection</a:t>
            </a:r>
            <a:endParaRPr lang="en-US" altLang="ko-KR" sz="2400" b="1" dirty="0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340768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어플리케이션과 </a:t>
            </a:r>
            <a:r>
              <a:rPr lang="en-US" altLang="ko-KR" sz="1800">
                <a:latin typeface="견명조" pitchFamily="18" charset="-127"/>
              </a:rPr>
              <a:t>URL</a:t>
            </a:r>
            <a:r>
              <a:rPr lang="ko-KR" altLang="en-US" sz="1800">
                <a:latin typeface="견명조" pitchFamily="18" charset="-127"/>
              </a:rPr>
              <a:t>간의 통신연결을 위한 추상클래스</a:t>
            </a:r>
          </a:p>
        </p:txBody>
      </p:sp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1707481"/>
            <a:ext cx="6480175" cy="483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073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네트워킹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4642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1.5 </a:t>
            </a:r>
            <a:r>
              <a:rPr lang="en-US" altLang="ko-KR" sz="2400" b="1" dirty="0" err="1"/>
              <a:t>URLConnection</a:t>
            </a:r>
            <a:r>
              <a:rPr lang="en-US" altLang="ko-KR" sz="2400" b="1" dirty="0"/>
              <a:t>(4/4) - </a:t>
            </a:r>
            <a:r>
              <a:rPr lang="ko-KR" altLang="en-US" sz="2400" b="1" dirty="0"/>
              <a:t>예제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84784"/>
            <a:ext cx="730885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869334"/>
            <a:ext cx="5040313" cy="163671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429472"/>
            <a:ext cx="4103688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4256559"/>
            <a:ext cx="3529012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803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20762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소켓프로그래밍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234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2.1 TCP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UDP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8313" y="205990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소켓</a:t>
            </a:r>
            <a:r>
              <a:rPr lang="en-US" altLang="ko-KR" sz="1800">
                <a:latin typeface="견명조" pitchFamily="18" charset="-127"/>
              </a:rPr>
              <a:t>(socket)</a:t>
            </a:r>
            <a:r>
              <a:rPr lang="ko-KR" altLang="en-US" sz="1800">
                <a:latin typeface="견명조" pitchFamily="18" charset="-127"/>
              </a:rPr>
              <a:t>이란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프로세스간의 통신에 사용되는 양쪽 끝단</a:t>
            </a:r>
            <a:r>
              <a:rPr lang="en-US" altLang="ko-KR" sz="1800">
                <a:latin typeface="견명조" pitchFamily="18" charset="-127"/>
              </a:rPr>
              <a:t>(end point)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481013" y="2420268"/>
            <a:ext cx="8662987" cy="727075"/>
            <a:chOff x="303" y="1457"/>
            <a:chExt cx="5457" cy="458"/>
          </a:xfrm>
        </p:grpSpPr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303" y="1457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- </a:t>
              </a:r>
              <a:r>
                <a:rPr lang="ko-KR" altLang="en-US" sz="1800">
                  <a:latin typeface="견명조" pitchFamily="18" charset="-127"/>
                </a:rPr>
                <a:t>전화할 때 양쪽에 전화기가 필요한 것처럼</a:t>
              </a:r>
              <a:r>
                <a:rPr lang="en-US" altLang="ko-KR" sz="1800">
                  <a:latin typeface="견명조" pitchFamily="18" charset="-127"/>
                </a:rPr>
                <a:t>, </a:t>
              </a:r>
              <a:r>
                <a:rPr lang="ko-KR" altLang="en-US" sz="1800">
                  <a:latin typeface="견명조" pitchFamily="18" charset="-127"/>
                </a:rPr>
                <a:t>프로세스간의 통신에서도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340" y="1684"/>
              <a:ext cx="54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>
                  <a:latin typeface="견명조" pitchFamily="18" charset="-127"/>
                </a:rPr>
                <a:t>    </a:t>
              </a:r>
              <a:r>
                <a:rPr lang="ko-KR" altLang="en-US" sz="1800">
                  <a:latin typeface="견명조" pitchFamily="18" charset="-127"/>
                </a:rPr>
                <a:t>양쪽에 소켓이 필요하다</a:t>
              </a:r>
              <a:r>
                <a:rPr lang="en-US" altLang="ko-KR" sz="1800">
                  <a:latin typeface="견명조" pitchFamily="18" charset="-127"/>
                </a:rPr>
                <a:t>.</a:t>
              </a: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23850" y="134076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▶ </a:t>
            </a:r>
            <a:r>
              <a:rPr lang="ko-KR" altLang="en-US" sz="1800">
                <a:latin typeface="견명조" pitchFamily="18" charset="-127"/>
              </a:rPr>
              <a:t>소켓 프로그래밍이란</a:t>
            </a:r>
            <a:r>
              <a:rPr lang="en-US" altLang="ko-KR" sz="1800">
                <a:latin typeface="견명조" pitchFamily="18" charset="-127"/>
              </a:rPr>
              <a:t>?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468313" y="170748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소켓을 이용한 통신 프로그래밍을 뜻한다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23850" y="317591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▶ TCP</a:t>
            </a:r>
            <a:r>
              <a:rPr lang="ko-KR" altLang="en-US" sz="1800">
                <a:latin typeface="견명조" pitchFamily="18" charset="-127"/>
              </a:rPr>
              <a:t>와 </a:t>
            </a:r>
            <a:r>
              <a:rPr lang="en-US" altLang="ko-KR" sz="1800">
                <a:latin typeface="견명조" pitchFamily="18" charset="-127"/>
              </a:rPr>
              <a:t>UDP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468313" y="353628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TCP/IP</a:t>
            </a:r>
            <a:r>
              <a:rPr lang="ko-KR" altLang="en-US" sz="1800">
                <a:latin typeface="견명조" pitchFamily="18" charset="-127"/>
              </a:rPr>
              <a:t>프로토콜에 포함된 프로토콜</a:t>
            </a:r>
            <a:r>
              <a:rPr lang="en-US" altLang="ko-KR" sz="1800">
                <a:latin typeface="견명조" pitchFamily="18" charset="-127"/>
              </a:rPr>
              <a:t>. OSI 7</a:t>
            </a:r>
            <a:r>
              <a:rPr lang="ko-KR" altLang="en-US" sz="1800">
                <a:latin typeface="견명조" pitchFamily="18" charset="-127"/>
              </a:rPr>
              <a:t>계층의 전송계층에 해당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23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933155"/>
            <a:ext cx="6156325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77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1" grpId="0"/>
      <p:bldP spid="22" grpId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20762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소켓프로그래밍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3546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2.1 TCP</a:t>
            </a:r>
            <a:r>
              <a:rPr lang="ko-KR" altLang="en-US" sz="2400" b="1" dirty="0"/>
              <a:t>소켓 프로그래밍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468313" y="1340768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클라이언트와 서버간의 </a:t>
            </a:r>
            <a:r>
              <a:rPr lang="en-US" altLang="ko-KR" sz="1800">
                <a:latin typeface="견명조" pitchFamily="18" charset="-127"/>
              </a:rPr>
              <a:t>1:1 </a:t>
            </a:r>
            <a:r>
              <a:rPr lang="ko-KR" altLang="en-US" sz="1800">
                <a:latin typeface="견명조" pitchFamily="18" charset="-127"/>
              </a:rPr>
              <a:t>소켓 통신</a:t>
            </a:r>
            <a:r>
              <a:rPr lang="en-US" altLang="ko-KR" sz="1800">
                <a:latin typeface="견명조" pitchFamily="18" charset="-127"/>
              </a:rPr>
              <a:t>.</a:t>
            </a:r>
            <a:endParaRPr lang="ko-KR" altLang="en-US" sz="1800">
              <a:latin typeface="견명조" pitchFamily="18" charset="-127"/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476250" y="170113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서버가 먼저 실행되어 클라이언트의 연결요청을 기다리고 있어야 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792163" y="2123406"/>
            <a:ext cx="8174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b="1">
                <a:latin typeface="굴림" pitchFamily="50" charset="-127"/>
                <a:ea typeface="굴림" pitchFamily="50" charset="-127"/>
              </a:rPr>
              <a:t>  1. 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서버는 서버소켓을 사용해서 서버의 특정포트에서 클라이언트의 연결요청을 처리할 준비를 한다</a:t>
            </a:r>
            <a:r>
              <a:rPr lang="en-US" altLang="ko-KR" b="1"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pic>
        <p:nvPicPr>
          <p:cNvPr id="2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3668043"/>
            <a:ext cx="6408738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842963" y="2428206"/>
            <a:ext cx="8174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b="1">
                <a:latin typeface="굴림" pitchFamily="50" charset="-127"/>
                <a:ea typeface="굴림" pitchFamily="50" charset="-127"/>
              </a:rPr>
              <a:t> 2. 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클라이언트는 접속할 서버의 </a:t>
            </a:r>
            <a:r>
              <a:rPr lang="en-US" altLang="ko-KR" b="1">
                <a:latin typeface="굴림" pitchFamily="50" charset="-127"/>
                <a:ea typeface="굴림" pitchFamily="50" charset="-127"/>
              </a:rPr>
              <a:t>IP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주소와 포트정보로 소켓을 생성해서 서버에 연결을 요청한다</a:t>
            </a:r>
            <a:r>
              <a:rPr lang="en-US" altLang="ko-KR" b="1"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grpSp>
        <p:nvGrpSpPr>
          <p:cNvPr id="29" name="Group 30"/>
          <p:cNvGrpSpPr>
            <a:grpSpLocks/>
          </p:cNvGrpSpPr>
          <p:nvPr/>
        </p:nvGrpSpPr>
        <p:grpSpPr bwMode="auto">
          <a:xfrm>
            <a:off x="846138" y="2752056"/>
            <a:ext cx="8174037" cy="574675"/>
            <a:chOff x="533" y="1877"/>
            <a:chExt cx="5149" cy="362"/>
          </a:xfrm>
        </p:grpSpPr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533" y="1877"/>
              <a:ext cx="514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b="1">
                  <a:latin typeface="굴림" pitchFamily="50" charset="-127"/>
                  <a:ea typeface="굴림" pitchFamily="50" charset="-127"/>
                </a:rPr>
                <a:t> 3. </a:t>
              </a:r>
              <a:r>
                <a:rPr lang="ko-KR" altLang="ko-KR" b="1">
                  <a:latin typeface="굴림" pitchFamily="50" charset="-127"/>
                  <a:ea typeface="굴림" pitchFamily="50" charset="-127"/>
                </a:rPr>
                <a:t>서버소켓은 클라이언트의 연결요청을 받으면 서버에 새로운 소켓을 생성해서</a:t>
              </a:r>
              <a:r>
                <a:rPr lang="ko-KR" altLang="en-US" b="1">
                  <a:latin typeface="굴림" pitchFamily="50" charset="-127"/>
                  <a:ea typeface="굴림" pitchFamily="50" charset="-127"/>
                </a:rPr>
                <a:t> 클라이언트의 소켓과</a:t>
              </a:r>
              <a:endParaRPr lang="en-US" altLang="ko-KR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auto">
            <a:xfrm>
              <a:off x="533" y="2047"/>
              <a:ext cx="514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b="1">
                  <a:latin typeface="굴림" pitchFamily="50" charset="-127"/>
                  <a:ea typeface="굴림" pitchFamily="50" charset="-127"/>
                </a:rPr>
                <a:t>     </a:t>
              </a:r>
              <a:r>
                <a:rPr lang="ko-KR" altLang="en-US" b="1">
                  <a:latin typeface="굴림" pitchFamily="50" charset="-127"/>
                  <a:ea typeface="굴림" pitchFamily="50" charset="-127"/>
                </a:rPr>
                <a:t>연결되도록 한다</a:t>
              </a:r>
              <a:r>
                <a:rPr lang="en-US" altLang="ko-KR" b="1">
                  <a:latin typeface="굴림" pitchFamily="50" charset="-127"/>
                  <a:ea typeface="굴림" pitchFamily="50" charset="-127"/>
                </a:rPr>
                <a:t>.</a:t>
              </a:r>
            </a:p>
          </p:txBody>
        </p:sp>
      </p:grpSp>
      <p:sp>
        <p:nvSpPr>
          <p:cNvPr id="32" name="Text Box 20"/>
          <p:cNvSpPr txBox="1">
            <a:spLocks noChangeArrowheads="1"/>
          </p:cNvSpPr>
          <p:nvPr/>
        </p:nvSpPr>
        <p:spPr bwMode="auto">
          <a:xfrm>
            <a:off x="846138" y="3310856"/>
            <a:ext cx="8174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b="1">
                <a:latin typeface="굴림" pitchFamily="50" charset="-127"/>
                <a:ea typeface="굴림" pitchFamily="50" charset="-127"/>
              </a:rPr>
              <a:t> 4. </a:t>
            </a:r>
            <a:r>
              <a:rPr lang="ko-KR" altLang="ko-KR" b="1">
                <a:latin typeface="굴림" pitchFamily="50" charset="-127"/>
                <a:ea typeface="굴림" pitchFamily="50" charset="-127"/>
              </a:rPr>
              <a:t>이제 클라이언트의 소켓과 새로 생성된 서버의 소켓은 서버소켓과 관계없이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>
                <a:latin typeface="굴림" pitchFamily="50" charset="-127"/>
                <a:ea typeface="굴림" pitchFamily="50" charset="-127"/>
              </a:rPr>
              <a:t>1:1</a:t>
            </a:r>
            <a:r>
              <a:rPr lang="ko-KR" altLang="en-US" b="1">
                <a:latin typeface="굴림" pitchFamily="50" charset="-127"/>
                <a:ea typeface="굴림" pitchFamily="50" charset="-127"/>
              </a:rPr>
              <a:t>통신을 한다</a:t>
            </a:r>
            <a:r>
              <a:rPr lang="en-US" altLang="ko-KR" b="1"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pic>
        <p:nvPicPr>
          <p:cNvPr id="33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020593"/>
            <a:ext cx="446405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738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32" grpId="0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20762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소켓프로그래밍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450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2.1 TCP</a:t>
            </a:r>
            <a:r>
              <a:rPr lang="ko-KR" altLang="en-US" sz="2400" b="1" dirty="0"/>
              <a:t>소켓 프로그래밍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9" name="Text Box 22"/>
          <p:cNvSpPr txBox="1">
            <a:spLocks noChangeArrowheads="1"/>
          </p:cNvSpPr>
          <p:nvPr/>
        </p:nvSpPr>
        <p:spPr bwMode="auto">
          <a:xfrm>
            <a:off x="539750" y="1412776"/>
            <a:ext cx="259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1.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서버프로그램을 실행한다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.</a:t>
            </a: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539750" y="1952526"/>
            <a:ext cx="259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2.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서버소켓을 생성한다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.</a:t>
            </a: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719138" y="1628676"/>
            <a:ext cx="25923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&gt; java.exe TcpIpServer</a:t>
            </a: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견명조" pitchFamily="18" charset="-127"/>
            </a:endParaRPr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827088" y="2168426"/>
            <a:ext cx="6013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serverSocket = new ServerSocket(7777); // TcpIpServer.java</a:t>
            </a: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견명조" pitchFamily="18" charset="-127"/>
            </a:endParaRP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539750" y="2470051"/>
            <a:ext cx="838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9875" indent="-269875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5381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269875" marR="0" lvl="0" indent="-269875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3. </a:t>
            </a:r>
            <a:r>
              <a:rPr kumimoji="1" lang="ko-KR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서버소켓이 클라이언트 프로그램의 연결요청을 처리할 수 있도록 대기상태로 만든다.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 </a:t>
            </a:r>
            <a:r>
              <a:rPr kumimoji="1" lang="ko-KR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클라이언트 프로그램의 연결요청이 오면 새로운 소켓을 생성해서 클라이언트 프로그램의 소켓과 연결한다.</a:t>
            </a: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827088" y="2901851"/>
            <a:ext cx="76692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Socket socket = serverSocket.accept(); // TcpIpServer.java</a:t>
            </a:r>
            <a:endParaRPr kumimoji="1" lang="en-US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견명조" pitchFamily="18" charset="-127"/>
            </a:endParaRPr>
          </a:p>
        </p:txBody>
      </p: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539750" y="3192364"/>
            <a:ext cx="82454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4.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클라이언트 프로그램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(TcpIpClient.java)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에서 소켓을 생성하여 서버소켓에 연결을 요청한다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.</a:t>
            </a: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827088" y="3443189"/>
            <a:ext cx="7669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Socket socket = new Socket(“192.168.10.100”,7777); // TcpIpClient.java</a:t>
            </a: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견명조" pitchFamily="18" charset="-127"/>
            </a:endParaRP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539750" y="3717826"/>
            <a:ext cx="8245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5.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서버소켓은 클라이언트 프로그램의 연결요청을 받아 새로운 소켓을 생성하여 클라이언트의 소켓과 연결한다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.</a:t>
            </a: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827088" y="3970239"/>
            <a:ext cx="7669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Socket socket = serverSocket.accept(); // TcpIpServer.java</a:t>
            </a:r>
            <a:endParaRPr kumimoji="1" lang="en-US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견명조" pitchFamily="18" charset="-127"/>
            </a:endParaRP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539750" y="4292501"/>
            <a:ext cx="8245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449263" marR="0" lvl="0" indent="-449263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6. 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새로 생성된 서버의 소켓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서버소켓 아님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)</a:t>
            </a:r>
            <a:r>
              <a:rPr kumimoji="1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은 클라이언트의 소켓과 통신한다</a:t>
            </a:r>
            <a:r>
              <a:rPr kumimoji="1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견명조" pitchFamily="18" charset="-127"/>
              </a:rPr>
              <a:t>.</a:t>
            </a:r>
          </a:p>
        </p:txBody>
      </p:sp>
      <p:pic>
        <p:nvPicPr>
          <p:cNvPr id="21" name="Pictur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764704"/>
            <a:ext cx="1871662" cy="168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grpSp>
        <p:nvGrpSpPr>
          <p:cNvPr id="22" name="Group 50"/>
          <p:cNvGrpSpPr>
            <a:grpSpLocks/>
          </p:cNvGrpSpPr>
          <p:nvPr/>
        </p:nvGrpSpPr>
        <p:grpSpPr bwMode="auto">
          <a:xfrm>
            <a:off x="647700" y="4617939"/>
            <a:ext cx="2447925" cy="1270000"/>
            <a:chOff x="136" y="3135"/>
            <a:chExt cx="1701" cy="846"/>
          </a:xfrm>
        </p:grpSpPr>
        <p:graphicFrame>
          <p:nvGraphicFramePr>
            <p:cNvPr id="23" name="Object 41"/>
            <p:cNvGraphicFramePr>
              <a:graphicFrameLocks noChangeAspect="1"/>
            </p:cNvGraphicFramePr>
            <p:nvPr/>
          </p:nvGraphicFramePr>
          <p:xfrm>
            <a:off x="136" y="3135"/>
            <a:ext cx="1701" cy="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2" name="Image" r:id="rId5" imgW="7987302" imgH="3974603" progId="Photoshop.Image.7">
                    <p:embed/>
                  </p:oleObj>
                </mc:Choice>
                <mc:Fallback>
                  <p:oleObj name="Image" r:id="rId5" imgW="7987302" imgH="3974603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" y="3135"/>
                          <a:ext cx="1701" cy="8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chemeClr val="accent1">
                                    <a:gamma/>
                                    <a:shade val="60000"/>
                                    <a:invGamma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44"/>
            <p:cNvSpPr>
              <a:spLocks noChangeShapeType="1"/>
            </p:cNvSpPr>
            <p:nvPr/>
          </p:nvSpPr>
          <p:spPr bwMode="auto">
            <a:xfrm flipH="1" flipV="1">
              <a:off x="907" y="3475"/>
              <a:ext cx="159" cy="1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49"/>
          <p:cNvGrpSpPr>
            <a:grpSpLocks/>
          </p:cNvGrpSpPr>
          <p:nvPr/>
        </p:nvGrpSpPr>
        <p:grpSpPr bwMode="auto">
          <a:xfrm>
            <a:off x="2555875" y="5300564"/>
            <a:ext cx="2413000" cy="1295400"/>
            <a:chOff x="1882" y="3135"/>
            <a:chExt cx="1701" cy="844"/>
          </a:xfrm>
        </p:grpSpPr>
        <p:graphicFrame>
          <p:nvGraphicFramePr>
            <p:cNvPr id="26" name="Object 40"/>
            <p:cNvGraphicFramePr>
              <a:graphicFrameLocks noChangeAspect="1"/>
            </p:cNvGraphicFramePr>
            <p:nvPr/>
          </p:nvGraphicFramePr>
          <p:xfrm>
            <a:off x="1882" y="3135"/>
            <a:ext cx="1701" cy="8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3" name="Image" r:id="rId7" imgW="7987302" imgH="3961905" progId="Photoshop.Image.7">
                    <p:embed/>
                  </p:oleObj>
                </mc:Choice>
                <mc:Fallback>
                  <p:oleObj name="Image" r:id="rId7" imgW="7987302" imgH="3961905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135"/>
                          <a:ext cx="1701" cy="8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chemeClr val="accent1">
                                    <a:gamma/>
                                    <a:shade val="60000"/>
                                    <a:invGamma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Line 46"/>
            <p:cNvSpPr>
              <a:spLocks noChangeShapeType="1"/>
            </p:cNvSpPr>
            <p:nvPr/>
          </p:nvSpPr>
          <p:spPr bwMode="auto">
            <a:xfrm flipH="1" flipV="1">
              <a:off x="2653" y="3475"/>
              <a:ext cx="159" cy="1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Group 48"/>
          <p:cNvGrpSpPr>
            <a:grpSpLocks/>
          </p:cNvGrpSpPr>
          <p:nvPr/>
        </p:nvGrpSpPr>
        <p:grpSpPr bwMode="auto">
          <a:xfrm>
            <a:off x="5076825" y="4617939"/>
            <a:ext cx="3673475" cy="1947862"/>
            <a:chOff x="3606" y="3045"/>
            <a:chExt cx="2109" cy="1046"/>
          </a:xfrm>
        </p:grpSpPr>
        <p:graphicFrame>
          <p:nvGraphicFramePr>
            <p:cNvPr id="29" name="Object 43"/>
            <p:cNvGraphicFramePr>
              <a:graphicFrameLocks noChangeAspect="1"/>
            </p:cNvGraphicFramePr>
            <p:nvPr/>
          </p:nvGraphicFramePr>
          <p:xfrm>
            <a:off x="3606" y="3045"/>
            <a:ext cx="2109" cy="1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4" name="Image" r:id="rId9" imgW="7987302" imgH="3961905" progId="Photoshop.Image.7">
                    <p:embed/>
                  </p:oleObj>
                </mc:Choice>
                <mc:Fallback>
                  <p:oleObj name="Image" r:id="rId9" imgW="7987302" imgH="3961905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3045"/>
                          <a:ext cx="2109" cy="10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chemeClr val="accent1">
                                    <a:gamma/>
                                    <a:shade val="60000"/>
                                    <a:invGamma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47"/>
            <p:cNvSpPr>
              <a:spLocks noChangeShapeType="1"/>
            </p:cNvSpPr>
            <p:nvPr/>
          </p:nvSpPr>
          <p:spPr bwMode="auto">
            <a:xfrm flipH="1">
              <a:off x="4536" y="3612"/>
              <a:ext cx="249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500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7544" y="188640"/>
            <a:ext cx="20762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소켓프로그래밍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174" y="663079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2.1 UDP</a:t>
            </a:r>
            <a:r>
              <a:rPr lang="ko-KR" altLang="en-US" sz="2400" b="1" dirty="0"/>
              <a:t>소켓 프로그래밍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1412776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TCP</a:t>
            </a:r>
            <a:r>
              <a:rPr lang="ko-KR" altLang="en-US" sz="1800">
                <a:latin typeface="견명조" pitchFamily="18" charset="-127"/>
              </a:rPr>
              <a:t>소켓 프로그래밍에서는 </a:t>
            </a:r>
            <a:r>
              <a:rPr lang="en-US" altLang="ko-KR" sz="1800">
                <a:latin typeface="견명조" pitchFamily="18" charset="-127"/>
              </a:rPr>
              <a:t>Socket</a:t>
            </a:r>
            <a:r>
              <a:rPr lang="ko-KR" altLang="en-US" sz="1800">
                <a:latin typeface="견명조" pitchFamily="18" charset="-127"/>
              </a:rPr>
              <a:t>과 </a:t>
            </a:r>
            <a:r>
              <a:rPr lang="en-US" altLang="ko-KR" sz="1800">
                <a:latin typeface="견명조" pitchFamily="18" charset="-127"/>
              </a:rPr>
              <a:t>ServerSocket</a:t>
            </a:r>
            <a:r>
              <a:rPr lang="ko-KR" altLang="en-US" sz="1800">
                <a:latin typeface="견명조" pitchFamily="18" charset="-127"/>
              </a:rPr>
              <a:t>을 사용하지만</a:t>
            </a:r>
            <a:r>
              <a:rPr lang="en-US" altLang="ko-KR" sz="1800">
                <a:latin typeface="견명조" pitchFamily="18" charset="-127"/>
              </a:rPr>
              <a:t>,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92125" y="1738214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  UDP</a:t>
            </a:r>
            <a:r>
              <a:rPr lang="ko-KR" altLang="en-US" sz="1800">
                <a:latin typeface="견명조" pitchFamily="18" charset="-127"/>
              </a:rPr>
              <a:t>소켓 프로그래밍에서는 </a:t>
            </a:r>
            <a:r>
              <a:rPr lang="en-US" altLang="ko-KR" sz="1800">
                <a:latin typeface="견명조" pitchFamily="18" charset="-127"/>
              </a:rPr>
              <a:t>DatagramSocket</a:t>
            </a:r>
            <a:r>
              <a:rPr lang="ko-KR" altLang="en-US" sz="1800">
                <a:latin typeface="견명조" pitchFamily="18" charset="-127"/>
              </a:rPr>
              <a:t>과 </a:t>
            </a:r>
            <a:r>
              <a:rPr lang="en-US" altLang="ko-KR" sz="1800">
                <a:latin typeface="견명조" pitchFamily="18" charset="-127"/>
              </a:rPr>
              <a:t>DatagramPacket</a:t>
            </a:r>
            <a:r>
              <a:rPr lang="ko-KR" altLang="en-US" sz="1800">
                <a:latin typeface="견명조" pitchFamily="18" charset="-127"/>
              </a:rPr>
              <a:t>을 사용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8313" y="2104926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UDP</a:t>
            </a:r>
            <a:r>
              <a:rPr lang="ko-KR" altLang="en-US" sz="1800">
                <a:latin typeface="견명조" pitchFamily="18" charset="-127"/>
              </a:rPr>
              <a:t>는 연결지향적이지 않으므로 연결요청을 받아줄 서버소켓이 필요없다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8313" y="2457351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DatagramSocket</a:t>
            </a:r>
            <a:r>
              <a:rPr lang="ko-KR" altLang="en-US" sz="1800">
                <a:latin typeface="견명조" pitchFamily="18" charset="-127"/>
              </a:rPr>
              <a:t>간에 데이터</a:t>
            </a:r>
            <a:r>
              <a:rPr lang="en-US" altLang="ko-KR" sz="1800">
                <a:latin typeface="견명조" pitchFamily="18" charset="-127"/>
              </a:rPr>
              <a:t>(DatagramPacket)</a:t>
            </a:r>
            <a:r>
              <a:rPr lang="ko-KR" altLang="en-US" sz="1800">
                <a:latin typeface="견명조" pitchFamily="18" charset="-127"/>
              </a:rPr>
              <a:t>를 주고 받는다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968526"/>
            <a:ext cx="5903913" cy="346392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3186014"/>
            <a:ext cx="5832475" cy="1798637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854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변수의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형변환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2" y="2219871"/>
            <a:ext cx="7921625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2" y="4416971"/>
            <a:ext cx="7858125" cy="136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2"/>
          <p:cNvSpPr txBox="1">
            <a:spLocks noChangeArrowheads="1"/>
          </p:cNvSpPr>
          <p:nvPr/>
        </p:nvSpPr>
        <p:spPr bwMode="auto">
          <a:xfrm>
            <a:off x="578842" y="708571"/>
            <a:ext cx="3708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1. byte → </a:t>
            </a:r>
            <a:r>
              <a:rPr lang="en-US" altLang="ko-KR" sz="2000" b="1" dirty="0" err="1">
                <a:latin typeface="견명조" pitchFamily="18" charset="-127"/>
                <a:ea typeface="견명조" pitchFamily="18" charset="-127"/>
              </a:rPr>
              <a:t>int</a:t>
            </a:r>
            <a:endParaRPr lang="en-US" altLang="en-US" sz="2000" b="1" dirty="0">
              <a:latin typeface="견명조" pitchFamily="18" charset="-127"/>
              <a:ea typeface="견명조" pitchFamily="18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byte b = 10;</a:t>
            </a:r>
          </a:p>
          <a:p>
            <a:pPr>
              <a:spcBef>
                <a:spcPct val="50000"/>
              </a:spcBef>
            </a:pP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i =     b; //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생략가능</a:t>
            </a:r>
          </a:p>
        </p:txBody>
      </p:sp>
      <p:sp>
        <p:nvSpPr>
          <p:cNvPr id="11" name="Text Box 43"/>
          <p:cNvSpPr txBox="1">
            <a:spLocks noChangeArrowheads="1"/>
          </p:cNvSpPr>
          <p:nvPr/>
        </p:nvSpPr>
        <p:spPr bwMode="auto">
          <a:xfrm>
            <a:off x="4358680" y="692696"/>
            <a:ext cx="41052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b="1">
                <a:latin typeface="견명조" pitchFamily="18" charset="-127"/>
                <a:ea typeface="견명조" pitchFamily="18" charset="-127"/>
              </a:rPr>
              <a:t>2. int → byte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i2 = 300;</a:t>
            </a:r>
          </a:p>
          <a:p>
            <a:pPr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byte b2 = (byte)i2; //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생략불가</a:t>
            </a:r>
          </a:p>
        </p:txBody>
      </p:sp>
      <p:sp>
        <p:nvSpPr>
          <p:cNvPr id="12" name="Text Box 45"/>
          <p:cNvSpPr txBox="1">
            <a:spLocks noChangeArrowheads="1"/>
          </p:cNvSpPr>
          <p:nvPr/>
        </p:nvSpPr>
        <p:spPr bwMode="auto">
          <a:xfrm>
            <a:off x="1259632" y="1635974"/>
            <a:ext cx="755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(</a:t>
            </a: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0112" y="5661248"/>
            <a:ext cx="2526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오버플로우</a:t>
            </a:r>
            <a:endParaRPr lang="en-US" altLang="ko-KR" sz="16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지정된 범위를 </a:t>
            </a:r>
            <a:r>
              <a:rPr lang="ko-KR" altLang="en-US" sz="1400" dirty="0" err="1" smtClean="0"/>
              <a:t>넘어갈때</a:t>
            </a:r>
            <a:r>
              <a:rPr lang="ko-KR" altLang="en-US" sz="1400" dirty="0" smtClean="0"/>
              <a:t> 발생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7001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2" grpId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002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JDK 1.5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추가 기능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8030125" y="1301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부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95536" y="764704"/>
            <a:ext cx="8642350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algn="ctr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marL="0" indent="0" algn="l" eaLnBrk="1" hangingPunct="1"/>
            <a:r>
              <a:rPr lang="en-US" altLang="ko-KR" sz="2000" b="1" dirty="0" smtClean="0">
                <a:latin typeface="+mn-ea"/>
                <a:ea typeface="+mn-ea"/>
              </a:rPr>
              <a:t>* </a:t>
            </a:r>
            <a:r>
              <a:rPr lang="ko-KR" altLang="en-US" sz="2000" b="1" dirty="0" smtClean="0">
                <a:latin typeface="+mn-ea"/>
                <a:ea typeface="+mn-ea"/>
              </a:rPr>
              <a:t>가변변수</a:t>
            </a:r>
            <a:r>
              <a:rPr lang="en-US" altLang="ko-KR" sz="2000" b="1" dirty="0" smtClean="0">
                <a:latin typeface="+mn-ea"/>
                <a:ea typeface="+mn-ea"/>
              </a:rPr>
              <a:t>(</a:t>
            </a:r>
            <a:r>
              <a:rPr lang="en-US" altLang="ko-KR" sz="2000" b="1" dirty="0" err="1" smtClean="0">
                <a:latin typeface="+mn-ea"/>
                <a:ea typeface="+mn-ea"/>
              </a:rPr>
              <a:t>Varargs</a:t>
            </a:r>
            <a:r>
              <a:rPr lang="en-US" altLang="ko-KR" sz="2000" b="1" dirty="0" smtClean="0">
                <a:latin typeface="+mn-ea"/>
                <a:ea typeface="+mn-ea"/>
              </a:rPr>
              <a:t>)</a:t>
            </a:r>
          </a:p>
          <a:p>
            <a:pPr marL="0" indent="0" algn="l" eaLnBrk="1" hangingPunct="1"/>
            <a:endParaRPr lang="en-US" altLang="ko-KR" sz="20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b="1" dirty="0">
                <a:latin typeface="+mn-ea"/>
                <a:ea typeface="+mn-ea"/>
              </a:rPr>
              <a:t>-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매개변수 개수를 동적으로 지정 가능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0" indent="0" algn="l" eaLnBrk="1" hangingPunct="1"/>
            <a:endParaRPr lang="en-US" altLang="ko-KR" sz="18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b="1" dirty="0" smtClean="0">
                <a:latin typeface="+mn-ea"/>
                <a:ea typeface="+mn-ea"/>
              </a:rPr>
              <a:t>- </a:t>
            </a:r>
            <a:r>
              <a:rPr lang="ko-KR" altLang="en-US" sz="1800" b="1" dirty="0" smtClean="0">
                <a:latin typeface="+mn-ea"/>
                <a:ea typeface="+mn-ea"/>
              </a:rPr>
              <a:t>사용방법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342900" indent="-342900" algn="l" eaLnBrk="1" hangingPunct="1">
              <a:buFont typeface="Symbol"/>
              <a:buChar char="Þ"/>
            </a:pPr>
            <a:r>
              <a:rPr lang="ko-KR" altLang="en-US" sz="1800" b="1" dirty="0" smtClean="0">
                <a:latin typeface="+mn-ea"/>
                <a:ea typeface="+mn-ea"/>
              </a:rPr>
              <a:t>타입</a:t>
            </a:r>
            <a:r>
              <a:rPr lang="en-US" altLang="ko-KR" sz="1800" b="1" dirty="0" smtClean="0">
                <a:latin typeface="+mn-ea"/>
                <a:ea typeface="+mn-ea"/>
              </a:rPr>
              <a:t>... </a:t>
            </a:r>
            <a:r>
              <a:rPr lang="ko-KR" altLang="en-US" sz="1800" b="1" dirty="0" err="1" smtClean="0">
                <a:latin typeface="+mn-ea"/>
                <a:ea typeface="+mn-ea"/>
              </a:rPr>
              <a:t>변수명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342900" indent="-342900" algn="l" eaLnBrk="1" hangingPunct="1">
              <a:buFont typeface="Symbol"/>
              <a:buChar char="Þ"/>
            </a:pPr>
            <a:endParaRPr lang="en-US" altLang="ko-KR" sz="2000" b="1" dirty="0">
              <a:latin typeface="+mn-ea"/>
              <a:ea typeface="+mn-ea"/>
            </a:endParaRPr>
          </a:p>
          <a:p>
            <a:pPr marL="0" indent="0" algn="l" eaLnBrk="1" hangingPunct="1"/>
            <a:endParaRPr lang="en-US" altLang="ko-KR" sz="20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2000" b="1" dirty="0" smtClean="0">
                <a:latin typeface="+mn-ea"/>
                <a:ea typeface="+mn-ea"/>
              </a:rPr>
              <a:t>* </a:t>
            </a:r>
            <a:r>
              <a:rPr lang="ko-KR" altLang="en-US" sz="2000" b="1" dirty="0" smtClean="0">
                <a:latin typeface="+mn-ea"/>
                <a:ea typeface="+mn-ea"/>
              </a:rPr>
              <a:t>향상된 </a:t>
            </a:r>
            <a:r>
              <a:rPr lang="en-US" altLang="ko-KR" sz="2000" b="1" dirty="0" smtClean="0">
                <a:latin typeface="+mn-ea"/>
                <a:ea typeface="+mn-ea"/>
              </a:rPr>
              <a:t>for</a:t>
            </a:r>
            <a:r>
              <a:rPr lang="ko-KR" altLang="en-US" sz="2000" b="1" dirty="0" smtClean="0">
                <a:latin typeface="+mn-ea"/>
                <a:ea typeface="+mn-ea"/>
              </a:rPr>
              <a:t>문</a:t>
            </a:r>
            <a:endParaRPr lang="en-US" altLang="ko-KR" sz="2000" b="1" dirty="0">
              <a:latin typeface="+mn-ea"/>
              <a:ea typeface="+mn-ea"/>
            </a:endParaRPr>
          </a:p>
          <a:p>
            <a:pPr marL="0" indent="0" algn="l" eaLnBrk="1" hangingPunct="1"/>
            <a:endParaRPr lang="en-US" altLang="ko-KR" sz="2000" b="1" dirty="0" smtClean="0">
              <a:latin typeface="+mn-ea"/>
              <a:ea typeface="+mn-ea"/>
            </a:endParaRPr>
          </a:p>
          <a:p>
            <a:pPr marL="0" indent="0" algn="l" eaLnBrk="1" hangingPunct="1"/>
            <a:r>
              <a:rPr lang="en-US" altLang="ko-KR" sz="1800" b="1" dirty="0" smtClean="0">
                <a:latin typeface="+mn-ea"/>
                <a:ea typeface="+mn-ea"/>
              </a:rPr>
              <a:t>- </a:t>
            </a:r>
            <a:r>
              <a:rPr lang="ko-KR" altLang="en-US" sz="1800" b="1" dirty="0" smtClean="0">
                <a:latin typeface="+mn-ea"/>
                <a:ea typeface="+mn-ea"/>
              </a:rPr>
              <a:t>사용방법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marL="342900" indent="-342900" algn="l" eaLnBrk="1" hangingPunct="1">
              <a:buFont typeface="Symbol"/>
              <a:buChar char="Þ"/>
            </a:pPr>
            <a:r>
              <a:rPr lang="en-US" altLang="ko-KR" sz="1800" b="1" dirty="0" smtClean="0">
                <a:latin typeface="+mn-ea"/>
                <a:ea typeface="+mn-ea"/>
              </a:rPr>
              <a:t>for(</a:t>
            </a:r>
            <a:r>
              <a:rPr lang="ko-KR" altLang="en-US" sz="1800" b="1" dirty="0" smtClean="0">
                <a:latin typeface="+mn-ea"/>
                <a:ea typeface="+mn-ea"/>
              </a:rPr>
              <a:t>배열타입 </a:t>
            </a:r>
            <a:r>
              <a:rPr lang="en-US" altLang="ko-KR" sz="1800" b="1" dirty="0" smtClean="0">
                <a:latin typeface="+mn-ea"/>
                <a:ea typeface="+mn-ea"/>
              </a:rPr>
              <a:t>: </a:t>
            </a:r>
            <a:r>
              <a:rPr lang="ko-KR" altLang="en-US" sz="1800" b="1" dirty="0" smtClean="0">
                <a:latin typeface="+mn-ea"/>
                <a:ea typeface="+mn-ea"/>
              </a:rPr>
              <a:t>배열</a:t>
            </a:r>
            <a:r>
              <a:rPr lang="en-US" altLang="ko-KR" sz="1800" b="1" dirty="0" smtClean="0">
                <a:latin typeface="+mn-ea"/>
                <a:ea typeface="+mn-ea"/>
              </a:rPr>
              <a:t>){ }</a:t>
            </a:r>
          </a:p>
          <a:p>
            <a:pPr marL="0" indent="0" algn="l" eaLnBrk="1" hangingPunct="1"/>
            <a:r>
              <a:rPr lang="en-US" altLang="ko-KR" sz="1800" b="1" dirty="0" smtClean="0">
                <a:latin typeface="+mn-ea"/>
                <a:ea typeface="+mn-ea"/>
              </a:rPr>
              <a:t>or for(</a:t>
            </a:r>
            <a:r>
              <a:rPr lang="ko-KR" altLang="en-US" sz="1800" b="1" dirty="0" smtClean="0">
                <a:latin typeface="+mn-ea"/>
                <a:ea typeface="+mn-ea"/>
              </a:rPr>
              <a:t>컬렉션에 저장된 요소의 타입 </a:t>
            </a:r>
            <a:r>
              <a:rPr lang="ko-KR" altLang="en-US" sz="1800" b="1" dirty="0" err="1" smtClean="0">
                <a:latin typeface="+mn-ea"/>
                <a:ea typeface="+mn-ea"/>
              </a:rPr>
              <a:t>변수명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: </a:t>
            </a:r>
            <a:r>
              <a:rPr lang="ko-KR" altLang="en-US" sz="1800" b="1" dirty="0" smtClean="0">
                <a:latin typeface="+mn-ea"/>
                <a:ea typeface="+mn-ea"/>
              </a:rPr>
              <a:t>컬렉션</a:t>
            </a:r>
            <a:r>
              <a:rPr lang="en-US" altLang="ko-KR" sz="1800" b="1" dirty="0" smtClean="0">
                <a:latin typeface="+mn-ea"/>
                <a:ea typeface="+mn-ea"/>
              </a:rPr>
              <a:t>){ }</a:t>
            </a:r>
          </a:p>
          <a:p>
            <a:pPr marL="0" indent="0" algn="l" eaLnBrk="1" hangingPunct="1"/>
            <a:endParaRPr lang="en-US" altLang="ko-KR" sz="2000" b="1" dirty="0" smtClean="0">
              <a:latin typeface="+mn-ea"/>
              <a:ea typeface="+mn-ea"/>
            </a:endParaRPr>
          </a:p>
          <a:p>
            <a:pPr marL="0" indent="0" algn="l" eaLnBrk="1" hangingPunct="1"/>
            <a:endParaRPr lang="en-US" altLang="ko-KR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50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99887" y="188640"/>
            <a:ext cx="19639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알아주면 좋은 팁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9887" y="836712"/>
            <a:ext cx="83205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주석 자동생성 방법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/** </a:t>
            </a:r>
            <a:r>
              <a:rPr lang="ko-KR" altLang="en-US" sz="1600" b="1" dirty="0" err="1" smtClean="0"/>
              <a:t>입력후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엔터</a:t>
            </a:r>
            <a:r>
              <a:rPr lang="ko-KR" altLang="en-US" sz="1600" b="1" dirty="0" smtClean="0"/>
              <a:t>  </a:t>
            </a:r>
            <a:r>
              <a:rPr lang="en-US" altLang="ko-KR" sz="1600" b="1" dirty="0" smtClean="0"/>
              <a:t>=&gt; </a:t>
            </a:r>
            <a:r>
              <a:rPr lang="ko-KR" altLang="en-US" sz="1600" b="1" dirty="0" smtClean="0"/>
              <a:t>자동 주석 생성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메서드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클래스에 대한 표준 주석</a:t>
            </a:r>
            <a:r>
              <a:rPr lang="en-US" altLang="ko-KR" sz="1600" b="1" dirty="0" smtClean="0"/>
              <a:t>)</a:t>
            </a:r>
          </a:p>
          <a:p>
            <a:r>
              <a:rPr lang="ko-KR" altLang="en-US" sz="1600" b="1" dirty="0" err="1" smtClean="0"/>
              <a:t>메서드</a:t>
            </a:r>
            <a:r>
              <a:rPr lang="ko-KR" altLang="en-US" sz="1600" b="1" dirty="0" smtClean="0"/>
              <a:t> 사용시 자동으로도 보이고</a:t>
            </a:r>
            <a:r>
              <a:rPr lang="en-US" altLang="ko-KR" sz="1600" b="1" dirty="0" smtClean="0"/>
              <a:t>,</a:t>
            </a:r>
          </a:p>
          <a:p>
            <a:r>
              <a:rPr lang="en-US" altLang="ko-KR" sz="1600" b="1" dirty="0" err="1" smtClean="0"/>
              <a:t>Doxygen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같은 툴을 이용해서 주석이 생성된 부분을 추출하여 자동으로 문서화가 가능함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* </a:t>
            </a:r>
            <a:r>
              <a:rPr lang="ko-KR" altLang="en-US" sz="1600" b="1" dirty="0" err="1" smtClean="0"/>
              <a:t>이클립스</a:t>
            </a:r>
            <a:r>
              <a:rPr lang="ko-KR" altLang="en-US" sz="1600" b="1" dirty="0" smtClean="0"/>
              <a:t> 사용 팁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해당 </a:t>
            </a:r>
            <a:r>
              <a:rPr lang="ko-KR" altLang="en-US" sz="1600" b="1" dirty="0" err="1" smtClean="0"/>
              <a:t>메서드</a:t>
            </a:r>
            <a:r>
              <a:rPr lang="ko-KR" altLang="en-US" sz="1600" b="1" dirty="0" smtClean="0"/>
              <a:t> 내용을 보고 </a:t>
            </a:r>
            <a:r>
              <a:rPr lang="ko-KR" altLang="en-US" sz="1600" b="1" dirty="0" err="1" smtClean="0"/>
              <a:t>싶을때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F3 </a:t>
            </a:r>
            <a:r>
              <a:rPr lang="ko-KR" altLang="en-US" sz="1600" b="1" dirty="0" smtClean="0"/>
              <a:t>키</a:t>
            </a:r>
            <a:endParaRPr lang="en-US" altLang="ko-KR" sz="1600" b="1" dirty="0" smtClean="0"/>
          </a:p>
          <a:p>
            <a:r>
              <a:rPr lang="ko-KR" altLang="en-US" sz="1600" b="1" dirty="0" err="1" smtClean="0"/>
              <a:t>돌아갈때는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Alt- &lt;-(</a:t>
            </a:r>
            <a:r>
              <a:rPr lang="ko-KR" altLang="en-US" sz="1600" b="1" dirty="0" smtClean="0"/>
              <a:t>왼쪽 화살표</a:t>
            </a:r>
            <a:r>
              <a:rPr lang="en-US" altLang="ko-KR" sz="1600" b="1" dirty="0" smtClean="0"/>
              <a:t>)</a:t>
            </a:r>
          </a:p>
          <a:p>
            <a:endParaRPr lang="en-US" altLang="ko-KR" sz="1600" b="1" dirty="0"/>
          </a:p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디버깅 하는 방법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브레이크 포인트 걸고 </a:t>
            </a:r>
            <a:r>
              <a:rPr lang="en-US" altLang="ko-KR" sz="1600" b="1" dirty="0" smtClean="0"/>
              <a:t>Debug as</a:t>
            </a:r>
            <a:r>
              <a:rPr lang="ko-KR" altLang="en-US" sz="1600" b="1" dirty="0" smtClean="0"/>
              <a:t>로 디버깅 실행 </a:t>
            </a:r>
            <a:r>
              <a:rPr lang="en-US" altLang="ko-KR" sz="1600" b="1" dirty="0" smtClean="0"/>
              <a:t>=&gt; Debug Perspective</a:t>
            </a:r>
            <a:r>
              <a:rPr lang="ko-KR" altLang="en-US" sz="1600" b="1" dirty="0" smtClean="0"/>
              <a:t>로 진입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F6</a:t>
            </a:r>
            <a:r>
              <a:rPr lang="ko-KR" altLang="en-US" sz="1600" b="1" dirty="0" smtClean="0"/>
              <a:t>은 </a:t>
            </a:r>
            <a:r>
              <a:rPr lang="ko-KR" altLang="en-US" sz="1600" b="1" dirty="0" err="1" smtClean="0"/>
              <a:t>한줄씩</a:t>
            </a:r>
            <a:r>
              <a:rPr lang="ko-KR" altLang="en-US" sz="1600" b="1" dirty="0" smtClean="0"/>
              <a:t> 실행하는 </a:t>
            </a:r>
            <a:r>
              <a:rPr lang="en-US" altLang="ko-KR" sz="1600" b="1" dirty="0" smtClean="0"/>
              <a:t>step over,</a:t>
            </a:r>
          </a:p>
          <a:p>
            <a:r>
              <a:rPr lang="en-US" altLang="ko-KR" sz="1600" b="1" dirty="0" smtClean="0"/>
              <a:t>F5</a:t>
            </a:r>
            <a:r>
              <a:rPr lang="ko-KR" altLang="en-US" sz="1600" b="1" dirty="0" smtClean="0"/>
              <a:t>는 함수내부로 진입하는 </a:t>
            </a:r>
            <a:r>
              <a:rPr lang="en-US" altLang="ko-KR" sz="1600" b="1" dirty="0" smtClean="0"/>
              <a:t>step into,</a:t>
            </a:r>
          </a:p>
          <a:p>
            <a:r>
              <a:rPr lang="en-US" altLang="ko-KR" sz="1600" b="1" dirty="0" smtClean="0"/>
              <a:t>F7</a:t>
            </a:r>
            <a:r>
              <a:rPr lang="ko-KR" altLang="en-US" sz="1600" b="1" dirty="0" smtClean="0"/>
              <a:t>은 </a:t>
            </a:r>
            <a:r>
              <a:rPr lang="en-US" altLang="ko-KR" sz="1600" b="1" dirty="0" smtClean="0"/>
              <a:t>return, </a:t>
            </a:r>
            <a:r>
              <a:rPr lang="ko-KR" altLang="en-US" sz="1600" b="1" dirty="0" smtClean="0"/>
              <a:t>만일 자바 내부 </a:t>
            </a:r>
            <a:r>
              <a:rPr lang="ko-KR" altLang="en-US" sz="1600" b="1" dirty="0" err="1" smtClean="0"/>
              <a:t>메서드로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진입시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F7</a:t>
            </a:r>
            <a:r>
              <a:rPr lang="ko-KR" altLang="en-US" sz="1600" b="1" dirty="0" smtClean="0"/>
              <a:t>을 눌러서 </a:t>
            </a:r>
            <a:r>
              <a:rPr lang="ko-KR" altLang="en-US" sz="1600" b="1" dirty="0" err="1" smtClean="0"/>
              <a:t>빠져나옴</a:t>
            </a:r>
            <a:endParaRPr lang="en-US" altLang="ko-KR" sz="1600" b="1" dirty="0"/>
          </a:p>
          <a:p>
            <a:r>
              <a:rPr lang="en-US" altLang="ko-KR" sz="1600" b="1" dirty="0" smtClean="0"/>
              <a:t>method </a:t>
            </a:r>
            <a:r>
              <a:rPr lang="ko-KR" altLang="en-US" sz="1600" b="1" dirty="0" smtClean="0"/>
              <a:t>이해하기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* </a:t>
            </a:r>
            <a:r>
              <a:rPr lang="ko-KR" altLang="en-US" sz="1600" b="1" dirty="0" err="1" smtClean="0"/>
              <a:t>안드로이드</a:t>
            </a:r>
            <a:r>
              <a:rPr lang="ko-KR" altLang="en-US" sz="1600" b="1" dirty="0" smtClean="0"/>
              <a:t> 소스 보는 방법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class </a:t>
            </a:r>
            <a:r>
              <a:rPr lang="ko-KR" altLang="en-US" sz="1600" b="1" dirty="0" err="1" smtClean="0"/>
              <a:t>화일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클릭시</a:t>
            </a:r>
            <a:r>
              <a:rPr lang="ko-KR" altLang="en-US" sz="1600" b="1" dirty="0" smtClean="0"/>
              <a:t> 나오는 </a:t>
            </a:r>
            <a:r>
              <a:rPr lang="en-US" altLang="ko-KR" sz="1600" b="1" dirty="0" smtClean="0"/>
              <a:t>attach </a:t>
            </a:r>
            <a:r>
              <a:rPr lang="ko-KR" altLang="en-US" sz="1600" b="1" dirty="0" smtClean="0"/>
              <a:t>버튼을 누르고 자바소스 </a:t>
            </a:r>
            <a:r>
              <a:rPr lang="ko-KR" altLang="en-US" b="1" u="sng" dirty="0" smtClean="0"/>
              <a:t>폴더</a:t>
            </a:r>
            <a:r>
              <a:rPr lang="ko-KR" altLang="en-US" sz="1600" b="1" dirty="0" smtClean="0"/>
              <a:t>를 선택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예</a:t>
            </a:r>
            <a:r>
              <a:rPr lang="en-US" altLang="ko-KR" sz="1600" b="1" dirty="0" smtClean="0"/>
              <a:t>) D</a:t>
            </a:r>
            <a:r>
              <a:rPr lang="en-US" altLang="ko-KR" sz="1600" b="1" dirty="0"/>
              <a:t>:\</a:t>
            </a:r>
            <a:r>
              <a:rPr lang="en-US" altLang="ko-KR" sz="1600" b="1" dirty="0" smtClean="0"/>
              <a:t>LDK\android-sdk\sources\android-16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 =&gt; android-</a:t>
            </a:r>
            <a:r>
              <a:rPr lang="en-US" altLang="ko-KR" sz="1600" b="1" dirty="0" err="1" smtClean="0"/>
              <a:t>sdk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경로 아래 </a:t>
            </a:r>
            <a:r>
              <a:rPr lang="en-US" altLang="ko-KR" sz="1600" b="1" dirty="0" smtClean="0"/>
              <a:t>sources </a:t>
            </a:r>
            <a:r>
              <a:rPr lang="ko-KR" altLang="en-US" sz="1600" b="1" dirty="0" smtClean="0"/>
              <a:t>폴더 밑 </a:t>
            </a:r>
            <a:r>
              <a:rPr lang="en-US" altLang="ko-KR" sz="1600" b="1" dirty="0" smtClean="0"/>
              <a:t>android-16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8030125" y="1301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부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2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99887" y="188640"/>
            <a:ext cx="3680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레퍼런스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(reference)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 의미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8030125" y="1301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부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62047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06063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50079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94095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38111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82127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26143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70159" y="89430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78071" y="66249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메모리 값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247280" y="67827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메모리 주소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6262047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06063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550079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94095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838111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82127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26143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270159" y="103831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62047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06063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550079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94095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838111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982127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126143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270159" y="118233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62047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406063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550079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694095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838111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982127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126143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270159" y="132635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62047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406063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550079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694095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838111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982127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126143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7270159" y="147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262047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406063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550079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694095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38111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982127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126143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7270159" y="161438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262047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406063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550079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694095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838111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982127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126143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270159" y="175839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262047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406063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550079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6694095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838111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982127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126143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270159" y="190241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037911" y="894302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037911" y="1046702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37911" y="1182334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37911" y="1334734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037911" y="1470295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7911" y="1622695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37911" y="1758327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00000007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037911" y="1910727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262047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406063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6550079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6694095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838111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6982127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126143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270159" y="204643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6262047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406063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550079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6694095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6838111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982127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7126143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7270159" y="219044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6262047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6406063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6550079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694095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838111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6982127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7126143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7270159" y="233446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6262047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6406063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6550079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6694095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6838111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6982127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7126143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7270159" y="2478478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6262047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6406063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6550079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6694095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6838111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6982127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7126143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7270159" y="2622494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6262047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6406063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6550079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6694095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6838111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6982127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7126143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7270159" y="2766510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6262047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6406063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6550079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6694095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6838111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6982127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126143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7270159" y="291052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6262047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6406063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6550079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6694095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/>
          <p:cNvSpPr/>
          <p:nvPr/>
        </p:nvSpPr>
        <p:spPr>
          <a:xfrm>
            <a:off x="6838111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6982127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/>
          <p:cNvSpPr/>
          <p:nvPr/>
        </p:nvSpPr>
        <p:spPr>
          <a:xfrm>
            <a:off x="7126143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/>
          <p:cNvSpPr/>
          <p:nvPr/>
        </p:nvSpPr>
        <p:spPr>
          <a:xfrm>
            <a:off x="7270159" y="3054542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/>
          <p:cNvSpPr/>
          <p:nvPr/>
        </p:nvSpPr>
        <p:spPr>
          <a:xfrm>
            <a:off x="5037911" y="2054743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00000009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037911" y="2207143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037911" y="2342775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037911" y="2495175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0000000c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037911" y="2630736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5037911" y="2783136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5037911" y="2918768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0000000f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037911" y="3071168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262047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6406063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6550079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6694095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/>
          <p:cNvSpPr/>
          <p:nvPr/>
        </p:nvSpPr>
        <p:spPr>
          <a:xfrm>
            <a:off x="6838111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982127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/>
          <p:cNvSpPr/>
          <p:nvPr/>
        </p:nvSpPr>
        <p:spPr>
          <a:xfrm>
            <a:off x="7126143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7270159" y="320008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6262047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6406063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6550079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6694095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6838111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6982127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직사각형 178"/>
          <p:cNvSpPr/>
          <p:nvPr/>
        </p:nvSpPr>
        <p:spPr>
          <a:xfrm>
            <a:off x="7126143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7270159" y="348811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>
            <a:off x="6262047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/>
          <p:cNvSpPr/>
          <p:nvPr/>
        </p:nvSpPr>
        <p:spPr>
          <a:xfrm>
            <a:off x="6406063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/>
          <p:cNvSpPr/>
          <p:nvPr/>
        </p:nvSpPr>
        <p:spPr>
          <a:xfrm>
            <a:off x="6550079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/>
          <p:cNvSpPr/>
          <p:nvPr/>
        </p:nvSpPr>
        <p:spPr>
          <a:xfrm>
            <a:off x="6694095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/>
          <p:cNvSpPr/>
          <p:nvPr/>
        </p:nvSpPr>
        <p:spPr>
          <a:xfrm>
            <a:off x="6838111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/>
          <p:cNvSpPr/>
          <p:nvPr/>
        </p:nvSpPr>
        <p:spPr>
          <a:xfrm>
            <a:off x="6982127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7126143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7270159" y="363213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/>
          <p:cNvSpPr/>
          <p:nvPr/>
        </p:nvSpPr>
        <p:spPr>
          <a:xfrm>
            <a:off x="6262047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/>
          <p:cNvSpPr/>
          <p:nvPr/>
        </p:nvSpPr>
        <p:spPr>
          <a:xfrm>
            <a:off x="6406063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/>
          <p:cNvSpPr/>
          <p:nvPr/>
        </p:nvSpPr>
        <p:spPr>
          <a:xfrm>
            <a:off x="6550079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6694095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/>
          <p:cNvSpPr/>
          <p:nvPr/>
        </p:nvSpPr>
        <p:spPr>
          <a:xfrm>
            <a:off x="6838111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6982127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/>
          <p:cNvSpPr/>
          <p:nvPr/>
        </p:nvSpPr>
        <p:spPr>
          <a:xfrm>
            <a:off x="7126143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7270159" y="377615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/>
          <p:cNvSpPr/>
          <p:nvPr/>
        </p:nvSpPr>
        <p:spPr>
          <a:xfrm>
            <a:off x="6262047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직사각형 197"/>
          <p:cNvSpPr/>
          <p:nvPr/>
        </p:nvSpPr>
        <p:spPr>
          <a:xfrm>
            <a:off x="6406063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6550079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6694095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838111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6982127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7126143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270159" y="392016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>
            <a:off x="6262047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>
            <a:off x="6406063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6550079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6694095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6838111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>
            <a:off x="6982127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>
            <a:off x="7126143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7270159" y="406418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6262047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/>
          <p:cNvSpPr/>
          <p:nvPr/>
        </p:nvSpPr>
        <p:spPr>
          <a:xfrm>
            <a:off x="6406063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/>
          <p:cNvSpPr/>
          <p:nvPr/>
        </p:nvSpPr>
        <p:spPr>
          <a:xfrm>
            <a:off x="6550079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6694095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/>
          <p:cNvSpPr/>
          <p:nvPr/>
        </p:nvSpPr>
        <p:spPr>
          <a:xfrm>
            <a:off x="6838111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6982127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/>
          <p:cNvSpPr/>
          <p:nvPr/>
        </p:nvSpPr>
        <p:spPr>
          <a:xfrm>
            <a:off x="7126143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/>
          <p:cNvSpPr/>
          <p:nvPr/>
        </p:nvSpPr>
        <p:spPr>
          <a:xfrm>
            <a:off x="7270159" y="420819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/>
          <p:cNvSpPr/>
          <p:nvPr/>
        </p:nvSpPr>
        <p:spPr>
          <a:xfrm>
            <a:off x="5037911" y="3208400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037911" y="3360800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5037911" y="3496432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5037911" y="3648832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00000014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5037911" y="3784393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00000015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5037911" y="3936793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00000016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5037911" y="4072425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00000017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5037911" y="4224825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00000018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262047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/>
          <p:cNvSpPr/>
          <p:nvPr/>
        </p:nvSpPr>
        <p:spPr>
          <a:xfrm>
            <a:off x="6406063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/>
          <p:cNvSpPr/>
          <p:nvPr/>
        </p:nvSpPr>
        <p:spPr>
          <a:xfrm>
            <a:off x="6550079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직사각형 231"/>
          <p:cNvSpPr/>
          <p:nvPr/>
        </p:nvSpPr>
        <p:spPr>
          <a:xfrm>
            <a:off x="6694095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6838111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/>
          <p:cNvSpPr/>
          <p:nvPr/>
        </p:nvSpPr>
        <p:spPr>
          <a:xfrm>
            <a:off x="6982127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직사각형 234"/>
          <p:cNvSpPr/>
          <p:nvPr/>
        </p:nvSpPr>
        <p:spPr>
          <a:xfrm>
            <a:off x="7126143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7270159" y="435221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/>
          <p:cNvSpPr/>
          <p:nvPr/>
        </p:nvSpPr>
        <p:spPr>
          <a:xfrm>
            <a:off x="6262047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/>
          <p:cNvSpPr/>
          <p:nvPr/>
        </p:nvSpPr>
        <p:spPr>
          <a:xfrm>
            <a:off x="6406063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6550079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6694095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/>
          <p:cNvSpPr/>
          <p:nvPr/>
        </p:nvSpPr>
        <p:spPr>
          <a:xfrm>
            <a:off x="6838111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6982127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/>
          <p:cNvSpPr/>
          <p:nvPr/>
        </p:nvSpPr>
        <p:spPr>
          <a:xfrm>
            <a:off x="7126143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직사각형 243"/>
          <p:cNvSpPr/>
          <p:nvPr/>
        </p:nvSpPr>
        <p:spPr>
          <a:xfrm>
            <a:off x="7270159" y="449623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직사각형 244"/>
          <p:cNvSpPr/>
          <p:nvPr/>
        </p:nvSpPr>
        <p:spPr>
          <a:xfrm>
            <a:off x="6262047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/>
          <p:cNvSpPr/>
          <p:nvPr/>
        </p:nvSpPr>
        <p:spPr>
          <a:xfrm>
            <a:off x="6406063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직사각형 246"/>
          <p:cNvSpPr/>
          <p:nvPr/>
        </p:nvSpPr>
        <p:spPr>
          <a:xfrm>
            <a:off x="6550079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/>
          <p:cNvSpPr/>
          <p:nvPr/>
        </p:nvSpPr>
        <p:spPr>
          <a:xfrm>
            <a:off x="6694095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직사각형 248"/>
          <p:cNvSpPr/>
          <p:nvPr/>
        </p:nvSpPr>
        <p:spPr>
          <a:xfrm>
            <a:off x="6838111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6982127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7126143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7270159" y="464024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/>
          <p:cNvSpPr/>
          <p:nvPr/>
        </p:nvSpPr>
        <p:spPr>
          <a:xfrm>
            <a:off x="6262047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/>
          <p:cNvSpPr/>
          <p:nvPr/>
        </p:nvSpPr>
        <p:spPr>
          <a:xfrm>
            <a:off x="6406063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/>
          <p:cNvSpPr/>
          <p:nvPr/>
        </p:nvSpPr>
        <p:spPr>
          <a:xfrm>
            <a:off x="6550079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직사각형 255"/>
          <p:cNvSpPr/>
          <p:nvPr/>
        </p:nvSpPr>
        <p:spPr>
          <a:xfrm>
            <a:off x="6694095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/>
          <p:cNvSpPr/>
          <p:nvPr/>
        </p:nvSpPr>
        <p:spPr>
          <a:xfrm>
            <a:off x="6838111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직사각형 257"/>
          <p:cNvSpPr/>
          <p:nvPr/>
        </p:nvSpPr>
        <p:spPr>
          <a:xfrm>
            <a:off x="6982127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직사각형 258"/>
          <p:cNvSpPr/>
          <p:nvPr/>
        </p:nvSpPr>
        <p:spPr>
          <a:xfrm>
            <a:off x="7126143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직사각형 259"/>
          <p:cNvSpPr/>
          <p:nvPr/>
        </p:nvSpPr>
        <p:spPr>
          <a:xfrm>
            <a:off x="7270159" y="478426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직사각형 260"/>
          <p:cNvSpPr/>
          <p:nvPr/>
        </p:nvSpPr>
        <p:spPr>
          <a:xfrm>
            <a:off x="6262047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직사각형 261"/>
          <p:cNvSpPr/>
          <p:nvPr/>
        </p:nvSpPr>
        <p:spPr>
          <a:xfrm>
            <a:off x="6406063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/>
          <p:cNvSpPr/>
          <p:nvPr/>
        </p:nvSpPr>
        <p:spPr>
          <a:xfrm>
            <a:off x="6550079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직사각형 263"/>
          <p:cNvSpPr/>
          <p:nvPr/>
        </p:nvSpPr>
        <p:spPr>
          <a:xfrm>
            <a:off x="6694095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/>
          <p:cNvSpPr/>
          <p:nvPr/>
        </p:nvSpPr>
        <p:spPr>
          <a:xfrm>
            <a:off x="6838111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/>
          <p:cNvSpPr/>
          <p:nvPr/>
        </p:nvSpPr>
        <p:spPr>
          <a:xfrm>
            <a:off x="6982127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/>
          <p:cNvSpPr/>
          <p:nvPr/>
        </p:nvSpPr>
        <p:spPr>
          <a:xfrm>
            <a:off x="7126143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/>
          <p:cNvSpPr/>
          <p:nvPr/>
        </p:nvSpPr>
        <p:spPr>
          <a:xfrm>
            <a:off x="7270159" y="4928279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268"/>
          <p:cNvSpPr/>
          <p:nvPr/>
        </p:nvSpPr>
        <p:spPr>
          <a:xfrm>
            <a:off x="6262047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직사각형 269"/>
          <p:cNvSpPr/>
          <p:nvPr/>
        </p:nvSpPr>
        <p:spPr>
          <a:xfrm>
            <a:off x="6406063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/>
          <p:cNvSpPr/>
          <p:nvPr/>
        </p:nvSpPr>
        <p:spPr>
          <a:xfrm>
            <a:off x="6550079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직사각형 271"/>
          <p:cNvSpPr/>
          <p:nvPr/>
        </p:nvSpPr>
        <p:spPr>
          <a:xfrm>
            <a:off x="6694095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/>
          <p:cNvSpPr/>
          <p:nvPr/>
        </p:nvSpPr>
        <p:spPr>
          <a:xfrm>
            <a:off x="6838111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직사각형 273"/>
          <p:cNvSpPr/>
          <p:nvPr/>
        </p:nvSpPr>
        <p:spPr>
          <a:xfrm>
            <a:off x="6982127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/>
          <p:cNvSpPr/>
          <p:nvPr/>
        </p:nvSpPr>
        <p:spPr>
          <a:xfrm>
            <a:off x="7126143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/>
          <p:cNvSpPr/>
          <p:nvPr/>
        </p:nvSpPr>
        <p:spPr>
          <a:xfrm>
            <a:off x="7270159" y="507229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/>
          <p:cNvSpPr/>
          <p:nvPr/>
        </p:nvSpPr>
        <p:spPr>
          <a:xfrm>
            <a:off x="6262047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직사각형 277"/>
          <p:cNvSpPr/>
          <p:nvPr/>
        </p:nvSpPr>
        <p:spPr>
          <a:xfrm>
            <a:off x="6406063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/>
          <p:cNvSpPr/>
          <p:nvPr/>
        </p:nvSpPr>
        <p:spPr>
          <a:xfrm>
            <a:off x="6550079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직사각형 279"/>
          <p:cNvSpPr/>
          <p:nvPr/>
        </p:nvSpPr>
        <p:spPr>
          <a:xfrm>
            <a:off x="6694095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직사각형 280"/>
          <p:cNvSpPr/>
          <p:nvPr/>
        </p:nvSpPr>
        <p:spPr>
          <a:xfrm>
            <a:off x="6838111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직사각형 281"/>
          <p:cNvSpPr/>
          <p:nvPr/>
        </p:nvSpPr>
        <p:spPr>
          <a:xfrm>
            <a:off x="6982127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직사각형 282"/>
          <p:cNvSpPr/>
          <p:nvPr/>
        </p:nvSpPr>
        <p:spPr>
          <a:xfrm>
            <a:off x="7126143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직사각형 283"/>
          <p:cNvSpPr/>
          <p:nvPr/>
        </p:nvSpPr>
        <p:spPr>
          <a:xfrm>
            <a:off x="7270159" y="521631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/>
          <p:cNvSpPr/>
          <p:nvPr/>
        </p:nvSpPr>
        <p:spPr>
          <a:xfrm>
            <a:off x="6262047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/>
          <p:cNvSpPr/>
          <p:nvPr/>
        </p:nvSpPr>
        <p:spPr>
          <a:xfrm>
            <a:off x="6406063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/>
          <p:cNvSpPr/>
          <p:nvPr/>
        </p:nvSpPr>
        <p:spPr>
          <a:xfrm>
            <a:off x="6550079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/>
          <p:cNvSpPr/>
          <p:nvPr/>
        </p:nvSpPr>
        <p:spPr>
          <a:xfrm>
            <a:off x="6694095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/>
          <p:cNvSpPr/>
          <p:nvPr/>
        </p:nvSpPr>
        <p:spPr>
          <a:xfrm>
            <a:off x="6838111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/>
          <p:cNvSpPr/>
          <p:nvPr/>
        </p:nvSpPr>
        <p:spPr>
          <a:xfrm>
            <a:off x="6982127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/>
          <p:cNvSpPr/>
          <p:nvPr/>
        </p:nvSpPr>
        <p:spPr>
          <a:xfrm>
            <a:off x="7126143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직사각형 291"/>
          <p:cNvSpPr/>
          <p:nvPr/>
        </p:nvSpPr>
        <p:spPr>
          <a:xfrm>
            <a:off x="7270159" y="536032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직사각형 292"/>
          <p:cNvSpPr/>
          <p:nvPr/>
        </p:nvSpPr>
        <p:spPr>
          <a:xfrm>
            <a:off x="5037911" y="4368841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00000019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5037911" y="4521241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5037911" y="4656873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0000001b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6" name="직사각형 295"/>
          <p:cNvSpPr/>
          <p:nvPr/>
        </p:nvSpPr>
        <p:spPr>
          <a:xfrm>
            <a:off x="5037911" y="4809273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0000001c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7" name="직사각형 296"/>
          <p:cNvSpPr/>
          <p:nvPr/>
        </p:nvSpPr>
        <p:spPr>
          <a:xfrm>
            <a:off x="5037911" y="4944834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8" name="직사각형 297"/>
          <p:cNvSpPr/>
          <p:nvPr/>
        </p:nvSpPr>
        <p:spPr>
          <a:xfrm>
            <a:off x="5037911" y="5097234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99" name="직사각형 298"/>
          <p:cNvSpPr/>
          <p:nvPr/>
        </p:nvSpPr>
        <p:spPr>
          <a:xfrm>
            <a:off x="5037911" y="5232866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0000001f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0" name="직사각형 299"/>
          <p:cNvSpPr/>
          <p:nvPr/>
        </p:nvSpPr>
        <p:spPr>
          <a:xfrm>
            <a:off x="5037911" y="5385266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00000020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6262047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직사각형 301"/>
          <p:cNvSpPr/>
          <p:nvPr/>
        </p:nvSpPr>
        <p:spPr>
          <a:xfrm>
            <a:off x="6406063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직사각형 302"/>
          <p:cNvSpPr/>
          <p:nvPr/>
        </p:nvSpPr>
        <p:spPr>
          <a:xfrm>
            <a:off x="6550079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직사각형 303"/>
          <p:cNvSpPr/>
          <p:nvPr/>
        </p:nvSpPr>
        <p:spPr>
          <a:xfrm>
            <a:off x="6694095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직사각형 304"/>
          <p:cNvSpPr/>
          <p:nvPr/>
        </p:nvSpPr>
        <p:spPr>
          <a:xfrm>
            <a:off x="6838111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직사각형 305"/>
          <p:cNvSpPr/>
          <p:nvPr/>
        </p:nvSpPr>
        <p:spPr>
          <a:xfrm>
            <a:off x="6982127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직사각형 306"/>
          <p:cNvSpPr/>
          <p:nvPr/>
        </p:nvSpPr>
        <p:spPr>
          <a:xfrm>
            <a:off x="7126143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직사각형 307"/>
          <p:cNvSpPr/>
          <p:nvPr/>
        </p:nvSpPr>
        <p:spPr>
          <a:xfrm>
            <a:off x="7270159" y="6070565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/>
          <p:cNvSpPr/>
          <p:nvPr/>
        </p:nvSpPr>
        <p:spPr>
          <a:xfrm>
            <a:off x="6262047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6406063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6550079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6694095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/>
          <p:cNvSpPr/>
          <p:nvPr/>
        </p:nvSpPr>
        <p:spPr>
          <a:xfrm>
            <a:off x="6838111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6982127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직사각형 314"/>
          <p:cNvSpPr/>
          <p:nvPr/>
        </p:nvSpPr>
        <p:spPr>
          <a:xfrm>
            <a:off x="7126143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직사각형 315"/>
          <p:cNvSpPr/>
          <p:nvPr/>
        </p:nvSpPr>
        <p:spPr>
          <a:xfrm>
            <a:off x="7270159" y="6214581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직사각형 316"/>
          <p:cNvSpPr/>
          <p:nvPr/>
        </p:nvSpPr>
        <p:spPr>
          <a:xfrm>
            <a:off x="6262047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직사각형 317"/>
          <p:cNvSpPr/>
          <p:nvPr/>
        </p:nvSpPr>
        <p:spPr>
          <a:xfrm>
            <a:off x="6406063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직사각형 318"/>
          <p:cNvSpPr/>
          <p:nvPr/>
        </p:nvSpPr>
        <p:spPr>
          <a:xfrm>
            <a:off x="6550079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/>
          <p:cNvSpPr/>
          <p:nvPr/>
        </p:nvSpPr>
        <p:spPr>
          <a:xfrm>
            <a:off x="6694095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직사각형 320"/>
          <p:cNvSpPr/>
          <p:nvPr/>
        </p:nvSpPr>
        <p:spPr>
          <a:xfrm>
            <a:off x="6838111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직사각형 321"/>
          <p:cNvSpPr/>
          <p:nvPr/>
        </p:nvSpPr>
        <p:spPr>
          <a:xfrm>
            <a:off x="6982127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직사각형 322"/>
          <p:cNvSpPr/>
          <p:nvPr/>
        </p:nvSpPr>
        <p:spPr>
          <a:xfrm>
            <a:off x="7126143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직사각형 323"/>
          <p:cNvSpPr/>
          <p:nvPr/>
        </p:nvSpPr>
        <p:spPr>
          <a:xfrm>
            <a:off x="7270159" y="6358597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직사각형 324"/>
          <p:cNvSpPr/>
          <p:nvPr/>
        </p:nvSpPr>
        <p:spPr>
          <a:xfrm>
            <a:off x="6262047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직사각형 325"/>
          <p:cNvSpPr/>
          <p:nvPr/>
        </p:nvSpPr>
        <p:spPr>
          <a:xfrm>
            <a:off x="6406063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직사각형 326"/>
          <p:cNvSpPr/>
          <p:nvPr/>
        </p:nvSpPr>
        <p:spPr>
          <a:xfrm>
            <a:off x="6550079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직사각형 327"/>
          <p:cNvSpPr/>
          <p:nvPr/>
        </p:nvSpPr>
        <p:spPr>
          <a:xfrm>
            <a:off x="6694095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직사각형 328"/>
          <p:cNvSpPr/>
          <p:nvPr/>
        </p:nvSpPr>
        <p:spPr>
          <a:xfrm>
            <a:off x="6838111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/>
          <p:cNvSpPr/>
          <p:nvPr/>
        </p:nvSpPr>
        <p:spPr>
          <a:xfrm>
            <a:off x="6982127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직사각형 330"/>
          <p:cNvSpPr/>
          <p:nvPr/>
        </p:nvSpPr>
        <p:spPr>
          <a:xfrm>
            <a:off x="7126143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7270159" y="6502613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5037911" y="6070494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FFFFFFFC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4" name="직사각형 333"/>
          <p:cNvSpPr/>
          <p:nvPr/>
        </p:nvSpPr>
        <p:spPr>
          <a:xfrm>
            <a:off x="5037911" y="6222894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FFFFFFFD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5" name="직사각형 334"/>
          <p:cNvSpPr/>
          <p:nvPr/>
        </p:nvSpPr>
        <p:spPr>
          <a:xfrm>
            <a:off x="5037911" y="6358526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FFFFFFFE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6" name="직사각형 335"/>
          <p:cNvSpPr/>
          <p:nvPr/>
        </p:nvSpPr>
        <p:spPr>
          <a:xfrm>
            <a:off x="5037911" y="6510926"/>
            <a:ext cx="1152128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0x FFFFFFFF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5974015" y="55655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. . .</a:t>
            </a:r>
            <a:endParaRPr lang="ko-KR" altLang="en-US" b="1" dirty="0"/>
          </a:p>
        </p:txBody>
      </p:sp>
      <p:sp>
        <p:nvSpPr>
          <p:cNvPr id="338" name="TextBox 337"/>
          <p:cNvSpPr txBox="1"/>
          <p:nvPr/>
        </p:nvSpPr>
        <p:spPr>
          <a:xfrm>
            <a:off x="3956802" y="6368343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8G </a:t>
            </a:r>
            <a:r>
              <a:rPr lang="ko-KR" altLang="en-US" sz="1000" dirty="0" smtClean="0"/>
              <a:t>메모리라</a:t>
            </a:r>
            <a:endParaRPr lang="en-US" altLang="ko-KR" sz="1000" dirty="0" smtClean="0"/>
          </a:p>
          <a:p>
            <a:r>
              <a:rPr lang="ko-KR" altLang="en-US" sz="1000" dirty="0" smtClean="0"/>
              <a:t>가</a:t>
            </a:r>
            <a:r>
              <a:rPr lang="ko-KR" altLang="en-US" sz="1000" dirty="0"/>
              <a:t>정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1217106" y="1484784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 a  = 3;</a:t>
            </a:r>
            <a:endParaRPr lang="ko-KR" altLang="en-US" dirty="0"/>
          </a:p>
        </p:txBody>
      </p:sp>
      <p:grpSp>
        <p:nvGrpSpPr>
          <p:cNvPr id="372" name="그룹 371"/>
          <p:cNvGrpSpPr/>
          <p:nvPr/>
        </p:nvGrpSpPr>
        <p:grpSpPr>
          <a:xfrm>
            <a:off x="6256098" y="1614382"/>
            <a:ext cx="1152128" cy="576064"/>
            <a:chOff x="5148064" y="3231202"/>
            <a:chExt cx="1152128" cy="576064"/>
          </a:xfrm>
        </p:grpSpPr>
        <p:sp>
          <p:nvSpPr>
            <p:cNvPr id="340" name="직사각형 339"/>
            <p:cNvSpPr/>
            <p:nvPr/>
          </p:nvSpPr>
          <p:spPr>
            <a:xfrm>
              <a:off x="5148064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>
              <a:off x="5292080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5436096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5580112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5724128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5868144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6012160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6156176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5148064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5292080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5436096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>
              <a:off x="5580112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>
              <a:off x="5724128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5868144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6012160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>
              <a:off x="6156176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>
              <a:off x="5148064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>
              <a:off x="5292080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>
              <a:off x="5436096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5580112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5724128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>
              <a:off x="5868144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>
              <a:off x="6012160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>
              <a:off x="6156176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5148064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>
              <a:off x="5292080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>
              <a:off x="5436096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>
              <a:off x="5580112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>
              <a:off x="5724128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>
              <a:off x="5868144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>
              <a:off x="6012160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>
              <a:off x="6156176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1217106" y="2129970"/>
            <a:ext cx="144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byte  b = 4;</a:t>
            </a:r>
            <a:endParaRPr lang="ko-KR" altLang="en-US" dirty="0"/>
          </a:p>
        </p:txBody>
      </p:sp>
      <p:grpSp>
        <p:nvGrpSpPr>
          <p:cNvPr id="412" name="그룹 411"/>
          <p:cNvGrpSpPr/>
          <p:nvPr/>
        </p:nvGrpSpPr>
        <p:grpSpPr>
          <a:xfrm>
            <a:off x="6262047" y="2766654"/>
            <a:ext cx="1152128" cy="144016"/>
            <a:chOff x="5051778" y="3665241"/>
            <a:chExt cx="1152128" cy="144016"/>
          </a:xfrm>
        </p:grpSpPr>
        <p:sp>
          <p:nvSpPr>
            <p:cNvPr id="380" name="직사각형 379"/>
            <p:cNvSpPr/>
            <p:nvPr/>
          </p:nvSpPr>
          <p:spPr>
            <a:xfrm>
              <a:off x="5051778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1" name="직사각형 380"/>
            <p:cNvSpPr/>
            <p:nvPr/>
          </p:nvSpPr>
          <p:spPr>
            <a:xfrm>
              <a:off x="5195794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5339810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5483826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5627842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5771858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5915874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059890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13" name="직선 화살표 연결선 412"/>
          <p:cNvCxnSpPr>
            <a:endCxn id="82" idx="1"/>
          </p:cNvCxnSpPr>
          <p:nvPr/>
        </p:nvCxnSpPr>
        <p:spPr>
          <a:xfrm>
            <a:off x="1972009" y="1594566"/>
            <a:ext cx="3065902" cy="100137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직선 화살표 연결선 416"/>
          <p:cNvCxnSpPr>
            <a:endCxn id="154" idx="1"/>
          </p:cNvCxnSpPr>
          <p:nvPr/>
        </p:nvCxnSpPr>
        <p:spPr>
          <a:xfrm>
            <a:off x="2166711" y="2495175"/>
            <a:ext cx="2871200" cy="359969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TextBox 418"/>
          <p:cNvSpPr txBox="1"/>
          <p:nvPr/>
        </p:nvSpPr>
        <p:spPr>
          <a:xfrm>
            <a:off x="1187624" y="4056708"/>
            <a:ext cx="2176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Tv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 =  new 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();</a:t>
            </a:r>
          </a:p>
          <a:p>
            <a:endParaRPr lang="en-US" altLang="ko-KR" dirty="0"/>
          </a:p>
          <a:p>
            <a:r>
              <a:rPr lang="en-US" altLang="ko-KR" dirty="0" smtClean="0"/>
              <a:t>class </a:t>
            </a:r>
            <a:r>
              <a:rPr lang="en-US" altLang="ko-KR" dirty="0" err="1"/>
              <a:t>T</a:t>
            </a:r>
            <a:r>
              <a:rPr lang="en-US" altLang="ko-KR" dirty="0" err="1" smtClean="0"/>
              <a:t>v</a:t>
            </a:r>
            <a:r>
              <a:rPr lang="en-US" altLang="ko-KR" dirty="0" smtClean="0"/>
              <a:t> 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channel=3;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byte volume=4;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grpSp>
        <p:nvGrpSpPr>
          <p:cNvPr id="420" name="그룹 419"/>
          <p:cNvGrpSpPr/>
          <p:nvPr/>
        </p:nvGrpSpPr>
        <p:grpSpPr>
          <a:xfrm>
            <a:off x="6261058" y="4500807"/>
            <a:ext cx="1152128" cy="576064"/>
            <a:chOff x="5148064" y="3231202"/>
            <a:chExt cx="1152128" cy="576064"/>
          </a:xfrm>
        </p:grpSpPr>
        <p:sp>
          <p:nvSpPr>
            <p:cNvPr id="421" name="직사각형 420"/>
            <p:cNvSpPr/>
            <p:nvPr/>
          </p:nvSpPr>
          <p:spPr>
            <a:xfrm>
              <a:off x="5148064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5292080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5436096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5580112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5724128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5868144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6012160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6156176" y="3231202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5148064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5292080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5436096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5580112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5724128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5868144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6012160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6156176" y="3375218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48064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292080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436096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580112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724128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868144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6012160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6156176" y="3519234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148064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292080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436096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580112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724128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868144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012160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56176" y="3663250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3" name="그룹 452"/>
          <p:cNvGrpSpPr/>
          <p:nvPr/>
        </p:nvGrpSpPr>
        <p:grpSpPr>
          <a:xfrm>
            <a:off x="6262047" y="5076871"/>
            <a:ext cx="1152128" cy="144016"/>
            <a:chOff x="5051778" y="3665241"/>
            <a:chExt cx="1152128" cy="144016"/>
          </a:xfrm>
        </p:grpSpPr>
        <p:sp>
          <p:nvSpPr>
            <p:cNvPr id="454" name="직사각형 453"/>
            <p:cNvSpPr/>
            <p:nvPr/>
          </p:nvSpPr>
          <p:spPr>
            <a:xfrm>
              <a:off x="5051778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5195794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6" name="직사각형 455"/>
            <p:cNvSpPr/>
            <p:nvPr/>
          </p:nvSpPr>
          <p:spPr>
            <a:xfrm>
              <a:off x="5339810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7" name="직사각형 456"/>
            <p:cNvSpPr/>
            <p:nvPr/>
          </p:nvSpPr>
          <p:spPr>
            <a:xfrm>
              <a:off x="5483826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5627842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5771858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0" name="직사각형 459"/>
            <p:cNvSpPr/>
            <p:nvPr/>
          </p:nvSpPr>
          <p:spPr>
            <a:xfrm>
              <a:off x="5915874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059890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2" name="타원 461"/>
          <p:cNvSpPr/>
          <p:nvPr/>
        </p:nvSpPr>
        <p:spPr>
          <a:xfrm>
            <a:off x="1643615" y="4088167"/>
            <a:ext cx="389403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3" name="타원 462"/>
          <p:cNvSpPr/>
          <p:nvPr/>
        </p:nvSpPr>
        <p:spPr>
          <a:xfrm>
            <a:off x="1777308" y="2164766"/>
            <a:ext cx="389403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4" name="타원 463"/>
          <p:cNvSpPr/>
          <p:nvPr/>
        </p:nvSpPr>
        <p:spPr>
          <a:xfrm>
            <a:off x="1602050" y="1550687"/>
            <a:ext cx="389403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9" name="직선 화살표 연결선 468"/>
          <p:cNvCxnSpPr>
            <a:endCxn id="222" idx="1"/>
          </p:cNvCxnSpPr>
          <p:nvPr/>
        </p:nvCxnSpPr>
        <p:spPr>
          <a:xfrm flipV="1">
            <a:off x="2027427" y="3432808"/>
            <a:ext cx="3010484" cy="667414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직사각형 470"/>
          <p:cNvSpPr/>
          <p:nvPr/>
        </p:nvSpPr>
        <p:spPr>
          <a:xfrm>
            <a:off x="6189050" y="3276671"/>
            <a:ext cx="1335278" cy="22433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2" name="직선 화살표 연결선 471"/>
          <p:cNvCxnSpPr>
            <a:stCxn id="294" idx="1"/>
            <a:endCxn id="222" idx="3"/>
          </p:cNvCxnSpPr>
          <p:nvPr/>
        </p:nvCxnSpPr>
        <p:spPr>
          <a:xfrm flipV="1">
            <a:off x="5037911" y="3432808"/>
            <a:ext cx="1152128" cy="1160441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직사각형 473"/>
          <p:cNvSpPr/>
          <p:nvPr/>
        </p:nvSpPr>
        <p:spPr>
          <a:xfrm>
            <a:off x="6256098" y="4492494"/>
            <a:ext cx="1152128" cy="7238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5" name="TextBox 474"/>
          <p:cNvSpPr txBox="1"/>
          <p:nvPr/>
        </p:nvSpPr>
        <p:spPr>
          <a:xfrm>
            <a:off x="7474844" y="1594566"/>
            <a:ext cx="87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 (value)</a:t>
            </a:r>
            <a:endParaRPr lang="ko-KR" altLang="en-US" sz="1400" dirty="0"/>
          </a:p>
        </p:txBody>
      </p:sp>
      <p:sp>
        <p:nvSpPr>
          <p:cNvPr id="477" name="TextBox 476"/>
          <p:cNvSpPr txBox="1"/>
          <p:nvPr/>
        </p:nvSpPr>
        <p:spPr>
          <a:xfrm>
            <a:off x="7452320" y="2689175"/>
            <a:ext cx="87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 (value)</a:t>
            </a:r>
            <a:endParaRPr lang="ko-KR" altLang="en-US" sz="1400" dirty="0"/>
          </a:p>
        </p:txBody>
      </p:sp>
      <p:sp>
        <p:nvSpPr>
          <p:cNvPr id="478" name="TextBox 477"/>
          <p:cNvSpPr txBox="1"/>
          <p:nvPr/>
        </p:nvSpPr>
        <p:spPr>
          <a:xfrm>
            <a:off x="7524328" y="3212976"/>
            <a:ext cx="164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주소값</a:t>
            </a:r>
            <a:r>
              <a:rPr lang="en-US" altLang="ko-KR" sz="1400" dirty="0" smtClean="0"/>
              <a:t>(reference)</a:t>
            </a:r>
            <a:endParaRPr lang="ko-KR" altLang="en-US" sz="1400" dirty="0"/>
          </a:p>
        </p:txBody>
      </p:sp>
      <p:sp>
        <p:nvSpPr>
          <p:cNvPr id="483" name="TextBox 482"/>
          <p:cNvSpPr txBox="1"/>
          <p:nvPr/>
        </p:nvSpPr>
        <p:spPr>
          <a:xfrm>
            <a:off x="7524328" y="4480389"/>
            <a:ext cx="87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 (value)</a:t>
            </a:r>
            <a:endParaRPr lang="ko-KR" altLang="en-US" sz="1400" dirty="0"/>
          </a:p>
        </p:txBody>
      </p:sp>
      <p:sp>
        <p:nvSpPr>
          <p:cNvPr id="484" name="TextBox 483"/>
          <p:cNvSpPr txBox="1"/>
          <p:nvPr/>
        </p:nvSpPr>
        <p:spPr>
          <a:xfrm>
            <a:off x="7508905" y="4954187"/>
            <a:ext cx="87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 (value)</a:t>
            </a:r>
            <a:endParaRPr lang="ko-KR" altLang="en-US" sz="1400" dirty="0"/>
          </a:p>
        </p:txBody>
      </p:sp>
      <p:grpSp>
        <p:nvGrpSpPr>
          <p:cNvPr id="498" name="그룹 497"/>
          <p:cNvGrpSpPr/>
          <p:nvPr/>
        </p:nvGrpSpPr>
        <p:grpSpPr>
          <a:xfrm>
            <a:off x="6264411" y="3340366"/>
            <a:ext cx="1152128" cy="144016"/>
            <a:chOff x="5051778" y="3665241"/>
            <a:chExt cx="1152128" cy="144016"/>
          </a:xfrm>
        </p:grpSpPr>
        <p:sp>
          <p:nvSpPr>
            <p:cNvPr id="499" name="직사각형 498"/>
            <p:cNvSpPr/>
            <p:nvPr/>
          </p:nvSpPr>
          <p:spPr>
            <a:xfrm>
              <a:off x="5051778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5195794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5339810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5483826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5627842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5771858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0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5915874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1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6059890" y="3665241"/>
              <a:ext cx="144016" cy="144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a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7" name="직사각형 506"/>
          <p:cNvSpPr/>
          <p:nvPr/>
        </p:nvSpPr>
        <p:spPr>
          <a:xfrm>
            <a:off x="6261436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8" name="직사각형 507"/>
          <p:cNvSpPr/>
          <p:nvPr/>
        </p:nvSpPr>
        <p:spPr>
          <a:xfrm>
            <a:off x="6405452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직사각형 508"/>
          <p:cNvSpPr/>
          <p:nvPr/>
        </p:nvSpPr>
        <p:spPr>
          <a:xfrm>
            <a:off x="6549468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0" name="직사각형 509"/>
          <p:cNvSpPr/>
          <p:nvPr/>
        </p:nvSpPr>
        <p:spPr>
          <a:xfrm>
            <a:off x="6693484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직사각형 510"/>
          <p:cNvSpPr/>
          <p:nvPr/>
        </p:nvSpPr>
        <p:spPr>
          <a:xfrm>
            <a:off x="6837500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직사각형 511"/>
          <p:cNvSpPr/>
          <p:nvPr/>
        </p:nvSpPr>
        <p:spPr>
          <a:xfrm>
            <a:off x="6981516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/>
          <p:cNvSpPr/>
          <p:nvPr/>
        </p:nvSpPr>
        <p:spPr>
          <a:xfrm>
            <a:off x="7125532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직사각형 513"/>
          <p:cNvSpPr/>
          <p:nvPr/>
        </p:nvSpPr>
        <p:spPr>
          <a:xfrm>
            <a:off x="7269548" y="3340366"/>
            <a:ext cx="144016" cy="1440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78" grpId="0"/>
      <p:bldP spid="419" grpId="0"/>
      <p:bldP spid="462" grpId="0" animBg="1"/>
      <p:bldP spid="463" grpId="0" animBg="1"/>
      <p:bldP spid="464" grpId="0" animBg="1"/>
      <p:bldP spid="471" grpId="0" animBg="1"/>
      <p:bldP spid="474" grpId="0" animBg="1"/>
      <p:bldP spid="475" grpId="0"/>
      <p:bldP spid="477" grpId="0"/>
      <p:bldP spid="478" grpId="0"/>
      <p:bldP spid="483" grpId="0"/>
      <p:bldP spid="484" grpId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99887" y="188640"/>
            <a:ext cx="2820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JAD –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역컴파일러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설치법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8030125" y="13017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1600" y="11967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http://eknote.tistory.com/580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en-US" altLang="ko-KR" dirty="0"/>
              <a:t>1. jad.exe </a:t>
            </a:r>
            <a:r>
              <a:rPr lang="ko-KR" altLang="en-US" dirty="0"/>
              <a:t>설정</a:t>
            </a:r>
          </a:p>
          <a:p>
            <a:r>
              <a:rPr lang="en-US" altLang="ko-KR" dirty="0"/>
              <a:t>eclipse </a:t>
            </a:r>
            <a:r>
              <a:rPr lang="ko-KR" altLang="en-US" dirty="0"/>
              <a:t>에서</a:t>
            </a:r>
          </a:p>
          <a:p>
            <a:r>
              <a:rPr lang="en-US" altLang="ko-KR" dirty="0"/>
              <a:t>window &gt; Preference &gt; Java &gt; </a:t>
            </a:r>
            <a:r>
              <a:rPr lang="en-US" altLang="ko-KR" dirty="0" err="1"/>
              <a:t>JadClipse</a:t>
            </a:r>
            <a:endParaRPr lang="en-US" altLang="ko-KR" dirty="0"/>
          </a:p>
          <a:p>
            <a:r>
              <a:rPr lang="en-US" altLang="ko-KR" dirty="0"/>
              <a:t>Path</a:t>
            </a:r>
            <a:r>
              <a:rPr lang="ko-KR" altLang="en-US" dirty="0"/>
              <a:t>를 </a:t>
            </a:r>
            <a:r>
              <a:rPr lang="en-US" altLang="ko-KR" dirty="0"/>
              <a:t>jad.exe</a:t>
            </a:r>
            <a:r>
              <a:rPr lang="ko-KR" altLang="en-US" dirty="0"/>
              <a:t>가 있는 데로 설정</a:t>
            </a:r>
          </a:p>
          <a:p>
            <a:endParaRPr lang="ko-KR" altLang="en-US" dirty="0"/>
          </a:p>
          <a:p>
            <a:r>
              <a:rPr lang="en-US" altLang="ko-KR" dirty="0"/>
              <a:t>2. jar</a:t>
            </a:r>
            <a:r>
              <a:rPr lang="ko-KR" altLang="en-US" dirty="0" err="1"/>
              <a:t>화일</a:t>
            </a:r>
            <a:r>
              <a:rPr lang="ko-KR" altLang="en-US" dirty="0"/>
              <a:t> </a:t>
            </a:r>
          </a:p>
          <a:p>
            <a:r>
              <a:rPr lang="en-US" altLang="ko-KR" dirty="0"/>
              <a:t>net.sf.jadclipse_3_3_0.jar </a:t>
            </a:r>
            <a:r>
              <a:rPr lang="ko-KR" altLang="en-US" dirty="0" err="1"/>
              <a:t>화일을</a:t>
            </a:r>
            <a:endParaRPr lang="ko-KR" altLang="en-US" dirty="0"/>
          </a:p>
          <a:p>
            <a:r>
              <a:rPr lang="en-US" altLang="ko-KR" dirty="0"/>
              <a:t>eclipse plugin </a:t>
            </a:r>
            <a:r>
              <a:rPr lang="ko-KR" altLang="en-US" dirty="0"/>
              <a:t>폴더에 통째로 복사</a:t>
            </a:r>
          </a:p>
        </p:txBody>
      </p:sp>
    </p:spTree>
    <p:extLst>
      <p:ext uri="{BB962C8B-B14F-4D97-AF65-F5344CB8AC3E}">
        <p14:creationId xmlns:p14="http://schemas.microsoft.com/office/powerpoint/2010/main" val="27759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499" name="Rectangle 2051"/>
          <p:cNvSpPr>
            <a:spLocks noGrp="1" noChangeArrowheads="1"/>
          </p:cNvSpPr>
          <p:nvPr>
            <p:ph idx="1"/>
          </p:nvPr>
        </p:nvSpPr>
        <p:spPr>
          <a:xfrm>
            <a:off x="385763" y="764704"/>
            <a:ext cx="8372475" cy="52197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public class </a:t>
            </a:r>
            <a:r>
              <a:rPr lang="en-US" altLang="ko-KR" sz="1500" dirty="0" err="1">
                <a:latin typeface="Lucida Console" pitchFamily="49" charset="0"/>
              </a:rPr>
              <a:t>DataCastingTest</a:t>
            </a: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  public static void main(String[] </a:t>
            </a:r>
            <a:r>
              <a:rPr lang="en-US" altLang="ko-KR" sz="1500" dirty="0" err="1">
                <a:latin typeface="Lucida Console" pitchFamily="49" charset="0"/>
              </a:rPr>
              <a:t>args</a:t>
            </a:r>
            <a:r>
              <a:rPr lang="en-US" altLang="ko-KR" sz="1500" dirty="0">
                <a:latin typeface="Lucida Console" pitchFamily="49" charset="0"/>
              </a:rPr>
              <a:t>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 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byte </a:t>
            </a:r>
            <a:r>
              <a:rPr lang="en-US" altLang="ko-KR" sz="1500" dirty="0" err="1">
                <a:latin typeface="Lucida Console" pitchFamily="49" charset="0"/>
              </a:rPr>
              <a:t>ba</a:t>
            </a:r>
            <a:r>
              <a:rPr lang="en-US" altLang="ko-KR" sz="1500" dirty="0">
                <a:latin typeface="Lucida Console" pitchFamily="49" charset="0"/>
              </a:rPr>
              <a:t>=10;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byte bb=20;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byte </a:t>
            </a:r>
            <a:r>
              <a:rPr lang="en-US" altLang="ko-KR" sz="1500" dirty="0" err="1">
                <a:latin typeface="Lucida Console" pitchFamily="49" charset="0"/>
              </a:rPr>
              <a:t>bc</a:t>
            </a:r>
            <a:r>
              <a:rPr lang="en-US" altLang="ko-KR" sz="1500" dirty="0">
                <a:latin typeface="Lucida Console" pitchFamily="49" charset="0"/>
              </a:rPr>
              <a:t>=10+20;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//byte </a:t>
            </a:r>
            <a:r>
              <a:rPr lang="en-US" altLang="ko-KR" sz="1500" dirty="0" err="1">
                <a:latin typeface="Lucida Console" pitchFamily="49" charset="0"/>
              </a:rPr>
              <a:t>bd</a:t>
            </a:r>
            <a:r>
              <a:rPr lang="en-US" altLang="ko-KR" sz="1500" dirty="0">
                <a:latin typeface="Lucida Console" pitchFamily="49" charset="0"/>
              </a:rPr>
              <a:t>=</a:t>
            </a:r>
            <a:r>
              <a:rPr lang="en-US" altLang="ko-KR" sz="1500" dirty="0" err="1">
                <a:latin typeface="Lucida Console" pitchFamily="49" charset="0"/>
              </a:rPr>
              <a:t>ba+bb</a:t>
            </a:r>
            <a:r>
              <a:rPr lang="en-US" altLang="ko-KR" sz="1500" dirty="0">
                <a:latin typeface="Lucida Console" pitchFamily="49" charset="0"/>
              </a:rPr>
              <a:t>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byte be=(byte)(</a:t>
            </a:r>
            <a:r>
              <a:rPr lang="en-US" altLang="ko-KR" sz="1500" dirty="0" err="1">
                <a:latin typeface="Lucida Console" pitchFamily="49" charset="0"/>
              </a:rPr>
              <a:t>ba+bb</a:t>
            </a:r>
            <a:r>
              <a:rPr lang="en-US" altLang="ko-KR" sz="1500" dirty="0">
                <a:latin typeface="Lucida Console" pitchFamily="49" charset="0"/>
              </a:rPr>
              <a:t>);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("01 : "+</a:t>
            </a:r>
            <a:r>
              <a:rPr lang="en-US" altLang="ko-KR" sz="1500" dirty="0" err="1">
                <a:latin typeface="Lucida Console" pitchFamily="49" charset="0"/>
              </a:rPr>
              <a:t>bc</a:t>
            </a:r>
            <a:r>
              <a:rPr lang="en-US" altLang="ko-KR" sz="15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("02 : "+be);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short </a:t>
            </a:r>
            <a:r>
              <a:rPr lang="en-US" altLang="ko-KR" sz="1500" dirty="0" err="1">
                <a:latin typeface="Lucida Console" pitchFamily="49" charset="0"/>
              </a:rPr>
              <a:t>sa</a:t>
            </a:r>
            <a:r>
              <a:rPr lang="en-US" altLang="ko-KR" sz="1500" dirty="0">
                <a:latin typeface="Lucida Console" pitchFamily="49" charset="0"/>
              </a:rPr>
              <a:t>=30;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short </a:t>
            </a:r>
            <a:r>
              <a:rPr lang="en-US" altLang="ko-KR" sz="1500" dirty="0" err="1">
                <a:latin typeface="Lucida Console" pitchFamily="49" charset="0"/>
              </a:rPr>
              <a:t>sb</a:t>
            </a:r>
            <a:r>
              <a:rPr lang="en-US" altLang="ko-KR" sz="1500" dirty="0">
                <a:latin typeface="Lucida Console" pitchFamily="49" charset="0"/>
              </a:rPr>
              <a:t>=50;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short </a:t>
            </a:r>
            <a:r>
              <a:rPr lang="en-US" altLang="ko-KR" sz="1500" dirty="0" err="1">
                <a:latin typeface="Lucida Console" pitchFamily="49" charset="0"/>
              </a:rPr>
              <a:t>sc</a:t>
            </a:r>
            <a:r>
              <a:rPr lang="en-US" altLang="ko-KR" sz="1500" dirty="0">
                <a:latin typeface="Lucida Console" pitchFamily="49" charset="0"/>
              </a:rPr>
              <a:t>=30+50;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//short </a:t>
            </a:r>
            <a:r>
              <a:rPr lang="en-US" altLang="ko-KR" sz="1500" dirty="0" err="1">
                <a:latin typeface="Lucida Console" pitchFamily="49" charset="0"/>
              </a:rPr>
              <a:t>sd</a:t>
            </a:r>
            <a:r>
              <a:rPr lang="en-US" altLang="ko-KR" sz="1500" dirty="0">
                <a:latin typeface="Lucida Console" pitchFamily="49" charset="0"/>
              </a:rPr>
              <a:t>=</a:t>
            </a:r>
            <a:r>
              <a:rPr lang="en-US" altLang="ko-KR" sz="1500" dirty="0" err="1">
                <a:latin typeface="Lucida Console" pitchFamily="49" charset="0"/>
              </a:rPr>
              <a:t>sa+sb</a:t>
            </a:r>
            <a:r>
              <a:rPr lang="en-US" altLang="ko-KR" sz="1500" dirty="0">
                <a:latin typeface="Lucida Console" pitchFamily="49" charset="0"/>
              </a:rPr>
              <a:t>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short se=(short)(</a:t>
            </a:r>
            <a:r>
              <a:rPr lang="en-US" altLang="ko-KR" sz="1500" dirty="0" err="1">
                <a:latin typeface="Lucida Console" pitchFamily="49" charset="0"/>
              </a:rPr>
              <a:t>sa+sb</a:t>
            </a:r>
            <a:r>
              <a:rPr lang="en-US" altLang="ko-KR" sz="1500" dirty="0">
                <a:latin typeface="Lucida Console" pitchFamily="49" charset="0"/>
              </a:rPr>
              <a:t>);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("03 : "+</a:t>
            </a:r>
            <a:r>
              <a:rPr lang="en-US" altLang="ko-KR" sz="1500" dirty="0" err="1">
                <a:latin typeface="Lucida Console" pitchFamily="49" charset="0"/>
              </a:rPr>
              <a:t>sc</a:t>
            </a:r>
            <a:r>
              <a:rPr lang="en-US" altLang="ko-KR" sz="15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("04 : "+se);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</a:t>
            </a:r>
            <a:r>
              <a:rPr lang="en-US" altLang="ko-KR" sz="1500" dirty="0" err="1">
                <a:latin typeface="Lucida Console" pitchFamily="49" charset="0"/>
              </a:rPr>
              <a:t>ia</a:t>
            </a:r>
            <a:r>
              <a:rPr lang="en-US" altLang="ko-KR" sz="1500" dirty="0">
                <a:latin typeface="Lucida Console" pitchFamily="49" charset="0"/>
              </a:rPr>
              <a:t>=20;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</a:t>
            </a:r>
            <a:r>
              <a:rPr lang="en-US" altLang="ko-KR" sz="1500" dirty="0" err="1">
                <a:latin typeface="Lucida Console" pitchFamily="49" charset="0"/>
              </a:rPr>
              <a:t>ib</a:t>
            </a:r>
            <a:r>
              <a:rPr lang="en-US" altLang="ko-KR" sz="1500" dirty="0">
                <a:latin typeface="Lucida Console" pitchFamily="49" charset="0"/>
              </a:rPr>
              <a:t>=30;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</a:t>
            </a:r>
            <a:r>
              <a:rPr lang="en-US" altLang="ko-KR" sz="1500" dirty="0" err="1">
                <a:latin typeface="Lucida Console" pitchFamily="49" charset="0"/>
              </a:rPr>
              <a:t>ic</a:t>
            </a:r>
            <a:r>
              <a:rPr lang="en-US" altLang="ko-KR" sz="1500" dirty="0">
                <a:latin typeface="Lucida Console" pitchFamily="49" charset="0"/>
              </a:rPr>
              <a:t>=20+30;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id=</a:t>
            </a:r>
            <a:r>
              <a:rPr lang="en-US" altLang="ko-KR" sz="1500" dirty="0" err="1">
                <a:latin typeface="Lucida Console" pitchFamily="49" charset="0"/>
              </a:rPr>
              <a:t>ic+sa</a:t>
            </a:r>
            <a:r>
              <a:rPr lang="en-US" altLang="ko-KR" sz="1500" dirty="0">
                <a:latin typeface="Lucida Console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("05 : "+</a:t>
            </a:r>
            <a:r>
              <a:rPr lang="en-US" altLang="ko-KR" sz="1500" dirty="0" err="1">
                <a:latin typeface="Lucida Console" pitchFamily="49" charset="0"/>
              </a:rPr>
              <a:t>ic</a:t>
            </a:r>
            <a:r>
              <a:rPr lang="en-US" altLang="ko-KR" sz="15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("06 : "+id);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53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형변환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385763" y="620688"/>
            <a:ext cx="8372475" cy="52197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long la=40l;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long </a:t>
            </a:r>
            <a:r>
              <a:rPr lang="en-US" altLang="ko-KR" sz="1300" dirty="0" err="1">
                <a:latin typeface="Lucida Console" pitchFamily="49" charset="0"/>
              </a:rPr>
              <a:t>lb</a:t>
            </a:r>
            <a:r>
              <a:rPr lang="en-US" altLang="ko-KR" sz="1300" dirty="0">
                <a:latin typeface="Lucida Console" pitchFamily="49" charset="0"/>
              </a:rPr>
              <a:t>=50L;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long </a:t>
            </a:r>
            <a:r>
              <a:rPr lang="en-US" altLang="ko-KR" sz="1300" dirty="0" err="1">
                <a:latin typeface="Lucida Console" pitchFamily="49" charset="0"/>
              </a:rPr>
              <a:t>lc</a:t>
            </a:r>
            <a:r>
              <a:rPr lang="en-US" altLang="ko-KR" sz="1300" dirty="0">
                <a:latin typeface="Lucida Console" pitchFamily="49" charset="0"/>
              </a:rPr>
              <a:t>=</a:t>
            </a:r>
            <a:r>
              <a:rPr lang="en-US" altLang="ko-KR" sz="1300" dirty="0" err="1">
                <a:latin typeface="Lucida Console" pitchFamily="49" charset="0"/>
              </a:rPr>
              <a:t>la+lb</a:t>
            </a:r>
            <a:r>
              <a:rPr lang="en-US" altLang="ko-KR" sz="1300" dirty="0">
                <a:latin typeface="Lucida Console" pitchFamily="49" charset="0"/>
              </a:rPr>
              <a:t>;           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("07 : "+la); 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("08 : "+</a:t>
            </a:r>
            <a:r>
              <a:rPr lang="en-US" altLang="ko-KR" sz="1300" dirty="0" err="1">
                <a:latin typeface="Lucida Console" pitchFamily="49" charset="0"/>
              </a:rPr>
              <a:t>lb</a:t>
            </a:r>
            <a:r>
              <a:rPr lang="en-US" altLang="ko-KR" sz="13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("09 : "+</a:t>
            </a:r>
            <a:r>
              <a:rPr lang="en-US" altLang="ko-KR" sz="1300" dirty="0" err="1">
                <a:latin typeface="Lucida Console" pitchFamily="49" charset="0"/>
              </a:rPr>
              <a:t>lc</a:t>
            </a:r>
            <a:r>
              <a:rPr lang="en-US" altLang="ko-KR" sz="13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float </a:t>
            </a:r>
            <a:r>
              <a:rPr lang="en-US" altLang="ko-KR" sz="1300" dirty="0" err="1">
                <a:latin typeface="Lucida Console" pitchFamily="49" charset="0"/>
              </a:rPr>
              <a:t>fa</a:t>
            </a:r>
            <a:r>
              <a:rPr lang="en-US" altLang="ko-KR" sz="1300" dirty="0">
                <a:latin typeface="Lucida Console" pitchFamily="49" charset="0"/>
              </a:rPr>
              <a:t>=45.0f;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float </a:t>
            </a:r>
            <a:r>
              <a:rPr lang="en-US" altLang="ko-KR" sz="1300" dirty="0" err="1">
                <a:latin typeface="Lucida Console" pitchFamily="49" charset="0"/>
              </a:rPr>
              <a:t>fb</a:t>
            </a:r>
            <a:r>
              <a:rPr lang="en-US" altLang="ko-KR" sz="1300" dirty="0">
                <a:latin typeface="Lucida Console" pitchFamily="49" charset="0"/>
              </a:rPr>
              <a:t>=46.67F;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//float fc=30.4;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float </a:t>
            </a:r>
            <a:r>
              <a:rPr lang="en-US" altLang="ko-KR" sz="1300" dirty="0" err="1">
                <a:latin typeface="Lucida Console" pitchFamily="49" charset="0"/>
              </a:rPr>
              <a:t>fd</a:t>
            </a:r>
            <a:r>
              <a:rPr lang="en-US" altLang="ko-KR" sz="1300" dirty="0">
                <a:latin typeface="Lucida Console" pitchFamily="49" charset="0"/>
              </a:rPr>
              <a:t>=30;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float </a:t>
            </a:r>
            <a:r>
              <a:rPr lang="en-US" altLang="ko-KR" sz="1300" dirty="0" err="1">
                <a:latin typeface="Lucida Console" pitchFamily="49" charset="0"/>
              </a:rPr>
              <a:t>fe</a:t>
            </a:r>
            <a:r>
              <a:rPr lang="en-US" altLang="ko-KR" sz="1300" dirty="0">
                <a:latin typeface="Lucida Console" pitchFamily="49" charset="0"/>
              </a:rPr>
              <a:t>=</a:t>
            </a:r>
            <a:r>
              <a:rPr lang="en-US" altLang="ko-KR" sz="1300" dirty="0" err="1">
                <a:latin typeface="Lucida Console" pitchFamily="49" charset="0"/>
              </a:rPr>
              <a:t>fa+fb</a:t>
            </a:r>
            <a:r>
              <a:rPr lang="en-US" altLang="ko-KR" sz="1300" dirty="0">
                <a:latin typeface="Lucida Console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double da=12;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double </a:t>
            </a:r>
            <a:r>
              <a:rPr lang="en-US" altLang="ko-KR" sz="1300" dirty="0" err="1">
                <a:latin typeface="Lucida Console" pitchFamily="49" charset="0"/>
              </a:rPr>
              <a:t>db</a:t>
            </a:r>
            <a:r>
              <a:rPr lang="en-US" altLang="ko-KR" sz="1300" dirty="0">
                <a:latin typeface="Lucida Console" pitchFamily="49" charset="0"/>
              </a:rPr>
              <a:t>=45+Float.MAX_VALUE;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double dc=</a:t>
            </a:r>
            <a:r>
              <a:rPr lang="en-US" altLang="ko-KR" sz="1300" dirty="0" err="1">
                <a:latin typeface="Lucida Console" pitchFamily="49" charset="0"/>
              </a:rPr>
              <a:t>da+db</a:t>
            </a:r>
            <a:r>
              <a:rPr lang="en-US" altLang="ko-KR" sz="1300" dirty="0">
                <a:latin typeface="Lucida Console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//</a:t>
            </a:r>
            <a:r>
              <a:rPr lang="en-US" altLang="ko-KR" sz="1300" dirty="0" err="1">
                <a:latin typeface="Lucida Console" pitchFamily="49" charset="0"/>
              </a:rPr>
              <a:t>int</a:t>
            </a:r>
            <a:r>
              <a:rPr lang="en-US" altLang="ko-KR" sz="1300" dirty="0">
                <a:latin typeface="Lucida Console" pitchFamily="49" charset="0"/>
              </a:rPr>
              <a:t> di = 30.4;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("10 : "+dc);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3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("11 : "+"</a:t>
            </a:r>
            <a:r>
              <a:rPr lang="en-US" altLang="ko-KR" sz="1300" dirty="0" err="1">
                <a:latin typeface="Lucida Console" pitchFamily="49" charset="0"/>
              </a:rPr>
              <a:t>int</a:t>
            </a:r>
            <a:r>
              <a:rPr lang="en-US" altLang="ko-KR" sz="1300" dirty="0">
                <a:latin typeface="Lucida Console" pitchFamily="49" charset="0"/>
              </a:rPr>
              <a:t> </a:t>
            </a:r>
            <a:r>
              <a:rPr lang="ko-KR" altLang="en-US" sz="1300" dirty="0">
                <a:latin typeface="Lucida Console" pitchFamily="49" charset="0"/>
              </a:rPr>
              <a:t>범위</a:t>
            </a:r>
            <a:r>
              <a:rPr lang="en-US" altLang="ko-KR" sz="1300" dirty="0">
                <a:latin typeface="Lucida Console" pitchFamily="49" charset="0"/>
              </a:rPr>
              <a:t>: "+</a:t>
            </a:r>
            <a:r>
              <a:rPr lang="en-US" altLang="ko-KR" sz="1300" dirty="0" err="1">
                <a:latin typeface="Lucida Console" pitchFamily="49" charset="0"/>
              </a:rPr>
              <a:t>Integer.MIN_VALUE</a:t>
            </a:r>
            <a:r>
              <a:rPr lang="en-US" altLang="ko-KR" sz="1300" dirty="0">
                <a:latin typeface="Lucida Console" pitchFamily="49" charset="0"/>
              </a:rPr>
              <a:t>+" ~ "+</a:t>
            </a:r>
            <a:r>
              <a:rPr lang="en-US" altLang="ko-KR" sz="1300" dirty="0" err="1">
                <a:latin typeface="Lucida Console" pitchFamily="49" charset="0"/>
              </a:rPr>
              <a:t>Integer.MAX_VALUE</a:t>
            </a:r>
            <a:r>
              <a:rPr lang="en-US" altLang="ko-KR" sz="13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("12 : "+"float </a:t>
            </a:r>
            <a:r>
              <a:rPr lang="ko-KR" altLang="en-US" sz="1300" dirty="0">
                <a:latin typeface="Lucida Console" pitchFamily="49" charset="0"/>
              </a:rPr>
              <a:t>양의 범위</a:t>
            </a:r>
            <a:r>
              <a:rPr lang="en-US" altLang="ko-KR" sz="1300" dirty="0">
                <a:latin typeface="Lucida Console" pitchFamily="49" charset="0"/>
              </a:rPr>
              <a:t>: "+</a:t>
            </a:r>
            <a:r>
              <a:rPr lang="en-US" altLang="ko-KR" sz="1300" dirty="0" err="1">
                <a:latin typeface="Lucida Console" pitchFamily="49" charset="0"/>
              </a:rPr>
              <a:t>Float.MIN_VALUE</a:t>
            </a:r>
            <a:r>
              <a:rPr lang="en-US" altLang="ko-KR" sz="1300" dirty="0">
                <a:latin typeface="Lucida Console" pitchFamily="49" charset="0"/>
              </a:rPr>
              <a:t>+" ~ "+</a:t>
            </a:r>
            <a:r>
              <a:rPr lang="en-US" altLang="ko-KR" sz="1300" dirty="0" err="1">
                <a:latin typeface="Lucida Console" pitchFamily="49" charset="0"/>
              </a:rPr>
              <a:t>Float.MAX_VALUE</a:t>
            </a:r>
            <a:r>
              <a:rPr lang="en-US" altLang="ko-KR" sz="13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3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(5/3);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((float)5/3);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	</a:t>
            </a:r>
            <a:r>
              <a:rPr lang="en-US" altLang="ko-KR" sz="1300" dirty="0" err="1">
                <a:latin typeface="Lucida Console" pitchFamily="49" charset="0"/>
              </a:rPr>
              <a:t>System.out.println</a:t>
            </a:r>
            <a:r>
              <a:rPr lang="en-US" altLang="ko-KR" sz="1300" dirty="0">
                <a:latin typeface="Lucida Console" pitchFamily="49" charset="0"/>
              </a:rPr>
              <a:t>((double)5/3);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300" dirty="0">
                <a:latin typeface="Lucida Console" pitchFamily="49" charset="0"/>
              </a:rPr>
              <a:t>}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53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형변환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7" name="Rectangle 3075"/>
          <p:cNvSpPr>
            <a:spLocks noGrp="1" noChangeArrowheads="1"/>
          </p:cNvSpPr>
          <p:nvPr>
            <p:ph idx="1"/>
          </p:nvPr>
        </p:nvSpPr>
        <p:spPr>
          <a:xfrm>
            <a:off x="385763" y="836712"/>
            <a:ext cx="8372475" cy="52197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CatingRangeMain.java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ko-KR" altLang="ko-KR" sz="14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public class CatingRangeMain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public static void main(String[] args)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char cc='</a:t>
            </a:r>
            <a:r>
              <a:rPr lang="ko-KR" altLang="ko-KR" sz="1400" dirty="0" err="1">
                <a:latin typeface="Lucida Console" pitchFamily="49" charset="0"/>
              </a:rPr>
              <a:t>ㄱ</a:t>
            </a:r>
            <a:r>
              <a:rPr lang="ko-KR" altLang="ko-KR" sz="1400" dirty="0">
                <a:latin typeface="Lucida Console" pitchFamily="49" charset="0"/>
              </a:rPr>
              <a:t>';//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System.out.println(cc);// char를 찍자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System.out.println((int)cc); // int로 바꾸어 찍자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cc='ㄴ';//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System.out.println(cc);// char를 찍자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System.out.println((int)cc); // int로 바꾸어 찍자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cc='</a:t>
            </a:r>
            <a:r>
              <a:rPr lang="ko-KR" altLang="ko-KR" sz="1400" dirty="0" err="1">
                <a:latin typeface="Lucida Console" pitchFamily="49" charset="0"/>
              </a:rPr>
              <a:t>ㄷ</a:t>
            </a:r>
            <a:r>
              <a:rPr lang="ko-KR" altLang="ko-KR" sz="1400" dirty="0">
                <a:latin typeface="Lucida Console" pitchFamily="49" charset="0"/>
              </a:rPr>
              <a:t>';//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System.out.println(cc);// char를 찍자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System.out.println((int)cc); // int로 바꾸어 찍자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ko-KR" altLang="ko-KR" sz="14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System.out.println("------------------------------");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ko-KR" altLang="ko-KR" sz="14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for(int i=1;i&lt;=100;i++){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   System.out.print((char)i+" ");//찍고 공백 추가 그자리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   // (char)i --&gt; int를 char로 casting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   if((i%10==0)){// 10으로 나누어 떨어지는 가?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      System.out.println();//</a:t>
            </a:r>
            <a:r>
              <a:rPr lang="ko-KR" altLang="ko-KR" sz="1400" dirty="0" err="1">
                <a:latin typeface="Lucida Console" pitchFamily="49" charset="0"/>
              </a:rPr>
              <a:t>한칸을</a:t>
            </a:r>
            <a:r>
              <a:rPr lang="ko-KR" altLang="ko-KR" sz="1400" dirty="0">
                <a:latin typeface="Lucida Console" pitchFamily="49" charset="0"/>
              </a:rPr>
              <a:t> 내려라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ko-KR" altLang="ko-KR" sz="1400" dirty="0">
                <a:latin typeface="Lucida Console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400" dirty="0">
              <a:latin typeface="Lucida Console" pitchFamily="49" charset="0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53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형변환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363" name="Rectangle 1027"/>
          <p:cNvSpPr>
            <a:spLocks noGrp="1" noChangeArrowheads="1"/>
          </p:cNvSpPr>
          <p:nvPr>
            <p:ph idx="1"/>
          </p:nvPr>
        </p:nvSpPr>
        <p:spPr>
          <a:xfrm>
            <a:off x="385763" y="764704"/>
            <a:ext cx="8372475" cy="52197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public class </a:t>
            </a:r>
            <a:r>
              <a:rPr lang="en-US" altLang="ko-KR" sz="1500" dirty="0" err="1">
                <a:latin typeface="Lucida Console" pitchFamily="49" charset="0"/>
              </a:rPr>
              <a:t>TypeConversion</a:t>
            </a:r>
            <a:r>
              <a:rPr lang="en-US" altLang="ko-KR" sz="1500" dirty="0">
                <a:latin typeface="Lucida Console" pitchFamily="49" charset="0"/>
              </a:rPr>
              <a:t>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public static void main(String[] </a:t>
            </a:r>
            <a:r>
              <a:rPr lang="en-US" altLang="ko-KR" sz="1500" dirty="0" err="1">
                <a:latin typeface="Lucida Console" pitchFamily="49" charset="0"/>
              </a:rPr>
              <a:t>args</a:t>
            </a:r>
            <a:r>
              <a:rPr lang="en-US" altLang="ko-KR" sz="1500" dirty="0">
                <a:latin typeface="Lucida Console" pitchFamily="49" charset="0"/>
              </a:rPr>
              <a:t>)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String strNum1="12345";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String strNum2="67890";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//		String strNum1=</a:t>
            </a:r>
            <a:r>
              <a:rPr lang="en-US" altLang="ko-KR" sz="1500" dirty="0" err="1">
                <a:latin typeface="Lucida Console" pitchFamily="49" charset="0"/>
              </a:rPr>
              <a:t>args</a:t>
            </a:r>
            <a:r>
              <a:rPr lang="en-US" altLang="ko-KR" sz="1500" dirty="0">
                <a:latin typeface="Lucida Console" pitchFamily="49" charset="0"/>
              </a:rPr>
              <a:t>[0];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//		String strNum2=</a:t>
            </a:r>
            <a:r>
              <a:rPr lang="en-US" altLang="ko-KR" sz="1500" dirty="0" err="1">
                <a:latin typeface="Lucida Console" pitchFamily="49" charset="0"/>
              </a:rPr>
              <a:t>args</a:t>
            </a:r>
            <a:r>
              <a:rPr lang="en-US" altLang="ko-KR" sz="1500" dirty="0">
                <a:latin typeface="Lucida Console" pitchFamily="49" charset="0"/>
              </a:rPr>
              <a:t>[1];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   tempNum1=1000;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//String--&gt; 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intNum1=</a:t>
            </a:r>
            <a:r>
              <a:rPr lang="en-US" altLang="ko-KR" sz="1500" dirty="0" err="1">
                <a:latin typeface="Lucida Console" pitchFamily="49" charset="0"/>
              </a:rPr>
              <a:t>Integer.parseInt</a:t>
            </a:r>
            <a:r>
              <a:rPr lang="en-US" altLang="ko-KR" sz="1500" dirty="0">
                <a:latin typeface="Lucida Console" pitchFamily="49" charset="0"/>
              </a:rPr>
              <a:t>(strNum1);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intNum2=</a:t>
            </a:r>
            <a:r>
              <a:rPr lang="en-US" altLang="ko-KR" sz="1500" dirty="0" err="1">
                <a:latin typeface="Lucida Console" pitchFamily="49" charset="0"/>
              </a:rPr>
              <a:t>Integer.parseInt</a:t>
            </a:r>
            <a:r>
              <a:rPr lang="en-US" altLang="ko-KR" sz="1500" dirty="0">
                <a:latin typeface="Lucida Console" pitchFamily="49" charset="0"/>
              </a:rPr>
              <a:t>(strNum2);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 sum = intNum1+intNum2;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double douNum1=</a:t>
            </a:r>
            <a:r>
              <a:rPr lang="en-US" altLang="ko-KR" sz="1500" dirty="0" err="1">
                <a:latin typeface="Lucida Console" pitchFamily="49" charset="0"/>
              </a:rPr>
              <a:t>Double.parseDouble</a:t>
            </a:r>
            <a:r>
              <a:rPr lang="en-US" altLang="ko-KR" sz="1500" dirty="0">
                <a:latin typeface="Lucida Console" pitchFamily="49" charset="0"/>
              </a:rPr>
              <a:t>(strNum1);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//</a:t>
            </a:r>
            <a:r>
              <a:rPr lang="en-US" altLang="ko-KR" sz="1500" dirty="0" err="1">
                <a:latin typeface="Lucida Console" pitchFamily="49" charset="0"/>
              </a:rPr>
              <a:t>int</a:t>
            </a:r>
            <a:r>
              <a:rPr lang="en-US" altLang="ko-KR" sz="1500" dirty="0">
                <a:latin typeface="Lucida Console" pitchFamily="49" charset="0"/>
              </a:rPr>
              <a:t>--&gt; String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String </a:t>
            </a:r>
            <a:r>
              <a:rPr lang="en-US" altLang="ko-KR" sz="1500" dirty="0" err="1">
                <a:latin typeface="Lucida Console" pitchFamily="49" charset="0"/>
              </a:rPr>
              <a:t>stringSum</a:t>
            </a:r>
            <a:r>
              <a:rPr lang="en-US" altLang="ko-KR" sz="1500" dirty="0">
                <a:latin typeface="Lucida Console" pitchFamily="49" charset="0"/>
              </a:rPr>
              <a:t> = </a:t>
            </a:r>
            <a:r>
              <a:rPr lang="en-US" altLang="ko-KR" sz="1500" dirty="0" err="1">
                <a:latin typeface="Lucida Console" pitchFamily="49" charset="0"/>
              </a:rPr>
              <a:t>Integer.toString</a:t>
            </a:r>
            <a:r>
              <a:rPr lang="en-US" altLang="ko-KR" sz="1500" dirty="0">
                <a:latin typeface="Lucida Console" pitchFamily="49" charset="0"/>
              </a:rPr>
              <a:t>(sum);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</a:t>
            </a:r>
            <a:r>
              <a:rPr lang="en-US" altLang="ko-KR" sz="1500" dirty="0" err="1">
                <a:latin typeface="Lucida Console" pitchFamily="49" charset="0"/>
              </a:rPr>
              <a:t>stringSum</a:t>
            </a:r>
            <a:r>
              <a:rPr lang="en-US" altLang="ko-KR" sz="1500" dirty="0">
                <a:latin typeface="Lucida Console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String strNum3=</a:t>
            </a:r>
            <a:r>
              <a:rPr lang="en-US" altLang="ko-KR" sz="1500" dirty="0" err="1">
                <a:latin typeface="Lucida Console" pitchFamily="49" charset="0"/>
              </a:rPr>
              <a:t>Integer.toString</a:t>
            </a:r>
            <a:r>
              <a:rPr lang="en-US" altLang="ko-KR" sz="1500" dirty="0">
                <a:latin typeface="Lucida Console" pitchFamily="49" charset="0"/>
              </a:rPr>
              <a:t>(tempNum1);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	</a:t>
            </a:r>
            <a:r>
              <a:rPr lang="en-US" altLang="ko-KR" sz="1500" dirty="0" err="1">
                <a:latin typeface="Lucida Console" pitchFamily="49" charset="0"/>
              </a:rPr>
              <a:t>System.out.println</a:t>
            </a:r>
            <a:r>
              <a:rPr lang="en-US" altLang="ko-KR" sz="1500" dirty="0">
                <a:latin typeface="Lucida Console" pitchFamily="49" charset="0"/>
              </a:rPr>
              <a:t>(strNum3);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1500" dirty="0">
                <a:latin typeface="Lucida Console" pitchFamily="49" charset="0"/>
              </a:rPr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ko-KR" sz="1500" dirty="0">
              <a:latin typeface="Lucida Console" pitchFamily="49" charset="0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536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형변환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예제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5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576263"/>
            <a:ext cx="8388350" cy="53975"/>
          </a:xfrm>
          <a:prstGeom prst="rect">
            <a:avLst/>
          </a:prstGeom>
          <a:solidFill>
            <a:srgbClr val="8170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443663" y="620713"/>
            <a:ext cx="2016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000" b="1">
                <a:latin typeface="Courier New" pitchFamily="49" charset="0"/>
              </a:rPr>
              <a:t>http://www.javachobo.com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7544" y="908050"/>
            <a:ext cx="4752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800" b="1" dirty="0" smtClean="0">
                <a:latin typeface="견명조" pitchFamily="18" charset="-127"/>
                <a:ea typeface="견명조" pitchFamily="18" charset="-127"/>
              </a:rPr>
              <a:t>연산자의 </a:t>
            </a:r>
            <a:r>
              <a:rPr lang="ko-KR" altLang="en-US" sz="2800" b="1" dirty="0">
                <a:latin typeface="견명조" pitchFamily="18" charset="-127"/>
                <a:ea typeface="견명조" pitchFamily="18" charset="-127"/>
              </a:rPr>
              <a:t>종류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8313" y="2062163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▶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연산자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468313" y="3116263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 연산자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468313" y="4305300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삼항 연산자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2773363" y="206216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(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타입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)  ++  --  ~  ! 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095625" y="270986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3095625" y="3141663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095625" y="351313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 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816350" y="2709863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+  -  *  /  %  &lt;&lt;  &gt;&gt;  &gt;&gt;&gt;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3816350" y="3141663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&gt;  &lt;  &gt;=  &lt;=  ==  !=</a:t>
            </a:r>
          </a:p>
        </p:txBody>
      </p: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3816350" y="3538538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&amp;&amp;  ||   &amp;  ^  |</a:t>
            </a: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2735263" y="3033713"/>
            <a:ext cx="325437" cy="3254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 flipV="1">
            <a:off x="2735263" y="3357563"/>
            <a:ext cx="32543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H="1" flipV="1">
            <a:off x="2736850" y="3357563"/>
            <a:ext cx="358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2844800" y="4305300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:   ?  :</a:t>
            </a: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468313" y="5265738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/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대입 연산자</a:t>
            </a:r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2844800" y="5276850"/>
            <a:ext cx="496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:   =</a:t>
            </a:r>
          </a:p>
        </p:txBody>
      </p:sp>
    </p:spTree>
    <p:extLst>
      <p:ext uri="{BB962C8B-B14F-4D97-AF65-F5344CB8AC3E}">
        <p14:creationId xmlns:p14="http://schemas.microsoft.com/office/powerpoint/2010/main" val="24725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7" y="620688"/>
            <a:ext cx="6510010" cy="61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과정 소개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620688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일차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 smtClean="0"/>
              <a:t>자바 </a:t>
            </a:r>
            <a:r>
              <a:rPr lang="en-US" altLang="ko-KR" sz="1200" dirty="0" smtClean="0"/>
              <a:t>&amp; </a:t>
            </a:r>
            <a:r>
              <a:rPr lang="ko-KR" altLang="en-US" sz="1200" dirty="0" err="1" smtClean="0"/>
              <a:t>안드로이드</a:t>
            </a:r>
            <a:r>
              <a:rPr lang="ko-KR" altLang="en-US" sz="1200" dirty="0" smtClean="0"/>
              <a:t> 개발환경 </a:t>
            </a:r>
            <a:r>
              <a:rPr lang="ko-KR" altLang="en-US" sz="1200" dirty="0"/>
              <a:t>구축하기</a:t>
            </a:r>
          </a:p>
          <a:p>
            <a:r>
              <a:rPr lang="ko-KR" altLang="en-US" sz="1200" dirty="0"/>
              <a:t>   </a:t>
            </a:r>
            <a:r>
              <a:rPr lang="en-US" altLang="ko-KR" sz="1200" dirty="0"/>
              <a:t>java </a:t>
            </a:r>
            <a:r>
              <a:rPr lang="en-US" altLang="ko-KR" sz="1200" dirty="0" err="1"/>
              <a:t>jdk</a:t>
            </a:r>
            <a:r>
              <a:rPr lang="en-US" altLang="ko-KR" sz="1200" dirty="0"/>
              <a:t> </a:t>
            </a:r>
            <a:r>
              <a:rPr lang="ko-KR" altLang="en-US" sz="1200" dirty="0"/>
              <a:t>설치</a:t>
            </a:r>
            <a:r>
              <a:rPr lang="en-US" altLang="ko-KR" sz="1200" dirty="0"/>
              <a:t>, </a:t>
            </a:r>
            <a:r>
              <a:rPr lang="ko-KR" altLang="en-US" sz="1200" dirty="0"/>
              <a:t>개발 </a:t>
            </a:r>
            <a:r>
              <a:rPr lang="en-US" altLang="ko-KR" sz="1200" dirty="0"/>
              <a:t>s/w(eclipse) </a:t>
            </a:r>
            <a:r>
              <a:rPr lang="ko-KR" altLang="en-US" sz="1200" dirty="0"/>
              <a:t>설치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/>
              <a:t>자바 </a:t>
            </a:r>
            <a:r>
              <a:rPr lang="ko-KR" altLang="en-US" sz="1200" dirty="0" err="1"/>
              <a:t>로드맵</a:t>
            </a:r>
            <a:r>
              <a:rPr lang="ko-KR" altLang="en-US" sz="1200" dirty="0"/>
              <a:t> 리뷰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smtClean="0"/>
              <a:t>개발환경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실행환경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전자정부 </a:t>
            </a:r>
            <a:r>
              <a:rPr lang="ko-KR" altLang="en-US" sz="1200" dirty="0" err="1" smtClean="0"/>
              <a:t>표준프레임웍</a:t>
            </a:r>
            <a:endParaRPr lang="en-US" altLang="ko-KR" sz="1200" dirty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일차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변수</a:t>
            </a:r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연산자</a:t>
            </a:r>
            <a:endParaRPr lang="en-US" altLang="ko-KR" sz="1200" dirty="0" smtClean="0"/>
          </a:p>
          <a:p>
            <a:r>
              <a:rPr lang="en-US" altLang="ko-KR" sz="1200" dirty="0" smtClean="0"/>
              <a:t>4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조건문과 </a:t>
            </a:r>
            <a:r>
              <a:rPr lang="ko-KR" altLang="en-US" sz="1200" dirty="0" err="1" smtClean="0"/>
              <a:t>반복문</a:t>
            </a:r>
            <a:endParaRPr lang="en-US" altLang="ko-KR" sz="1200" dirty="0" smtClean="0"/>
          </a:p>
          <a:p>
            <a:r>
              <a:rPr lang="en-US" altLang="ko-KR" sz="1200" dirty="0" smtClean="0"/>
              <a:t>5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배열</a:t>
            </a:r>
          </a:p>
          <a:p>
            <a:r>
              <a:rPr lang="en-US" altLang="ko-KR" sz="1200" b="1" dirty="0" smtClean="0"/>
              <a:t>6</a:t>
            </a:r>
            <a:r>
              <a:rPr lang="ko-KR" altLang="en-US" sz="1200" b="1" dirty="0" smtClean="0"/>
              <a:t>일차</a:t>
            </a:r>
            <a:endParaRPr lang="ko-KR" altLang="en-US" sz="1200" b="1" dirty="0"/>
          </a:p>
          <a:p>
            <a:r>
              <a:rPr lang="en-US" altLang="ko-KR" sz="1200" b="1" dirty="0" smtClean="0"/>
              <a:t>- OOP </a:t>
            </a:r>
            <a:r>
              <a:rPr lang="ko-KR" altLang="en-US" sz="1200" b="1" dirty="0"/>
              <a:t>프로그래밍 </a:t>
            </a:r>
            <a:r>
              <a:rPr lang="en-US" altLang="ko-KR" sz="1200" b="1" dirty="0" smtClean="0"/>
              <a:t>1</a:t>
            </a:r>
          </a:p>
          <a:p>
            <a:r>
              <a:rPr lang="en-US" altLang="ko-KR" sz="1200" b="1" dirty="0" smtClean="0"/>
              <a:t>  </a:t>
            </a:r>
            <a:r>
              <a:rPr lang="ko-KR" altLang="en-US" sz="1200" b="1" dirty="0" smtClean="0"/>
              <a:t>클래스와 객체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변수와 </a:t>
            </a:r>
            <a:r>
              <a:rPr lang="ko-KR" altLang="en-US" sz="1200" b="1" dirty="0" err="1" smtClean="0"/>
              <a:t>메서드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오버로딩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err="1" smtClean="0"/>
              <a:t>생성자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초기화</a:t>
            </a:r>
            <a:endParaRPr lang="en-US" altLang="ko-KR" sz="1200" b="1" dirty="0"/>
          </a:p>
          <a:p>
            <a:r>
              <a:rPr lang="en-US" altLang="ko-KR" sz="1200" b="1" dirty="0" smtClean="0"/>
              <a:t>7</a:t>
            </a:r>
            <a:r>
              <a:rPr lang="ko-KR" altLang="en-US" sz="1200" b="1" dirty="0" smtClean="0"/>
              <a:t>일차</a:t>
            </a:r>
            <a:endParaRPr lang="ko-KR" altLang="en-US" sz="1200" b="1" dirty="0"/>
          </a:p>
          <a:p>
            <a:r>
              <a:rPr lang="en-US" altLang="ko-KR" sz="1200" b="1" dirty="0"/>
              <a:t>- OOP </a:t>
            </a:r>
            <a:r>
              <a:rPr lang="ko-KR" altLang="en-US" sz="1200" b="1" dirty="0"/>
              <a:t>프로그래밍 </a:t>
            </a:r>
            <a:r>
              <a:rPr lang="en-US" altLang="ko-KR" sz="1200" b="1" dirty="0"/>
              <a:t>2</a:t>
            </a:r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상속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제어자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err="1" smtClean="0"/>
              <a:t>오버라이딩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err="1" smtClean="0"/>
              <a:t>다형성</a:t>
            </a:r>
            <a:endParaRPr lang="en-US" altLang="ko-KR" sz="1200" b="1" dirty="0"/>
          </a:p>
          <a:p>
            <a:r>
              <a:rPr lang="en-US" altLang="ko-KR" sz="1200" b="1" dirty="0"/>
              <a:t>  </a:t>
            </a:r>
            <a:r>
              <a:rPr lang="ko-KR" altLang="en-US" sz="1200" b="1" dirty="0" smtClean="0"/>
              <a:t>추상클래스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인터페이스</a:t>
            </a:r>
            <a:endParaRPr lang="ko-KR" altLang="en-US" sz="1200" b="1" dirty="0"/>
          </a:p>
          <a:p>
            <a:r>
              <a:rPr lang="en-US" altLang="ko-KR" sz="1200" dirty="0"/>
              <a:t>8</a:t>
            </a:r>
            <a:r>
              <a:rPr lang="ko-KR" altLang="en-US" sz="1200" dirty="0"/>
              <a:t>일차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예외 </a:t>
            </a:r>
            <a:r>
              <a:rPr lang="ko-KR" altLang="en-US" sz="1200" dirty="0" smtClean="0"/>
              <a:t>처리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111552" y="620688"/>
            <a:ext cx="32768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9</a:t>
            </a:r>
            <a:r>
              <a:rPr lang="ko-KR" altLang="en-US" sz="1200" dirty="0" smtClean="0"/>
              <a:t>일차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유틸리티 클래스</a:t>
            </a:r>
            <a:endParaRPr lang="en-US" altLang="ko-KR" sz="1200" dirty="0" smtClean="0"/>
          </a:p>
          <a:p>
            <a:r>
              <a:rPr lang="en-US" altLang="ko-KR" sz="1200" dirty="0" smtClean="0"/>
              <a:t>  String, </a:t>
            </a:r>
            <a:r>
              <a:rPr lang="en-US" altLang="ko-KR" sz="1200" dirty="0" err="1" smtClean="0"/>
              <a:t>StringBuffer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Wrapper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Date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Formatting</a:t>
            </a:r>
          </a:p>
          <a:p>
            <a:r>
              <a:rPr lang="en-US" altLang="ko-KR" sz="1200" dirty="0" smtClean="0"/>
              <a:t>10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내부클래스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익명클래스</a:t>
            </a:r>
            <a:endParaRPr lang="en-US" altLang="ko-KR" sz="1200" dirty="0" smtClean="0"/>
          </a:p>
          <a:p>
            <a:r>
              <a:rPr lang="en-US" altLang="ko-KR" sz="1200" b="1" dirty="0" smtClean="0"/>
              <a:t>11</a:t>
            </a:r>
            <a:r>
              <a:rPr lang="ko-KR" altLang="en-US" sz="1200" b="1" dirty="0" smtClean="0"/>
              <a:t>일차</a:t>
            </a:r>
            <a:endParaRPr lang="ko-KR" altLang="en-US" sz="1200" b="1" dirty="0"/>
          </a:p>
          <a:p>
            <a:r>
              <a:rPr lang="en-US" altLang="ko-KR" sz="1200" b="1" dirty="0" smtClean="0"/>
              <a:t>- </a:t>
            </a:r>
            <a:r>
              <a:rPr lang="ko-KR" altLang="en-US" sz="1200" b="1" dirty="0" err="1" smtClean="0"/>
              <a:t>제네릭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- List, Set, Map</a:t>
            </a:r>
            <a:endParaRPr lang="en-US" altLang="ko-KR" sz="1200" b="1" dirty="0"/>
          </a:p>
          <a:p>
            <a:r>
              <a:rPr lang="en-US" altLang="ko-KR" sz="1200" dirty="0" smtClean="0"/>
              <a:t>12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쓰레드</a:t>
            </a:r>
            <a:r>
              <a:rPr lang="en-US" altLang="ko-KR" sz="1200" dirty="0"/>
              <a:t>(Thread</a:t>
            </a:r>
            <a:r>
              <a:rPr lang="en-US" altLang="ko-KR" sz="1200" dirty="0" smtClean="0"/>
              <a:t>)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 err="1"/>
              <a:t>쓰레드</a:t>
            </a:r>
            <a:r>
              <a:rPr lang="ko-KR" altLang="en-US" sz="1200" dirty="0"/>
              <a:t> 와 프로세스의 이해</a:t>
            </a:r>
          </a:p>
          <a:p>
            <a:r>
              <a:rPr lang="ko-KR" altLang="en-US" sz="1200" dirty="0"/>
              <a:t>  구현과 실행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실행제어 </a:t>
            </a:r>
            <a:r>
              <a:rPr lang="ko-KR" altLang="en-US" sz="1200" dirty="0"/>
              <a:t>및 상태관리</a:t>
            </a:r>
          </a:p>
          <a:p>
            <a:r>
              <a:rPr lang="ko-KR" altLang="en-US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동기화</a:t>
            </a:r>
            <a:endParaRPr lang="ko-KR" altLang="en-US" sz="1200" dirty="0"/>
          </a:p>
          <a:p>
            <a:r>
              <a:rPr lang="en-US" altLang="ko-KR" sz="1200" dirty="0" smtClean="0"/>
              <a:t>13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입출력</a:t>
            </a:r>
            <a:r>
              <a:rPr lang="en-US" altLang="ko-KR" sz="1200" dirty="0"/>
              <a:t>(I/O)</a:t>
            </a:r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바이트기반 </a:t>
            </a:r>
            <a:r>
              <a:rPr lang="ko-KR" altLang="en-US" sz="1200" dirty="0" err="1"/>
              <a:t>스트림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보조스트림</a:t>
            </a:r>
            <a:endParaRPr lang="ko-KR" altLang="en-US" sz="1200" dirty="0"/>
          </a:p>
          <a:p>
            <a:r>
              <a:rPr lang="ko-KR" altLang="en-US" sz="1200" dirty="0"/>
              <a:t>  문자기반 </a:t>
            </a:r>
            <a:r>
              <a:rPr lang="ko-KR" altLang="en-US" sz="1200" dirty="0" err="1"/>
              <a:t>스트림</a:t>
            </a: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직렬화</a:t>
            </a:r>
            <a:r>
              <a:rPr lang="en-US" altLang="ko-KR" sz="1200" dirty="0"/>
              <a:t>(Serialization)</a:t>
            </a:r>
          </a:p>
          <a:p>
            <a:r>
              <a:rPr lang="en-US" altLang="ko-KR" sz="1200" dirty="0" smtClean="0"/>
              <a:t>14</a:t>
            </a:r>
            <a:r>
              <a:rPr lang="ko-KR" altLang="en-US" sz="1200" dirty="0" smtClean="0"/>
              <a:t>일차</a:t>
            </a:r>
            <a:endParaRPr lang="ko-KR" altLang="en-US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 smtClean="0"/>
              <a:t>소켓프로그래</a:t>
            </a:r>
            <a:r>
              <a:rPr lang="ko-KR" altLang="en-US" sz="1200" dirty="0"/>
              <a:t>밍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TCP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UDP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23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941168"/>
            <a:ext cx="3631332" cy="13516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78908" y="4986057"/>
            <a:ext cx="4572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연산 수행 규칙 예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a=88;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b=10</a:t>
            </a:r>
          </a:p>
          <a:p>
            <a:r>
              <a:rPr lang="en-US" altLang="ko-KR" dirty="0" smtClean="0"/>
              <a:t>double c = a/b;   //8.0 </a:t>
            </a:r>
            <a:r>
              <a:rPr lang="ko-KR" altLang="en-US" dirty="0" smtClean="0"/>
              <a:t>이 저장</a:t>
            </a:r>
            <a:endParaRPr lang="en-US" altLang="ko-KR" dirty="0" smtClean="0"/>
          </a:p>
          <a:p>
            <a:r>
              <a:rPr lang="en-US" altLang="ko-KR" dirty="0" smtClean="0"/>
              <a:t>//</a:t>
            </a:r>
            <a:r>
              <a:rPr lang="ko-KR" altLang="en-US" dirty="0" smtClean="0"/>
              <a:t>연산을 </a:t>
            </a:r>
            <a:r>
              <a:rPr lang="ko-KR" altLang="en-US" dirty="0" err="1" smtClean="0"/>
              <a:t>수행시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형변환후</a:t>
            </a:r>
            <a:r>
              <a:rPr lang="ko-KR" altLang="en-US" dirty="0" smtClean="0"/>
              <a:t> 수행</a:t>
            </a:r>
            <a:endParaRPr lang="en-US" altLang="ko-KR" dirty="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70226" y="1844824"/>
            <a:ext cx="7669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산술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비교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논리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대입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67544" y="692696"/>
            <a:ext cx="6804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 b="1" dirty="0" smtClean="0">
                <a:latin typeface="견명조" pitchFamily="18" charset="-127"/>
                <a:ea typeface="견명조" pitchFamily="18" charset="-127"/>
              </a:rPr>
              <a:t>연산자의 우선순위</a:t>
            </a:r>
            <a:endParaRPr lang="en-US" altLang="ko-KR" sz="2400" b="1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70226" y="2348880"/>
            <a:ext cx="7669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단항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이항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000" dirty="0" err="1">
                <a:latin typeface="견명조" pitchFamily="18" charset="-127"/>
                <a:ea typeface="견명조" pitchFamily="18" charset="-127"/>
              </a:rPr>
              <a:t>삼항</a:t>
            </a:r>
            <a:endParaRPr lang="ko-KR" altLang="en-US" sz="2000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470226" y="2852936"/>
            <a:ext cx="81010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연산자의 연산 진행방향은 왼쪽에서 오른쪽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</a:t>
            </a:r>
            <a:r>
              <a:rPr lang="en-US" altLang="ko-KR" sz="2000" b="1"/>
              <a:t>→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단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단항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대입 연산자만 오른쪽에서 왼쪽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</a:t>
            </a:r>
            <a:r>
              <a:rPr lang="en-US" altLang="ko-KR" sz="2000" b="1">
                <a:latin typeface="견명조" pitchFamily="18" charset="-127"/>
                <a:ea typeface="견명조" pitchFamily="18" charset="-127"/>
              </a:rPr>
              <a:t>←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360714" y="4005064"/>
            <a:ext cx="20161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3 * 4 * 5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5004048" y="4008456"/>
            <a:ext cx="20161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x = y = 3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470226" y="1340768"/>
            <a:ext cx="8280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괄호의 우선순위가 제일 높다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50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467544" y="908050"/>
            <a:ext cx="6804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연산자의 우선순위</a:t>
            </a:r>
            <a:endParaRPr lang="en-US" altLang="ko-KR" sz="2000" b="1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31800" y="2079898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ex1)  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–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x + 3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31800" y="2838723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ex2)   x + 3 * y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431800" y="3665811"/>
            <a:ext cx="367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ex3)   x + 3 &gt; y - 2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433388" y="4494486"/>
            <a:ext cx="406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ex4)   x &gt; 3 &amp;&amp; x &lt; 5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431800" y="5419998"/>
            <a:ext cx="4932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ex5)   int result = x + y * 3;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671888" y="2060848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단항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이항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635375" y="2864123"/>
            <a:ext cx="4357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곱셈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나눗셈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덧셈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뺄셈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4538663" y="3680098"/>
            <a:ext cx="226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산술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4537075" y="4508773"/>
            <a:ext cx="226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비교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&gt;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545138" y="5445398"/>
            <a:ext cx="3240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항상 대입은 맨 끝에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609013" y="5378723"/>
              <a:ext cx="6350" cy="1588"/>
            </p14:xfrm>
          </p:contentPart>
        </mc:Choice>
        <mc:Fallback xmlns="">
          <p:pic>
            <p:nvPicPr>
              <p:cNvPr id="28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9841" y="5337435"/>
                <a:ext cx="24694" cy="84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5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719137" y="980728"/>
            <a:ext cx="68405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증감연산자 </a:t>
            </a:r>
            <a:r>
              <a:rPr lang="en-US" altLang="ko-KR" sz="3600" b="1" dirty="0" smtClean="0">
                <a:latin typeface="견명조" pitchFamily="18" charset="-127"/>
                <a:ea typeface="견명조" pitchFamily="18" charset="-127"/>
              </a:rPr>
              <a:t>  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++, --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827088" y="2024063"/>
            <a:ext cx="74168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▶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증가연산자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(++) :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피연산자의 값을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증가시킨다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/>
              <a:t>▶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감소연산자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(--) :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피연산자의 값을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감소시킨다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graphicFrame>
        <p:nvGraphicFramePr>
          <p:cNvPr id="30" name="Group 40"/>
          <p:cNvGraphicFramePr>
            <a:graphicFrameLocks noGrp="1"/>
          </p:cNvGraphicFramePr>
          <p:nvPr/>
        </p:nvGraphicFramePr>
        <p:xfrm>
          <a:off x="576263" y="4473575"/>
          <a:ext cx="8174037" cy="1524000"/>
        </p:xfrm>
        <a:graphic>
          <a:graphicData uri="http://schemas.openxmlformats.org/drawingml/2006/table">
            <a:tbl>
              <a:tblPr/>
              <a:tblGrid>
                <a:gridCol w="1331912"/>
                <a:gridCol w="1368425"/>
                <a:gridCol w="1404938"/>
                <a:gridCol w="4068762"/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전위형</a:t>
                      </a:r>
                      <a:endParaRPr kumimoji="1" lang="ko-K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견명조" pitchFamily="18" charset="-127"/>
                        <a:ea typeface="견명조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j = ++</a:t>
                      </a:r>
                      <a:r>
                        <a:rPr kumimoji="1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i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++i;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j = i;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값이 참조되기 전에 증가시킨다</a:t>
                      </a: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후위형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j = i++;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j = i;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i++;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값이 참조된 후에 증가시킨다</a:t>
                      </a:r>
                      <a:r>
                        <a:rPr kumimoji="1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900113" y="3357563"/>
            <a:ext cx="74168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int i = 5;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int j = 0;</a:t>
            </a:r>
            <a:endParaRPr lang="en-US" altLang="ko-KR" sz="2400">
              <a:latin typeface="견명조" pitchFamily="18" charset="-127"/>
              <a:ea typeface="견명조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8938" y="5886450"/>
              <a:ext cx="6350" cy="7938"/>
            </p14:xfrm>
          </p:contentPart>
        </mc:Choice>
        <mc:Fallback xmlns="">
          <p:pic>
            <p:nvPicPr>
              <p:cNvPr id="32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9766" y="5877069"/>
                <a:ext cx="24694" cy="267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4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90967" y="908720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부호연산자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(+,-)</a:t>
            </a:r>
            <a:r>
              <a:rPr lang="ko-KR" altLang="en-US" sz="3600" b="1" dirty="0">
                <a:latin typeface="견명조" pitchFamily="18" charset="-127"/>
                <a:ea typeface="견명조" pitchFamily="18" charset="-127"/>
              </a:rPr>
              <a:t>와 논리부정연산자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(!)</a:t>
            </a: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>
            <a:off x="651330" y="4291682"/>
            <a:ext cx="1584325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int i = -10;</a:t>
            </a:r>
          </a:p>
          <a:p>
            <a:pPr eaLnBrk="1" hangingPunct="1">
              <a:spcBef>
                <a:spcPct val="50000"/>
              </a:spcBef>
            </a:pPr>
            <a:endParaRPr lang="en-US" altLang="ko-KR"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    i = +i;</a:t>
            </a:r>
          </a:p>
          <a:p>
            <a:pPr eaLnBrk="1" hangingPunct="1">
              <a:spcBef>
                <a:spcPct val="50000"/>
              </a:spcBef>
            </a:pPr>
            <a:endParaRPr lang="en-US" altLang="ko-KR"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    i = -i; </a:t>
            </a:r>
            <a:endParaRPr lang="en-US" altLang="ko-KR" sz="240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4216855" y="4220245"/>
            <a:ext cx="3167062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boolean power = false;</a:t>
            </a:r>
          </a:p>
          <a:p>
            <a:pPr eaLnBrk="1" hangingPunct="1">
              <a:spcBef>
                <a:spcPct val="50000"/>
              </a:spcBef>
            </a:pPr>
            <a:endParaRPr lang="en-US" altLang="ko-KR"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        power = !power;</a:t>
            </a:r>
          </a:p>
          <a:p>
            <a:pPr eaLnBrk="1" hangingPunct="1">
              <a:spcBef>
                <a:spcPct val="50000"/>
              </a:spcBef>
            </a:pPr>
            <a:endParaRPr lang="en-US" altLang="ko-KR"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견명조" pitchFamily="18" charset="-127"/>
                <a:ea typeface="견명조" pitchFamily="18" charset="-127"/>
              </a:rPr>
              <a:t>        power = !power;</a:t>
            </a:r>
            <a:endParaRPr lang="en-US" altLang="ko-KR" sz="240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63992" y="1699295"/>
            <a:ext cx="864076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▶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부호연산자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(+,-) : 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+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피연산자에 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을 곱하고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                     </a:t>
            </a:r>
            <a:r>
              <a:rPr lang="ko-KR" altLang="en-US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-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피연산자에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-1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을 곱한다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3" name="Text Box 32"/>
          <p:cNvSpPr txBox="1">
            <a:spLocks noChangeArrowheads="1"/>
          </p:cNvSpPr>
          <p:nvPr/>
        </p:nvSpPr>
        <p:spPr bwMode="auto">
          <a:xfrm>
            <a:off x="363992" y="2820070"/>
            <a:ext cx="864076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▶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논리부정연산자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(!) : true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로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, false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로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                     피연산자가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boolean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일 때만 사용가능</a:t>
            </a:r>
          </a:p>
        </p:txBody>
      </p:sp>
    </p:spTree>
    <p:extLst>
      <p:ext uri="{BB962C8B-B14F-4D97-AF65-F5344CB8AC3E}">
        <p14:creationId xmlns:p14="http://schemas.microsoft.com/office/powerpoint/2010/main" val="25376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90822" y="970856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비트전환연산자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~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308096" y="1771303"/>
            <a:ext cx="864076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정수를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진수로 표현했을 때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, 1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을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0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으로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0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은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로 바꾼다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정수형에만 사용가능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21" y="3169890"/>
            <a:ext cx="6000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0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38163" y="764704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이항연산자의 특징</a:t>
            </a:r>
            <a:endParaRPr lang="en-US" altLang="ko-KR" sz="3600" b="1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11188" y="1555279"/>
            <a:ext cx="8640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이항연산자는 연산을 수행하기 전에 피연산자의 타입을 일치시킨다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1188" y="1988667"/>
            <a:ext cx="86407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u="sng" dirty="0">
                <a:latin typeface="견명조" pitchFamily="18" charset="-127"/>
                <a:ea typeface="견명조" pitchFamily="18" charset="-127"/>
              </a:rPr>
              <a:t>- </a:t>
            </a:r>
            <a:r>
              <a:rPr lang="en-US" altLang="ko-KR" sz="2400" b="1" u="sng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ko-KR" altLang="en-US" sz="2400" b="1" u="sng" dirty="0">
                <a:latin typeface="견명조" pitchFamily="18" charset="-127"/>
                <a:ea typeface="견명조" pitchFamily="18" charset="-127"/>
              </a:rPr>
              <a:t>보다 크기가 작은 타입은 </a:t>
            </a:r>
            <a:r>
              <a:rPr lang="en-US" altLang="ko-KR" sz="2400" b="1" u="sng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ko-KR" altLang="en-US" sz="2400" b="1" u="sng" dirty="0">
                <a:latin typeface="견명조" pitchFamily="18" charset="-127"/>
                <a:ea typeface="견명조" pitchFamily="18" charset="-127"/>
              </a:rPr>
              <a:t>로 변환한다</a:t>
            </a:r>
            <a:r>
              <a:rPr lang="en-US" altLang="ko-KR" sz="2400" b="1" u="sng" dirty="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  ( byte, char, short </a:t>
            </a:r>
            <a:r>
              <a:rPr lang="en-US" altLang="ko-KR" b="1" dirty="0"/>
              <a:t>→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)</a:t>
            </a:r>
            <a:endParaRPr lang="en-US" altLang="ko-KR" b="1" dirty="0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611188" y="3104679"/>
            <a:ext cx="8640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400" b="1" u="sng" dirty="0" err="1">
                <a:latin typeface="견명조" pitchFamily="18" charset="-127"/>
                <a:ea typeface="견명조" pitchFamily="18" charset="-127"/>
              </a:rPr>
              <a:t>피연산자</a:t>
            </a:r>
            <a:r>
              <a:rPr lang="ko-KR" altLang="en-US" sz="2400" b="1" u="sng" dirty="0">
                <a:latin typeface="견명조" pitchFamily="18" charset="-127"/>
                <a:ea typeface="견명조" pitchFamily="18" charset="-127"/>
              </a:rPr>
              <a:t> 중 표현범위가 큰 타입으로 </a:t>
            </a:r>
            <a:r>
              <a:rPr lang="ko-KR" altLang="en-US" sz="2400" b="1" u="sng" dirty="0" err="1">
                <a:latin typeface="견명조" pitchFamily="18" charset="-127"/>
                <a:ea typeface="견명조" pitchFamily="18" charset="-127"/>
              </a:rPr>
              <a:t>형변환</a:t>
            </a:r>
            <a:r>
              <a:rPr lang="ko-KR" altLang="en-US" sz="2400" b="1" u="sng" dirty="0">
                <a:latin typeface="견명조" pitchFamily="18" charset="-127"/>
                <a:ea typeface="견명조" pitchFamily="18" charset="-127"/>
              </a:rPr>
              <a:t> 한다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.</a:t>
            </a:r>
            <a:endParaRPr lang="en-US" altLang="ko-KR" b="1" dirty="0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042988" y="3715867"/>
            <a:ext cx="5148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byte + short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int + int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int 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1042988" y="4231804"/>
            <a:ext cx="7056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char + int 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int + int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int 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1042988" y="4771554"/>
            <a:ext cx="720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float + int 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float + float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float </a:t>
            </a: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1042988" y="5311304"/>
            <a:ext cx="662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long + float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float + float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float </a:t>
            </a: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1042988" y="5814542"/>
            <a:ext cx="712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float + double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double + double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double</a:t>
            </a:r>
          </a:p>
        </p:txBody>
      </p:sp>
    </p:spTree>
    <p:extLst>
      <p:ext uri="{BB962C8B-B14F-4D97-AF65-F5344CB8AC3E}">
        <p14:creationId xmlns:p14="http://schemas.microsoft.com/office/powerpoint/2010/main" val="24725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55650" y="908050"/>
            <a:ext cx="6804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이항연산자의 특징</a:t>
            </a:r>
            <a:endParaRPr lang="en-US" altLang="ko-KR" sz="2000" b="1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27088" y="1773238"/>
            <a:ext cx="80295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a = 1000000;  // 1,000,000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b = 2000000;  // 2,000,000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long c = a * b;   // c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2,000,000,000,000 ?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871663" y="5624513"/>
            <a:ext cx="525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long * int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long * long </a:t>
            </a:r>
            <a:r>
              <a:rPr lang="en-US" altLang="ko-KR" b="1"/>
              <a:t>→ 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long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863600" y="4772025"/>
            <a:ext cx="766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long c = (long)a * b; // c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2,000,000,000,000 !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987675" y="3897313"/>
            <a:ext cx="2484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*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b="1" dirty="0"/>
              <a:t>→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</a:p>
        </p:txBody>
      </p:sp>
      <p:sp>
        <p:nvSpPr>
          <p:cNvPr id="10" name="Text Box 45"/>
          <p:cNvSpPr txBox="1">
            <a:spLocks noChangeArrowheads="1"/>
          </p:cNvSpPr>
          <p:nvPr/>
        </p:nvSpPr>
        <p:spPr bwMode="auto">
          <a:xfrm>
            <a:off x="3635375" y="3284538"/>
            <a:ext cx="4392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// c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-1454759936 !!!</a:t>
            </a:r>
          </a:p>
        </p:txBody>
      </p:sp>
    </p:spTree>
    <p:extLst>
      <p:ext uri="{BB962C8B-B14F-4D97-AF65-F5344CB8AC3E}">
        <p14:creationId xmlns:p14="http://schemas.microsoft.com/office/powerpoint/2010/main" val="16160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55650" y="908050"/>
            <a:ext cx="6804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이항연산자의 특징</a:t>
            </a:r>
            <a:endParaRPr lang="en-US" altLang="ko-KR" sz="2000" b="1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11188" y="1844675"/>
            <a:ext cx="554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char c1 =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611188" y="2384425"/>
            <a:ext cx="554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c2 = c1 + 1;  // </a:t>
            </a:r>
            <a:r>
              <a:rPr lang="ko-KR" altLang="en-US" sz="2400" dirty="0">
                <a:latin typeface="견명조" pitchFamily="18" charset="-127"/>
                <a:ea typeface="견명조" pitchFamily="18" charset="-127"/>
              </a:rPr>
              <a:t>에러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611188" y="3103563"/>
            <a:ext cx="554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char c2 = (char)(c1 + 1);  // OK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611188" y="3943350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char c2 = ++c1;  // OK</a:t>
            </a:r>
          </a:p>
        </p:txBody>
      </p:sp>
      <p:graphicFrame>
        <p:nvGraphicFramePr>
          <p:cNvPr id="10" name="Group 295"/>
          <p:cNvGraphicFramePr>
            <a:graphicFrameLocks noGrp="1"/>
          </p:cNvGraphicFramePr>
          <p:nvPr/>
        </p:nvGraphicFramePr>
        <p:xfrm>
          <a:off x="7127875" y="1592263"/>
          <a:ext cx="1655763" cy="4693920"/>
        </p:xfrm>
        <a:graphic>
          <a:graphicData uri="http://schemas.openxmlformats.org/drawingml/2006/table">
            <a:tbl>
              <a:tblPr/>
              <a:tblGrid>
                <a:gridCol w="792163"/>
                <a:gridCol w="863600"/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문자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296"/>
          <p:cNvSpPr txBox="1">
            <a:spLocks noChangeArrowheads="1"/>
          </p:cNvSpPr>
          <p:nvPr/>
        </p:nvSpPr>
        <p:spPr bwMode="auto">
          <a:xfrm>
            <a:off x="647700" y="5600700"/>
            <a:ext cx="2700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int i =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–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0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12" name="Text Box 297"/>
          <p:cNvSpPr txBox="1">
            <a:spLocks noChangeArrowheads="1"/>
          </p:cNvSpPr>
          <p:nvPr/>
        </p:nvSpPr>
        <p:spPr bwMode="auto">
          <a:xfrm>
            <a:off x="647700" y="4879975"/>
            <a:ext cx="280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i = </a:t>
            </a:r>
            <a:r>
              <a:rPr lang="en-US" altLang="ko-KR" sz="2400" dirty="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B</a:t>
            </a:r>
            <a:r>
              <a:rPr lang="en-US" altLang="ko-KR" sz="2400" dirty="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400" dirty="0">
                <a:latin typeface="Arial" charset="0"/>
                <a:ea typeface="견명조" pitchFamily="18" charset="-127"/>
              </a:rPr>
              <a:t>–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400" dirty="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 dirty="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 dirty="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160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755650" y="1952625"/>
            <a:ext cx="6156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나누기한 나머지를 반환한다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홀수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짝수 등 배수검사에 주로 사용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223963" y="3216275"/>
            <a:ext cx="4140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int share = 10 / 8;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int remain = 10 % 8;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2736850" y="4508500"/>
            <a:ext cx="3240088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10 %  8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 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10 % -8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 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-10 %  8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-2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-10 % -8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-2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73610" y="1118962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나머지연산자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%</a:t>
            </a:r>
          </a:p>
        </p:txBody>
      </p:sp>
    </p:spTree>
    <p:extLst>
      <p:ext uri="{BB962C8B-B14F-4D97-AF65-F5344CB8AC3E}">
        <p14:creationId xmlns:p14="http://schemas.microsoft.com/office/powerpoint/2010/main" val="16160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55649" y="1125538"/>
            <a:ext cx="8137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err="1" smtClean="0">
                <a:latin typeface="견명조" pitchFamily="18" charset="-127"/>
                <a:ea typeface="견명조" pitchFamily="18" charset="-127"/>
              </a:rPr>
              <a:t>쉬프트연산자</a:t>
            </a: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&lt;&lt;, &gt;&gt;, &gt;&gt;&gt;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55650" y="1952625"/>
            <a:ext cx="7777163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2</a:t>
            </a:r>
            <a:r>
              <a:rPr lang="en-US" altLang="ko-KR" sz="2400" baseline="30000">
                <a:latin typeface="견명조" pitchFamily="18" charset="-127"/>
                <a:ea typeface="견명조" pitchFamily="18" charset="-127"/>
              </a:rPr>
              <a:t>n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으로 곱하거나 나눈 결과를 반환한다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  <a:endParaRPr lang="en-US" altLang="ko-KR" sz="2400" baseline="30000">
              <a:latin typeface="견명조" pitchFamily="18" charset="-127"/>
              <a:ea typeface="견명조" pitchFamily="18" charset="-127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곱셈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,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나눗셈보다 빠르다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2411413" y="4545013"/>
            <a:ext cx="42132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8 &lt;&lt; 2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8 * 2</a:t>
            </a:r>
            <a:r>
              <a:rPr lang="en-US" altLang="ko-KR" sz="2400" baseline="3000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과 같다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8 &gt;&gt; 2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는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8 / 2</a:t>
            </a:r>
            <a:r>
              <a:rPr lang="en-US" altLang="ko-KR" sz="2400" baseline="30000">
                <a:latin typeface="견명조" pitchFamily="18" charset="-127"/>
                <a:ea typeface="견명조" pitchFamily="18" charset="-127"/>
              </a:rPr>
              <a:t>2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과 같다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2374900" y="3321050"/>
            <a:ext cx="42132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x &lt;&lt; n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은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x * 2</a:t>
            </a:r>
            <a:r>
              <a:rPr lang="en-US" altLang="ko-KR" sz="2400" baseline="30000">
                <a:latin typeface="견명조" pitchFamily="18" charset="-127"/>
                <a:ea typeface="견명조" pitchFamily="18" charset="-127"/>
              </a:rPr>
              <a:t>n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과 같다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x &gt;&gt; n 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은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x / 2</a:t>
            </a:r>
            <a:r>
              <a:rPr lang="en-US" altLang="ko-KR" sz="2400" baseline="30000">
                <a:latin typeface="견명조" pitchFamily="18" charset="-127"/>
                <a:ea typeface="견명조" pitchFamily="18" charset="-127"/>
              </a:rPr>
              <a:t>n</a:t>
            </a:r>
            <a:r>
              <a:rPr lang="ko-KR" altLang="en-US" sz="2400">
                <a:latin typeface="견명조" pitchFamily="18" charset="-127"/>
                <a:ea typeface="견명조" pitchFamily="18" charset="-127"/>
              </a:rPr>
              <a:t>과 같다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3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340768"/>
            <a:ext cx="7992888" cy="525658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altLang="ko-KR" sz="1600" b="1" dirty="0" smtClean="0"/>
              <a:t>1. JDK </a:t>
            </a:r>
            <a:r>
              <a:rPr lang="ko-KR" altLang="en-US" sz="1600" b="1" dirty="0" smtClean="0"/>
              <a:t>설치 및 환경 설정 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/>
              <a:t> </a:t>
            </a:r>
            <a:r>
              <a:rPr lang="en-US" altLang="ko-KR" sz="1600" dirty="0">
                <a:hlinkClick r:id="rId2"/>
              </a:rPr>
              <a:t>http://</a:t>
            </a:r>
            <a:r>
              <a:rPr lang="en-US" altLang="ko-KR" sz="1600" dirty="0" smtClean="0">
                <a:hlinkClick r:id="rId2"/>
              </a:rPr>
              <a:t>www.oracle.com/technetwork/java/javase/downloads/index.html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/>
              <a:t> </a:t>
            </a:r>
            <a:r>
              <a:rPr lang="en-US" altLang="ko-KR" sz="1600" dirty="0" smtClean="0"/>
              <a:t>JDK 1.6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strike="sngStrike" dirty="0" smtClean="0"/>
              <a:t>자바 환경 설정</a:t>
            </a:r>
            <a:r>
              <a:rPr lang="en-US" altLang="ko-KR" sz="1600" strike="sngStrike" dirty="0" smtClean="0"/>
              <a:t>(</a:t>
            </a:r>
            <a:r>
              <a:rPr lang="ko-KR" altLang="en-US" sz="1600" strike="sngStrike" dirty="0" smtClean="0"/>
              <a:t>시스템변수에  </a:t>
            </a:r>
            <a:r>
              <a:rPr lang="en-US" altLang="ko-KR" sz="1600" strike="sngStrike" dirty="0" smtClean="0"/>
              <a:t>JAVA_HOME </a:t>
            </a:r>
            <a:r>
              <a:rPr lang="ko-KR" altLang="en-US" sz="1600" strike="sngStrike" dirty="0" smtClean="0"/>
              <a:t>추가 및 </a:t>
            </a:r>
            <a:r>
              <a:rPr lang="en-US" altLang="ko-KR" sz="1600" strike="sngStrike" dirty="0" smtClean="0"/>
              <a:t>path </a:t>
            </a:r>
            <a:r>
              <a:rPr lang="ko-KR" altLang="en-US" sz="1600" strike="sngStrike" dirty="0" smtClean="0"/>
              <a:t>설정</a:t>
            </a:r>
            <a:r>
              <a:rPr lang="en-US" altLang="ko-KR" sz="1600" strike="sngStrike" dirty="0" smtClean="0"/>
              <a:t>)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/>
              <a:t>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2. </a:t>
            </a:r>
            <a:r>
              <a:rPr lang="ko-KR" altLang="en-US" sz="1600" b="1" dirty="0" err="1" smtClean="0"/>
              <a:t>이클립스</a:t>
            </a:r>
            <a:r>
              <a:rPr lang="en-US" altLang="ko-KR" sz="1600" b="1" dirty="0" smtClean="0"/>
              <a:t>(eclipse) </a:t>
            </a:r>
            <a:r>
              <a:rPr lang="ko-KR" altLang="en-US" sz="1600" b="1" dirty="0" smtClean="0"/>
              <a:t>설치 및 설정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자바 개발 소프트웨어</a:t>
            </a:r>
            <a:r>
              <a:rPr lang="en-US" altLang="ko-KR" sz="1600" b="1" dirty="0" smtClean="0"/>
              <a:t>)</a:t>
            </a:r>
            <a:br>
              <a:rPr lang="en-US" altLang="ko-KR" sz="1600" b="1" dirty="0" smtClean="0"/>
            </a:br>
            <a:r>
              <a:rPr lang="en-US" altLang="ko-KR" sz="1600" dirty="0" smtClean="0">
                <a:hlinkClick r:id="rId3"/>
              </a:rPr>
              <a:t>http://www.eclipse.org/downloads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Eclipse IDE for JAVA EE Developers</a:t>
            </a:r>
            <a:br>
              <a:rPr lang="en-US" altLang="ko-KR" sz="1600" dirty="0" smtClean="0"/>
            </a:br>
            <a:r>
              <a:rPr lang="en-US" altLang="ko-KR" sz="1600" dirty="0" smtClean="0"/>
              <a:t>d:\LDK\eclipse </a:t>
            </a:r>
            <a:r>
              <a:rPr lang="ko-KR" altLang="en-US" sz="1600" dirty="0" smtClean="0"/>
              <a:t>폴더에 </a:t>
            </a:r>
            <a:r>
              <a:rPr lang="ko-KR" altLang="en-US" sz="1600" dirty="0" err="1" smtClean="0"/>
              <a:t>이클립스</a:t>
            </a:r>
            <a:r>
              <a:rPr lang="ko-KR" altLang="en-US" sz="1600" dirty="0" smtClean="0"/>
              <a:t> 다운로드 및 실행 </a:t>
            </a:r>
            <a:r>
              <a:rPr lang="en-US" altLang="ko-KR" sz="1600" dirty="0" smtClean="0"/>
              <a:t>(LDK</a:t>
            </a:r>
            <a:r>
              <a:rPr lang="ko-KR" altLang="en-US" sz="1600" dirty="0" smtClean="0"/>
              <a:t>는 사용자 임의 폴더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smtClean="0"/>
              <a:t>d:\LDK\workspace</a:t>
            </a:r>
            <a:r>
              <a:rPr lang="ko-KR" altLang="en-US" sz="1600" dirty="0" smtClean="0"/>
              <a:t>에 작업공간 설정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* workspace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개발 혹은 </a:t>
            </a:r>
            <a:r>
              <a:rPr lang="en-US" altLang="ko-KR" sz="1600" dirty="0" err="1" smtClean="0"/>
              <a:t>jsp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웹개발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스프링프레임웍</a:t>
            </a:r>
            <a:r>
              <a:rPr lang="ko-KR" altLang="en-US" sz="1600" dirty="0" smtClean="0"/>
              <a:t> 개발 등 해당 개발환경에 맞는 </a:t>
            </a:r>
            <a:r>
              <a:rPr lang="ko-KR" altLang="en-US" sz="1600" dirty="0" err="1" smtClean="0"/>
              <a:t>여러가지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플러그인을</a:t>
            </a:r>
            <a:r>
              <a:rPr lang="ko-KR" altLang="en-US" sz="1600" dirty="0" smtClean="0"/>
              <a:t> 설치하여 작업하는 공간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b="1" dirty="0"/>
              <a:t>3. </a:t>
            </a:r>
            <a:r>
              <a:rPr lang="ko-KR" altLang="en-US" sz="1600" b="1" dirty="0" err="1"/>
              <a:t>안드로이드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SDK </a:t>
            </a:r>
            <a:r>
              <a:rPr lang="ko-KR" altLang="en-US" sz="1600" b="1" dirty="0"/>
              <a:t>다운로드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설치 및 설정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en-US" altLang="ko-KR" sz="1600" dirty="0">
                <a:hlinkClick r:id="rId4"/>
              </a:rPr>
              <a:t>http://developer.android.com/</a:t>
            </a:r>
            <a:r>
              <a:rPr lang="en-US" altLang="ko-KR" sz="1600" dirty="0"/>
              <a:t> </a:t>
            </a:r>
            <a:r>
              <a:rPr lang="ko-KR" altLang="en-US" sz="1600" dirty="0"/>
              <a:t>사이트 접속</a:t>
            </a:r>
            <a:r>
              <a:rPr lang="en-US" altLang="ko-KR" sz="1600" dirty="0"/>
              <a:t>, Develop -&gt; </a:t>
            </a:r>
            <a:r>
              <a:rPr lang="en-US" altLang="ko-KR" sz="1600" dirty="0" err="1"/>
              <a:t>Toos</a:t>
            </a:r>
            <a:r>
              <a:rPr lang="en-US" altLang="ko-KR" sz="1600" dirty="0"/>
              <a:t> -&gt; Download -&gt;</a:t>
            </a:r>
            <a:br>
              <a:rPr lang="en-US" altLang="ko-KR" sz="1600" dirty="0"/>
            </a:br>
            <a:r>
              <a:rPr lang="en-US" altLang="ko-KR" sz="1600" dirty="0"/>
              <a:t>Download the SDK for Windows, </a:t>
            </a:r>
            <a:r>
              <a:rPr lang="ko-KR" altLang="en-US" sz="1600" dirty="0"/>
              <a:t>실행 </a:t>
            </a:r>
            <a:r>
              <a:rPr lang="en-US" altLang="ko-KR" sz="1600" dirty="0"/>
              <a:t>d:\LDK\android-sdk </a:t>
            </a:r>
            <a:r>
              <a:rPr lang="ko-KR" altLang="en-US" sz="1600" dirty="0"/>
              <a:t>폴더에 인스톨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eclipse </a:t>
            </a:r>
            <a:r>
              <a:rPr lang="ko-KR" altLang="en-US" sz="1600" dirty="0"/>
              <a:t>실행 </a:t>
            </a:r>
            <a:r>
              <a:rPr lang="en-US" altLang="ko-KR" sz="1600" dirty="0"/>
              <a:t>Window -&gt; preferences -&gt;  Android</a:t>
            </a:r>
            <a:r>
              <a:rPr lang="ko-KR" altLang="en-US" sz="1600" dirty="0"/>
              <a:t>에 </a:t>
            </a:r>
            <a:r>
              <a:rPr lang="en-US" altLang="ko-KR" sz="1600" dirty="0"/>
              <a:t>s</a:t>
            </a:r>
            <a:r>
              <a:rPr lang="ko-KR" altLang="en-US" sz="1600" dirty="0"/>
              <a:t>아</a:t>
            </a:r>
            <a:r>
              <a:rPr lang="en-US" altLang="ko-KR" sz="1600" dirty="0"/>
              <a:t> location </a:t>
            </a:r>
            <a:r>
              <a:rPr lang="ko-KR" altLang="en-US" sz="1600" dirty="0"/>
              <a:t>위치를 </a:t>
            </a:r>
            <a:r>
              <a:rPr lang="en-US" altLang="ko-KR" sz="1600" dirty="0"/>
              <a:t>d:\LDK\android-sdk </a:t>
            </a:r>
            <a:r>
              <a:rPr lang="ko-KR" altLang="en-US" sz="1600" dirty="0"/>
              <a:t>폴더로 설정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SDK </a:t>
            </a:r>
            <a:r>
              <a:rPr lang="ko-KR" altLang="en-US" sz="1600" dirty="0"/>
              <a:t>매니저 실행하여 </a:t>
            </a:r>
            <a:r>
              <a:rPr lang="en-US" altLang="ko-KR" sz="1600" dirty="0"/>
              <a:t>4.1 </a:t>
            </a:r>
            <a:r>
              <a:rPr lang="ko-KR" altLang="en-US" sz="1600" dirty="0" smtClean="0"/>
              <a:t>버전</a:t>
            </a:r>
            <a:r>
              <a:rPr lang="en-US" altLang="ko-KR" sz="1600" dirty="0" smtClean="0"/>
              <a:t>, 2.2</a:t>
            </a:r>
            <a:r>
              <a:rPr lang="ko-KR" altLang="en-US" sz="1600" dirty="0" smtClean="0"/>
              <a:t>버전 </a:t>
            </a:r>
            <a:r>
              <a:rPr lang="en-US" altLang="ko-KR" sz="1600" dirty="0" smtClean="0"/>
              <a:t>extra </a:t>
            </a:r>
            <a:r>
              <a:rPr lang="ko-KR" altLang="en-US" sz="1600" smtClean="0"/>
              <a:t>버전 </a:t>
            </a:r>
            <a:r>
              <a:rPr lang="ko-KR" altLang="en-US" sz="1600" dirty="0" smtClean="0"/>
              <a:t>다운로드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600" b="1" dirty="0" smtClean="0"/>
              <a:t>4. ADT(Android </a:t>
            </a:r>
            <a:r>
              <a:rPr lang="en-US" altLang="ko-KR" sz="1600" b="1" dirty="0" err="1" smtClean="0"/>
              <a:t>Develoment</a:t>
            </a:r>
            <a:r>
              <a:rPr lang="en-US" altLang="ko-KR" sz="1600" b="1" dirty="0" smtClean="0"/>
              <a:t> Tools) </a:t>
            </a:r>
            <a:r>
              <a:rPr lang="ko-KR" altLang="en-US" sz="1600" b="1" dirty="0" smtClean="0"/>
              <a:t>플러그인 설치</a:t>
            </a:r>
            <a:r>
              <a:rPr lang="en-US" altLang="ko-KR" sz="1600" dirty="0"/>
              <a:t> (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개발환경</a:t>
            </a:r>
            <a:r>
              <a:rPr lang="en-US" altLang="ko-KR" sz="1600" dirty="0"/>
              <a:t> plug-in)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Eclipse </a:t>
            </a:r>
            <a:r>
              <a:rPr lang="ko-KR" altLang="en-US" sz="1600" b="1" dirty="0" smtClean="0"/>
              <a:t>메뉴 </a:t>
            </a:r>
            <a:r>
              <a:rPr lang="en-US" altLang="ko-KR" sz="1600" b="1" dirty="0" smtClean="0"/>
              <a:t>Help -&gt; </a:t>
            </a:r>
            <a:r>
              <a:rPr lang="en-US" altLang="ko-KR" sz="1600" dirty="0" smtClean="0"/>
              <a:t>Install </a:t>
            </a:r>
            <a:r>
              <a:rPr lang="en-US" altLang="ko-KR" sz="1600" dirty="0"/>
              <a:t>New </a:t>
            </a:r>
            <a:r>
              <a:rPr lang="en-US" altLang="ko-KR" sz="1600" dirty="0" smtClean="0"/>
              <a:t>Software -&gt; Add </a:t>
            </a:r>
            <a:r>
              <a:rPr lang="ko-KR" altLang="en-US" sz="1600" dirty="0" smtClean="0"/>
              <a:t>버튼 클릭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주소에 아래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url</a:t>
            </a:r>
            <a:r>
              <a:rPr lang="ko-KR" altLang="en-US" sz="1600" dirty="0" smtClean="0"/>
              <a:t>을 넣고 </a:t>
            </a:r>
            <a:r>
              <a:rPr lang="ko-KR" altLang="en-US" sz="1600" dirty="0" err="1" smtClean="0"/>
              <a:t>엔터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>
                <a:hlinkClick r:id="rId5"/>
              </a:rPr>
              <a:t>https://</a:t>
            </a:r>
            <a:r>
              <a:rPr lang="en-US" altLang="ko-KR" sz="1600" dirty="0" smtClean="0">
                <a:hlinkClick r:id="rId5"/>
              </a:rPr>
              <a:t>dl-ssl.google.com/android/eclipse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b="1" dirty="0"/>
              <a:t/>
            </a:r>
            <a:br>
              <a:rPr lang="en-US" altLang="ko-KR" sz="1600" b="1" dirty="0"/>
            </a:br>
            <a:endParaRPr lang="ko-KR" altLang="en-US" sz="1600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세팅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6867" y="724054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JDK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2195736" y="585554"/>
            <a:ext cx="1587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eclipse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/>
              <a:t>자바개발툴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78212" y="714570"/>
            <a:ext cx="2657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ADT(</a:t>
            </a:r>
            <a:r>
              <a:rPr lang="ko-KR" altLang="en-US" b="1" dirty="0" err="1" smtClean="0"/>
              <a:t>안드로이드개발툴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/>
              <a:t>(</a:t>
            </a:r>
            <a:r>
              <a:rPr lang="en-US" altLang="ko-KR" b="1" dirty="0" smtClean="0"/>
              <a:t>eclipse  plug-in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62436" y="62239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안드로이드</a:t>
            </a:r>
            <a:endParaRPr lang="en-US" altLang="ko-KR" b="1" dirty="0" smtClean="0"/>
          </a:p>
          <a:p>
            <a:r>
              <a:rPr lang="en-US" altLang="ko-KR" b="1" dirty="0" smtClean="0"/>
              <a:t>SDK </a:t>
            </a:r>
            <a:r>
              <a:rPr lang="ko-KR" altLang="en-US" b="1" dirty="0" smtClean="0"/>
              <a:t>설치</a:t>
            </a:r>
            <a:endParaRPr lang="en-US" altLang="ko-KR" b="1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47664" y="941123"/>
            <a:ext cx="6480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635896" y="1015861"/>
            <a:ext cx="6480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701264" y="1000381"/>
            <a:ext cx="6480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3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906125" y="908720"/>
            <a:ext cx="7987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비교연산자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&gt; &lt; &gt;= &lt;= == !=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55650" y="1664370"/>
            <a:ext cx="77771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u="sng" dirty="0" err="1">
                <a:latin typeface="견명조" pitchFamily="18" charset="-127"/>
                <a:ea typeface="견명조" pitchFamily="18" charset="-127"/>
              </a:rPr>
              <a:t>피연산자를</a:t>
            </a:r>
            <a:r>
              <a:rPr lang="ko-KR" altLang="en-US" sz="2000" u="sng" dirty="0">
                <a:latin typeface="견명조" pitchFamily="18" charset="-127"/>
                <a:ea typeface="견명조" pitchFamily="18" charset="-127"/>
              </a:rPr>
              <a:t> 같은 타입으로 변환한 후에 비교한다</a:t>
            </a:r>
            <a:r>
              <a:rPr lang="en-US" altLang="ko-KR" sz="2000" u="sng" dirty="0">
                <a:latin typeface="견명조" pitchFamily="18" charset="-127"/>
                <a:ea typeface="견명조" pitchFamily="18" charset="-127"/>
              </a:rPr>
              <a:t>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결과 값은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true 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또는 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 dirty="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3574132"/>
            <a:ext cx="66484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719138" y="2610520"/>
            <a:ext cx="777716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기본형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제외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과 참조형에 사용할 수 있으나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  참조형에는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==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!=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만 사용할 수 있다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3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50825" y="912133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600">
                <a:latin typeface="견명조" pitchFamily="18" charset="-127"/>
                <a:ea typeface="견명조" pitchFamily="18" charset="-127"/>
              </a:rPr>
              <a:t>10. </a:t>
            </a:r>
            <a:r>
              <a:rPr lang="ko-KR" altLang="en-US" sz="3600">
                <a:latin typeface="견명조" pitchFamily="18" charset="-127"/>
                <a:ea typeface="견명조" pitchFamily="18" charset="-127"/>
              </a:rPr>
              <a:t>비교연산자 </a:t>
            </a:r>
            <a:r>
              <a:rPr lang="en-US" altLang="ko-KR" sz="3600">
                <a:latin typeface="견명조" pitchFamily="18" charset="-127"/>
                <a:ea typeface="견명조" pitchFamily="18" charset="-127"/>
              </a:rPr>
              <a:t>- &gt; &lt; &gt;= &lt;= == !=</a:t>
            </a: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1692275" y="2326595"/>
            <a:ext cx="507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0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== 0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48 == 0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false</a:t>
            </a: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547813" y="2902858"/>
            <a:ext cx="507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!= 65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65 != 65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false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152525" y="3479120"/>
            <a:ext cx="680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10.0d == 10.0f 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10.0d == 10.0d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true</a:t>
            </a:r>
          </a:p>
        </p:txBody>
      </p:sp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755576" y="4437112"/>
            <a:ext cx="8064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(float)0.1d == 0.1f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0.1f == 0.1f </a:t>
            </a:r>
            <a:r>
              <a:rPr lang="en-US" altLang="ko-KR" b="1"/>
              <a:t>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true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1655763" y="1775733"/>
            <a:ext cx="475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&lt; 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B</a:t>
            </a:r>
            <a:r>
              <a:rPr lang="en-US" altLang="ko-KR" sz="24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b="1"/>
              <a:t>→ 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65 &lt; 66</a:t>
            </a:r>
            <a:r>
              <a:rPr lang="en-US" altLang="ko-KR" b="1"/>
              <a:t> →</a:t>
            </a:r>
            <a:r>
              <a:rPr lang="en-US" altLang="ko-KR" sz="2400">
                <a:latin typeface="견명조" pitchFamily="18" charset="-127"/>
                <a:ea typeface="견명조" pitchFamily="18" charset="-127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39573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11187" y="980728"/>
            <a:ext cx="8281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비트연산자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&amp;  |  ^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539750" y="2743200"/>
            <a:ext cx="8532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OR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(|)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 중 어느 한 쪽이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539750" y="3176588"/>
            <a:ext cx="8532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AND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(&amp;)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 양 쪽 모두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  <a:r>
              <a:rPr lang="en-US" altLang="ko-KR" sz="2000"/>
              <a:t> 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539750" y="3608388"/>
            <a:ext cx="8532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XOR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(^)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피연산자가 서로 다를 때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611188" y="1844675"/>
            <a:ext cx="76327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피연산자를 비트단위로 연산한다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 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실수형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(float, double)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을 제외한 모든 기본형에 사용가능</a:t>
            </a:r>
          </a:p>
        </p:txBody>
      </p:sp>
      <p:graphicFrame>
        <p:nvGraphicFramePr>
          <p:cNvPr id="10" name="Group 15"/>
          <p:cNvGraphicFramePr>
            <a:graphicFrameLocks noGrp="1"/>
          </p:cNvGraphicFramePr>
          <p:nvPr/>
        </p:nvGraphicFramePr>
        <p:xfrm>
          <a:off x="1571625" y="4405313"/>
          <a:ext cx="6096000" cy="1981200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|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&amp;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^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3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39552" y="980728"/>
            <a:ext cx="8137599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비트연산자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&amp;  |  ^</a:t>
            </a:r>
          </a:p>
        </p:txBody>
      </p:sp>
      <p:pic>
        <p:nvPicPr>
          <p:cNvPr id="12" name="Picture 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879253"/>
            <a:ext cx="5543550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6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443663" y="620713"/>
            <a:ext cx="2016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000" b="1">
                <a:latin typeface="Courier New" pitchFamily="49" charset="0"/>
              </a:rPr>
              <a:t>http://www.javachobo.com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67795" y="865188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논리연산자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&amp;&amp;  ||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39750" y="2886075"/>
            <a:ext cx="8532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OR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(||)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 중 어느 한 쪽이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39750" y="3319463"/>
            <a:ext cx="8532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/>
              <a:t>▶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AND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연산자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(&amp;&amp;)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 양 쪽 모두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  <a:r>
              <a:rPr lang="en-US" altLang="ko-KR" sz="2000"/>
              <a:t> 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468313" y="1844675"/>
            <a:ext cx="867568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피연산자가 반드시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이어야 하며 연산결과도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boolean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 &amp;&amp;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||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보다 우선순위가 높다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같이 사용되는 경우 괄호를 사용하자</a:t>
            </a:r>
          </a:p>
        </p:txBody>
      </p:sp>
      <p:graphicFrame>
        <p:nvGraphicFramePr>
          <p:cNvPr id="11" name="Group 53"/>
          <p:cNvGraphicFramePr>
            <a:graphicFrameLocks noGrp="1"/>
          </p:cNvGraphicFramePr>
          <p:nvPr/>
        </p:nvGraphicFramePr>
        <p:xfrm>
          <a:off x="1547813" y="4149725"/>
          <a:ext cx="5953125" cy="1981200"/>
        </p:xfrm>
        <a:graphic>
          <a:graphicData uri="http://schemas.openxmlformats.org/drawingml/2006/table">
            <a:tbl>
              <a:tblPr/>
              <a:tblGrid>
                <a:gridCol w="1489075"/>
                <a:gridCol w="1487487"/>
                <a:gridCol w="1489075"/>
                <a:gridCol w="1487488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||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&amp;&amp;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11188" y="4581525"/>
            <a:ext cx="8532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char x 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j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;</a:t>
            </a: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611188" y="5084763"/>
            <a:ext cx="8532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x &gt;=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&amp;&amp; x &lt;=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z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endParaRPr lang="en-US" altLang="ko-KR" sz="200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7" name="Text Box 47"/>
          <p:cNvSpPr txBox="1">
            <a:spLocks noChangeArrowheads="1"/>
          </p:cNvSpPr>
          <p:nvPr/>
        </p:nvSpPr>
        <p:spPr bwMode="auto">
          <a:xfrm>
            <a:off x="611188" y="5661025"/>
            <a:ext cx="6732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(x &gt;=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&amp;&amp; x &lt;=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z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 || (x &gt;=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&amp;&amp; x &lt;= 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Z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</a:t>
            </a:r>
          </a:p>
        </p:txBody>
      </p:sp>
      <p:sp>
        <p:nvSpPr>
          <p:cNvPr id="8" name="Text Box 48"/>
          <p:cNvSpPr txBox="1">
            <a:spLocks noChangeArrowheads="1"/>
          </p:cNvSpPr>
          <p:nvPr/>
        </p:nvSpPr>
        <p:spPr bwMode="auto">
          <a:xfrm>
            <a:off x="611188" y="2168525"/>
            <a:ext cx="2052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i = 7;</a:t>
            </a: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719138" y="2708275"/>
            <a:ext cx="2305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 &gt; 3 &amp;&amp; i &lt; 5</a:t>
            </a:r>
          </a:p>
        </p:txBody>
      </p:sp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719138" y="3465513"/>
            <a:ext cx="2305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 &gt; 3  ||  i &lt; 0</a:t>
            </a:r>
          </a:p>
        </p:txBody>
      </p:sp>
      <p:graphicFrame>
        <p:nvGraphicFramePr>
          <p:cNvPr id="11" name="Group 87"/>
          <p:cNvGraphicFramePr>
            <a:graphicFrameLocks noGrp="1"/>
          </p:cNvGraphicFramePr>
          <p:nvPr/>
        </p:nvGraphicFramePr>
        <p:xfrm>
          <a:off x="5111750" y="2600325"/>
          <a:ext cx="3527425" cy="1524000"/>
        </p:xfrm>
        <a:graphic>
          <a:graphicData uri="http://schemas.openxmlformats.org/drawingml/2006/table">
            <a:tbl>
              <a:tblPr/>
              <a:tblGrid>
                <a:gridCol w="882650"/>
                <a:gridCol w="881063"/>
                <a:gridCol w="882650"/>
                <a:gridCol w="8810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||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 &amp;&amp;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67795" y="865188"/>
            <a:ext cx="864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논리연산자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&amp;&amp;  ||</a:t>
            </a:r>
          </a:p>
        </p:txBody>
      </p:sp>
    </p:spTree>
    <p:extLst>
      <p:ext uri="{BB962C8B-B14F-4D97-AF65-F5344CB8AC3E}">
        <p14:creationId xmlns:p14="http://schemas.microsoft.com/office/powerpoint/2010/main" val="3348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07663" y="949085"/>
            <a:ext cx="7987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3600" b="1" dirty="0" err="1" smtClean="0">
                <a:latin typeface="견명조" pitchFamily="18" charset="-127"/>
                <a:ea typeface="견명조" pitchFamily="18" charset="-127"/>
              </a:rPr>
              <a:t>삼항연산자</a:t>
            </a:r>
            <a:r>
              <a:rPr lang="ko-KR" altLang="en-US" sz="3600" b="1" dirty="0" smtClean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3600" b="1" dirty="0">
                <a:latin typeface="견명조" pitchFamily="18" charset="-127"/>
                <a:ea typeface="견명조" pitchFamily="18" charset="-127"/>
              </a:rPr>
              <a:t>- ? :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951163" y="3141663"/>
            <a:ext cx="3384550" cy="396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(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조건식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) ?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 :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2</a:t>
            </a:r>
          </a:p>
        </p:txBody>
      </p: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647700" y="2060575"/>
            <a:ext cx="7416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조건식의 연산결과가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true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>
                <a:latin typeface="Arial" charset="0"/>
                <a:ea typeface="견명조" pitchFamily="18" charset="-127"/>
              </a:rPr>
              <a:t>‘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1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의 결과를 반환하고 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                      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false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이면 </a:t>
            </a:r>
            <a:r>
              <a:rPr lang="ko-KR" altLang="en-US" sz="2000">
                <a:latin typeface="Arial" charset="0"/>
                <a:ea typeface="견명조" pitchFamily="18" charset="-127"/>
              </a:rPr>
              <a:t>‘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식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2</a:t>
            </a:r>
            <a:r>
              <a:rPr lang="en-US" altLang="ko-KR" sz="2000">
                <a:latin typeface="Arial" charset="0"/>
                <a:ea typeface="견명조" pitchFamily="18" charset="-127"/>
              </a:rPr>
              <a:t>’</a:t>
            </a:r>
            <a:r>
              <a:rPr lang="ko-KR" altLang="en-US" sz="2000">
                <a:latin typeface="견명조" pitchFamily="18" charset="-127"/>
                <a:ea typeface="견명조" pitchFamily="18" charset="-127"/>
              </a:rPr>
              <a:t>의 결과를 반환한다</a:t>
            </a: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.</a:t>
            </a:r>
          </a:p>
        </p:txBody>
      </p:sp>
      <p:sp>
        <p:nvSpPr>
          <p:cNvPr id="8" name="Text Box 50"/>
          <p:cNvSpPr txBox="1">
            <a:spLocks noChangeArrowheads="1"/>
          </p:cNvSpPr>
          <p:nvPr/>
        </p:nvSpPr>
        <p:spPr bwMode="auto">
          <a:xfrm>
            <a:off x="611188" y="3897313"/>
            <a:ext cx="42116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x = -10;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견명조" pitchFamily="18" charset="-127"/>
                <a:ea typeface="견명조" pitchFamily="18" charset="-127"/>
              </a:rPr>
              <a:t>int absX = x &gt;= 0 ? x : -x;</a:t>
            </a:r>
          </a:p>
        </p:txBody>
      </p:sp>
      <p:sp>
        <p:nvSpPr>
          <p:cNvPr id="9" name="Text Box 51"/>
          <p:cNvSpPr txBox="1">
            <a:spLocks noChangeArrowheads="1"/>
          </p:cNvSpPr>
          <p:nvPr/>
        </p:nvSpPr>
        <p:spPr bwMode="auto">
          <a:xfrm>
            <a:off x="611188" y="5383213"/>
            <a:ext cx="80295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dirty="0" err="1">
                <a:latin typeface="견명조" pitchFamily="18" charset="-127"/>
                <a:ea typeface="견명조" pitchFamily="18" charset="-127"/>
              </a:rPr>
              <a:t>int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score = 50;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char grade = score &gt;= 90 ? </a:t>
            </a:r>
            <a:r>
              <a:rPr lang="en-US" altLang="ko-KR" sz="2000" dirty="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A</a:t>
            </a:r>
            <a:r>
              <a:rPr lang="en-US" altLang="ko-KR" sz="2000" dirty="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: (score &gt;= 80? </a:t>
            </a:r>
            <a:r>
              <a:rPr lang="en-US" altLang="ko-KR" sz="2000" dirty="0">
                <a:latin typeface="Arial" charset="0"/>
                <a:ea typeface="견명조" pitchFamily="18" charset="-127"/>
              </a:rPr>
              <a:t>‘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B</a:t>
            </a:r>
            <a:r>
              <a:rPr lang="en-US" altLang="ko-KR" sz="2000" dirty="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 : </a:t>
            </a:r>
            <a:r>
              <a:rPr lang="en-US" altLang="ko-KR" sz="2000" dirty="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C</a:t>
            </a:r>
            <a:r>
              <a:rPr lang="en-US" altLang="ko-KR" sz="2000" dirty="0">
                <a:latin typeface="Arial" charset="0"/>
                <a:ea typeface="견명조" pitchFamily="18" charset="-127"/>
              </a:rPr>
              <a:t>’</a:t>
            </a:r>
            <a:r>
              <a:rPr lang="en-US" altLang="ko-KR" sz="2000" dirty="0">
                <a:latin typeface="견명조" pitchFamily="18" charset="-127"/>
                <a:ea typeface="견명조" pitchFamily="18" charset="-127"/>
              </a:rPr>
              <a:t>);</a:t>
            </a:r>
          </a:p>
        </p:txBody>
      </p:sp>
      <p:sp>
        <p:nvSpPr>
          <p:cNvPr id="10" name="Text Box 52"/>
          <p:cNvSpPr txBox="1">
            <a:spLocks noChangeArrowheads="1"/>
          </p:cNvSpPr>
          <p:nvPr/>
        </p:nvSpPr>
        <p:spPr bwMode="auto">
          <a:xfrm>
            <a:off x="6551613" y="3608388"/>
            <a:ext cx="1943100" cy="18034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if(x&gt;=0)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   absX = 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} else {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   abxX = -x;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600">
                <a:latin typeface="견명조" pitchFamily="18" charset="-127"/>
                <a:ea typeface="견명조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8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55576" y="841830"/>
            <a:ext cx="791156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3600" b="1" dirty="0" err="1" smtClean="0">
                <a:latin typeface="견명조" pitchFamily="18" charset="-127"/>
                <a:ea typeface="견명조" pitchFamily="18" charset="-127"/>
              </a:rPr>
              <a:t>instanceof</a:t>
            </a:r>
            <a:endParaRPr lang="en-US" altLang="ko-KR" sz="3600" b="1" dirty="0">
              <a:latin typeface="견명조" pitchFamily="18" charset="-127"/>
              <a:ea typeface="견명조" pitchFamily="18" charset="-127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55576" y="2492896"/>
            <a:ext cx="791156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 b="1" dirty="0" smtClean="0">
                <a:latin typeface="견명조" pitchFamily="18" charset="-127"/>
                <a:ea typeface="견명조" pitchFamily="18" charset="-127"/>
              </a:rPr>
              <a:t>instance</a:t>
            </a:r>
            <a:r>
              <a:rPr lang="ko-KR" altLang="en-US" sz="2000" b="1" dirty="0" smtClean="0">
                <a:latin typeface="견명조" pitchFamily="18" charset="-127"/>
                <a:ea typeface="견명조" pitchFamily="18" charset="-127"/>
              </a:rPr>
              <a:t>변수  </a:t>
            </a:r>
            <a:r>
              <a:rPr lang="en-US" altLang="ko-KR" sz="3600" b="1" dirty="0" err="1" smtClean="0">
                <a:latin typeface="견명조" pitchFamily="18" charset="-127"/>
                <a:ea typeface="견명조" pitchFamily="18" charset="-127"/>
              </a:rPr>
              <a:t>instanceof</a:t>
            </a:r>
            <a:r>
              <a:rPr lang="en-US" altLang="ko-KR" sz="3600" b="1" dirty="0" smtClean="0">
                <a:latin typeface="견명조" pitchFamily="18" charset="-127"/>
                <a:ea typeface="견명조" pitchFamily="18" charset="-127"/>
              </a:rPr>
              <a:t>   </a:t>
            </a:r>
            <a:r>
              <a:rPr lang="en-US" altLang="ko-KR" sz="2000" b="1" dirty="0" smtClean="0">
                <a:latin typeface="견명조" pitchFamily="18" charset="-127"/>
                <a:ea typeface="견명조" pitchFamily="18" charset="-127"/>
              </a:rPr>
              <a:t>Class </a:t>
            </a:r>
            <a:r>
              <a:rPr lang="ko-KR" altLang="en-US" sz="2000" b="1" dirty="0" smtClean="0">
                <a:latin typeface="견명조" pitchFamily="18" charset="-127"/>
                <a:ea typeface="견명조" pitchFamily="18" charset="-127"/>
              </a:rPr>
              <a:t>명</a:t>
            </a:r>
            <a:endParaRPr lang="en-US" altLang="ko-KR" sz="2000" b="1" dirty="0">
              <a:latin typeface="견명조" pitchFamily="18" charset="-127"/>
              <a:ea typeface="견명조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755576" y="3717032"/>
            <a:ext cx="547260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547664" y="3933056"/>
            <a:ext cx="24482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2000" b="1" dirty="0" err="1" smtClean="0">
                <a:latin typeface="견명조" pitchFamily="18" charset="-127"/>
                <a:ea typeface="견명조" pitchFamily="18" charset="-127"/>
              </a:rPr>
              <a:t>말이되면</a:t>
            </a:r>
            <a:r>
              <a:rPr lang="ko-KR" altLang="en-US" sz="2000" b="1" dirty="0" smtClean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b="1" dirty="0" smtClean="0">
                <a:latin typeface="견명조" pitchFamily="18" charset="-127"/>
                <a:ea typeface="견명조" pitchFamily="18" charset="-127"/>
              </a:rPr>
              <a:t>true</a:t>
            </a:r>
            <a:endParaRPr lang="en-US" altLang="ko-KR" sz="2000" b="1" dirty="0">
              <a:latin typeface="견명조" pitchFamily="18" charset="-127"/>
              <a:ea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6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452736" y="764704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조건문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>
                <a:latin typeface="Arial" charset="0"/>
              </a:rPr>
              <a:t>–</a:t>
            </a:r>
            <a:r>
              <a:rPr lang="en-US" altLang="ko-KR" sz="2800" dirty="0">
                <a:latin typeface="견명조" pitchFamily="18" charset="-127"/>
              </a:rPr>
              <a:t> if, switch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7544" y="2773363"/>
            <a:ext cx="7157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Java</a:t>
            </a:r>
            <a:r>
              <a:rPr lang="ko-KR" altLang="en-US" sz="1800" dirty="0">
                <a:latin typeface="견명조" pitchFamily="18" charset="-127"/>
              </a:rPr>
              <a:t>에서 </a:t>
            </a:r>
            <a:r>
              <a:rPr lang="ko-KR" altLang="en-US" sz="1800" dirty="0" err="1">
                <a:latin typeface="견명조" pitchFamily="18" charset="-127"/>
              </a:rPr>
              <a:t>조건문은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en-US" altLang="ko-KR" sz="1800" dirty="0">
                <a:latin typeface="견명조" pitchFamily="18" charset="-127"/>
              </a:rPr>
              <a:t>if</a:t>
            </a:r>
            <a:r>
              <a:rPr lang="ko-KR" altLang="en-US" sz="1800" dirty="0">
                <a:latin typeface="견명조" pitchFamily="18" charset="-127"/>
              </a:rPr>
              <a:t>문과 </a:t>
            </a:r>
            <a:r>
              <a:rPr lang="en-US" altLang="ko-KR" sz="1800" dirty="0">
                <a:latin typeface="견명조" pitchFamily="18" charset="-127"/>
              </a:rPr>
              <a:t>switch</a:t>
            </a:r>
            <a:r>
              <a:rPr lang="ko-KR" altLang="en-US" sz="1800" dirty="0">
                <a:latin typeface="견명조" pitchFamily="18" charset="-127"/>
              </a:rPr>
              <a:t>문 두 가지 뿐이다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7544" y="1916832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조건문은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ko-KR" altLang="en-US" sz="1800" dirty="0" err="1">
                <a:latin typeface="견명조" pitchFamily="18" charset="-127"/>
              </a:rPr>
              <a:t>조건식과</a:t>
            </a:r>
            <a:r>
              <a:rPr lang="ko-KR" altLang="en-US" sz="1800" dirty="0">
                <a:latin typeface="견명조" pitchFamily="18" charset="-127"/>
              </a:rPr>
              <a:t> 실행될 하나의 문장 또는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</a:t>
            </a:r>
            <a:r>
              <a:rPr lang="ko-KR" altLang="en-US" sz="1800" dirty="0">
                <a:latin typeface="견명조" pitchFamily="18" charset="-127"/>
              </a:rPr>
              <a:t>으로 구성</a:t>
            </a: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68313" y="2348880"/>
            <a:ext cx="860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if</a:t>
            </a:r>
            <a:r>
              <a:rPr lang="ko-KR" altLang="en-US" sz="1800" dirty="0">
                <a:latin typeface="견명조" pitchFamily="18" charset="-127"/>
              </a:rPr>
              <a:t>문이 주로 사용되며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경우의 수가 많은 경우 </a:t>
            </a:r>
            <a:r>
              <a:rPr lang="en-US" altLang="ko-KR" sz="1800" dirty="0">
                <a:latin typeface="견명조" pitchFamily="18" charset="-127"/>
              </a:rPr>
              <a:t>switch</a:t>
            </a:r>
            <a:r>
              <a:rPr lang="ko-KR" altLang="en-US" sz="1800" dirty="0">
                <a:latin typeface="견명조" pitchFamily="18" charset="-127"/>
              </a:rPr>
              <a:t>문을 사용할 것을 </a:t>
            </a:r>
            <a:r>
              <a:rPr lang="ko-KR" altLang="en-US" sz="1800" dirty="0" smtClean="0">
                <a:latin typeface="견명조" pitchFamily="18" charset="-127"/>
              </a:rPr>
              <a:t>고려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468313" y="3140075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모든 </a:t>
            </a:r>
            <a:r>
              <a:rPr lang="en-US" altLang="ko-KR" sz="1800">
                <a:latin typeface="견명조" pitchFamily="18" charset="-127"/>
              </a:rPr>
              <a:t>switch</a:t>
            </a:r>
            <a:r>
              <a:rPr lang="ko-KR" altLang="en-US" sz="1800">
                <a:latin typeface="견명조" pitchFamily="18" charset="-127"/>
              </a:rPr>
              <a:t>문은 </a:t>
            </a:r>
            <a:r>
              <a:rPr lang="en-US" altLang="ko-KR" sz="1800">
                <a:latin typeface="견명조" pitchFamily="18" charset="-127"/>
              </a:rPr>
              <a:t>if</a:t>
            </a:r>
            <a:r>
              <a:rPr lang="ko-KR" altLang="en-US" sz="1800">
                <a:latin typeface="견명조" pitchFamily="18" charset="-127"/>
              </a:rPr>
              <a:t>문으로 변경이 가능하지만</a:t>
            </a:r>
            <a:r>
              <a:rPr lang="en-US" altLang="ko-KR" sz="1800">
                <a:latin typeface="견명조" pitchFamily="18" charset="-127"/>
              </a:rPr>
              <a:t>, if</a:t>
            </a:r>
            <a:r>
              <a:rPr lang="ko-KR" altLang="en-US" sz="1800">
                <a:latin typeface="견명조" pitchFamily="18" charset="-127"/>
              </a:rPr>
              <a:t>문은 </a:t>
            </a:r>
            <a:r>
              <a:rPr lang="en-US" altLang="ko-KR" sz="1800">
                <a:latin typeface="견명조" pitchFamily="18" charset="-127"/>
              </a:rPr>
              <a:t>switch</a:t>
            </a:r>
            <a:r>
              <a:rPr lang="ko-KR" altLang="en-US" sz="1800">
                <a:latin typeface="견명조" pitchFamily="18" charset="-127"/>
              </a:rPr>
              <a:t>문으로 변경할 수 없는 경우가 많다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pSp>
        <p:nvGrpSpPr>
          <p:cNvPr id="15" name="Group 35"/>
          <p:cNvGrpSpPr>
            <a:grpSpLocks/>
          </p:cNvGrpSpPr>
          <p:nvPr/>
        </p:nvGrpSpPr>
        <p:grpSpPr bwMode="auto">
          <a:xfrm>
            <a:off x="719138" y="3968750"/>
            <a:ext cx="7812087" cy="2736850"/>
            <a:chOff x="453" y="2500"/>
            <a:chExt cx="4921" cy="1724"/>
          </a:xfrm>
        </p:grpSpPr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993" y="2500"/>
              <a:ext cx="2381" cy="1724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453" y="2500"/>
              <a:ext cx="2268" cy="1724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18" name="Picture 3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2568"/>
              <a:ext cx="2313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582"/>
              <a:ext cx="2132" cy="1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2426" y="3363"/>
              <a:ext cx="8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719138" y="1484784"/>
            <a:ext cx="2411413" cy="323850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if(</a:t>
            </a:r>
            <a:r>
              <a:rPr lang="ko-KR" altLang="en-US"/>
              <a:t>조건식</a:t>
            </a:r>
            <a:r>
              <a:rPr lang="en-US" altLang="ko-KR"/>
              <a:t>) { </a:t>
            </a:r>
            <a:r>
              <a:rPr lang="ko-KR" altLang="en-US"/>
              <a:t>문장들 </a:t>
            </a:r>
            <a:r>
              <a:rPr lang="en-US" altLang="ko-KR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8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58775" y="764704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조건문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if</a:t>
            </a:r>
            <a:r>
              <a:rPr lang="ko-KR" altLang="en-US" sz="2800" dirty="0">
                <a:latin typeface="견명조" pitchFamily="18" charset="-127"/>
              </a:rPr>
              <a:t>문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15208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if</a:t>
            </a:r>
            <a:r>
              <a:rPr lang="ko-KR" altLang="en-US" sz="1800">
                <a:latin typeface="견명조" pitchFamily="18" charset="-127"/>
              </a:rPr>
              <a:t>문은 </a:t>
            </a:r>
            <a:r>
              <a:rPr lang="en-US" altLang="ko-KR" sz="1800">
                <a:latin typeface="견명조" pitchFamily="18" charset="-127"/>
              </a:rPr>
              <a:t>if, if-else, if-else if</a:t>
            </a:r>
            <a:r>
              <a:rPr lang="ko-KR" altLang="en-US" sz="1800">
                <a:latin typeface="견명조" pitchFamily="18" charset="-127"/>
              </a:rPr>
              <a:t>의 세가지 형태가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468313" y="190976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조건식의 결과는 반드시 </a:t>
            </a:r>
            <a:r>
              <a:rPr lang="en-US" altLang="ko-KR" sz="1800">
                <a:latin typeface="견명조" pitchFamily="18" charset="-127"/>
              </a:rPr>
              <a:t>true </a:t>
            </a:r>
            <a:r>
              <a:rPr lang="ko-KR" altLang="en-US" sz="1800">
                <a:latin typeface="견명조" pitchFamily="18" charset="-127"/>
              </a:rPr>
              <a:t>또는 </a:t>
            </a:r>
            <a:r>
              <a:rPr lang="en-US" altLang="ko-KR" sz="1800">
                <a:latin typeface="견명조" pitchFamily="18" charset="-127"/>
              </a:rPr>
              <a:t>false</a:t>
            </a:r>
            <a:r>
              <a:rPr lang="ko-KR" altLang="en-US" sz="1800">
                <a:latin typeface="견명조" pitchFamily="18" charset="-127"/>
              </a:rPr>
              <a:t>이어야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5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325688"/>
            <a:ext cx="4156075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9"/>
          <p:cNvGrpSpPr>
            <a:grpSpLocks/>
          </p:cNvGrpSpPr>
          <p:nvPr/>
        </p:nvGrpSpPr>
        <p:grpSpPr bwMode="auto">
          <a:xfrm>
            <a:off x="215900" y="2457450"/>
            <a:ext cx="4608513" cy="3813175"/>
            <a:chOff x="136" y="1548"/>
            <a:chExt cx="2903" cy="2402"/>
          </a:xfrm>
        </p:grpSpPr>
        <p:pic>
          <p:nvPicPr>
            <p:cNvPr id="28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1593"/>
              <a:ext cx="2857" cy="2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36" y="1548"/>
              <a:ext cx="2903" cy="476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136" y="2069"/>
              <a:ext cx="2903" cy="613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36" y="2727"/>
              <a:ext cx="2903" cy="1202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38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374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구성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952500"/>
            <a:ext cx="902017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5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58775" y="764704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조건문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</a:t>
            </a:r>
            <a:r>
              <a:rPr lang="en-US" altLang="ko-KR" sz="2800" dirty="0">
                <a:latin typeface="견명조" pitchFamily="18" charset="-127"/>
              </a:rPr>
              <a:t>switch</a:t>
            </a:r>
            <a:r>
              <a:rPr lang="ko-KR" altLang="en-US" sz="2800" dirty="0">
                <a:latin typeface="견명조" pitchFamily="18" charset="-127"/>
              </a:rPr>
              <a:t>문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916113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6088" indent="-446088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조건식의 계산결과와 일치하는 </a:t>
            </a:r>
            <a:r>
              <a:rPr lang="en-US" altLang="ko-KR" sz="1800">
                <a:latin typeface="견명조" pitchFamily="18" charset="-127"/>
              </a:rPr>
              <a:t>case</a:t>
            </a:r>
            <a:r>
              <a:rPr lang="ko-KR" altLang="en-US" sz="1800">
                <a:latin typeface="견명조" pitchFamily="18" charset="-127"/>
              </a:rPr>
              <a:t>문으로 이동 후 </a:t>
            </a:r>
            <a:r>
              <a:rPr lang="en-US" altLang="ko-KR" sz="1800">
                <a:latin typeface="견명조" pitchFamily="18" charset="-127"/>
              </a:rPr>
              <a:t>break</a:t>
            </a:r>
            <a:r>
              <a:rPr lang="ko-KR" altLang="en-US" sz="1800">
                <a:latin typeface="견명조" pitchFamily="18" charset="-127"/>
              </a:rPr>
              <a:t>문을 만날 때까지 문장들을 수행한다</a:t>
            </a:r>
            <a:r>
              <a:rPr lang="en-US" altLang="ko-KR" sz="1800">
                <a:latin typeface="견명조" pitchFamily="18" charset="-127"/>
              </a:rPr>
              <a:t>.(break</a:t>
            </a:r>
            <a:r>
              <a:rPr lang="ko-KR" altLang="en-US" sz="1800">
                <a:latin typeface="견명조" pitchFamily="18" charset="-127"/>
              </a:rPr>
              <a:t>문이 없으면 </a:t>
            </a:r>
            <a:r>
              <a:rPr lang="en-US" altLang="ko-KR" sz="1800">
                <a:latin typeface="견명조" pitchFamily="18" charset="-127"/>
              </a:rPr>
              <a:t>switch</a:t>
            </a:r>
            <a:r>
              <a:rPr lang="ko-KR" altLang="en-US" sz="1800">
                <a:latin typeface="견명조" pitchFamily="18" charset="-127"/>
              </a:rPr>
              <a:t>문의 끝까지 진행한다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1557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if</a:t>
            </a:r>
            <a:r>
              <a:rPr lang="ko-KR" altLang="en-US" sz="1800" dirty="0">
                <a:latin typeface="견명조" pitchFamily="18" charset="-127"/>
              </a:rPr>
              <a:t>문의 </a:t>
            </a:r>
            <a:r>
              <a:rPr lang="ko-KR" altLang="en-US" sz="1800" dirty="0" err="1">
                <a:latin typeface="견명조" pitchFamily="18" charset="-127"/>
              </a:rPr>
              <a:t>조건식과</a:t>
            </a:r>
            <a:r>
              <a:rPr lang="ko-KR" altLang="en-US" sz="1800" dirty="0">
                <a:latin typeface="견명조" pitchFamily="18" charset="-127"/>
              </a:rPr>
              <a:t> 달리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조건식의</a:t>
            </a:r>
            <a:r>
              <a:rPr lang="ko-KR" altLang="en-US" sz="1800" dirty="0">
                <a:latin typeface="견명조" pitchFamily="18" charset="-127"/>
              </a:rPr>
              <a:t> 계산결과가 </a:t>
            </a:r>
            <a:r>
              <a:rPr lang="en-US" altLang="ko-KR" sz="1800" dirty="0" err="1">
                <a:latin typeface="견명조" pitchFamily="18" charset="-127"/>
              </a:rPr>
              <a:t>int</a:t>
            </a:r>
            <a:r>
              <a:rPr lang="ko-KR" altLang="en-US" sz="1800" dirty="0">
                <a:latin typeface="견명조" pitchFamily="18" charset="-127"/>
              </a:rPr>
              <a:t>범위 이하의 정수만 가능</a:t>
            </a:r>
          </a:p>
        </p:txBody>
      </p:sp>
      <p:pic>
        <p:nvPicPr>
          <p:cNvPr id="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794125"/>
            <a:ext cx="5149850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24860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6088" indent="-446088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일치하는 </a:t>
            </a:r>
            <a:r>
              <a:rPr lang="en-US" altLang="ko-KR" sz="1800" dirty="0">
                <a:latin typeface="견명조" pitchFamily="18" charset="-127"/>
              </a:rPr>
              <a:t>case</a:t>
            </a:r>
            <a:r>
              <a:rPr lang="ko-KR" altLang="en-US" sz="1800" dirty="0">
                <a:latin typeface="견명조" pitchFamily="18" charset="-127"/>
              </a:rPr>
              <a:t>문의 값이 없는 경우 </a:t>
            </a:r>
            <a:r>
              <a:rPr lang="en-US" altLang="ko-KR" sz="1800" dirty="0">
                <a:latin typeface="견명조" pitchFamily="18" charset="-127"/>
              </a:rPr>
              <a:t>default</a:t>
            </a:r>
            <a:r>
              <a:rPr lang="ko-KR" altLang="en-US" sz="1800" dirty="0">
                <a:latin typeface="견명조" pitchFamily="18" charset="-127"/>
              </a:rPr>
              <a:t>문으로 이동한다</a:t>
            </a:r>
            <a:r>
              <a:rPr lang="en-US" altLang="ko-KR" sz="1800" dirty="0">
                <a:latin typeface="견명조" pitchFamily="18" charset="-127"/>
              </a:rPr>
              <a:t>. 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969963" y="2809875"/>
            <a:ext cx="7597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6088" indent="-446088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(default</a:t>
            </a:r>
            <a:r>
              <a:rPr lang="ko-KR" altLang="en-US" sz="1800">
                <a:latin typeface="견명조" pitchFamily="18" charset="-127"/>
              </a:rPr>
              <a:t>문 생략가능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pic>
        <p:nvPicPr>
          <p:cNvPr id="11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3797300"/>
            <a:ext cx="3421063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68313" y="309880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case</a:t>
            </a:r>
            <a:r>
              <a:rPr lang="ko-KR" altLang="en-US" sz="1800" dirty="0">
                <a:latin typeface="견명조" pitchFamily="18" charset="-127"/>
              </a:rPr>
              <a:t>문의 값으로 변수를 사용할 수 없다</a:t>
            </a:r>
            <a:r>
              <a:rPr lang="en-US" altLang="ko-KR" sz="1800" dirty="0">
                <a:latin typeface="견명조" pitchFamily="18" charset="-127"/>
              </a:rPr>
              <a:t>.(</a:t>
            </a:r>
            <a:r>
              <a:rPr lang="ko-KR" altLang="en-US" sz="1800" dirty="0" err="1">
                <a:latin typeface="견명조" pitchFamily="18" charset="-127"/>
              </a:rPr>
              <a:t>리터럴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상수만 가능</a:t>
            </a:r>
            <a:r>
              <a:rPr lang="en-US" altLang="ko-KR" sz="1800" dirty="0">
                <a:latin typeface="견명조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58775" y="764704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조건문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 </a:t>
            </a:r>
            <a:r>
              <a:rPr lang="en-US" altLang="ko-KR" sz="2800" dirty="0">
                <a:latin typeface="견명조" pitchFamily="18" charset="-127"/>
              </a:rPr>
              <a:t>switch</a:t>
            </a:r>
            <a:r>
              <a:rPr lang="ko-KR" altLang="en-US" sz="2800" dirty="0">
                <a:latin typeface="견명조" pitchFamily="18" charset="-127"/>
              </a:rPr>
              <a:t>문 </a:t>
            </a:r>
            <a:r>
              <a:rPr lang="en-US" altLang="ko-KR" sz="2800" dirty="0" smtClean="0">
                <a:latin typeface="견명조" pitchFamily="18" charset="-127"/>
              </a:rPr>
              <a:t> </a:t>
            </a:r>
            <a:r>
              <a:rPr lang="ko-KR" altLang="en-US" sz="2800" dirty="0" err="1">
                <a:latin typeface="견명조" pitchFamily="18" charset="-127"/>
              </a:rPr>
              <a:t>사용예</a:t>
            </a:r>
            <a:r>
              <a:rPr lang="en-US" altLang="ko-KR" sz="2800" dirty="0">
                <a:latin typeface="견명조" pitchFamily="18" charset="-127"/>
              </a:rPr>
              <a:t>(examples)</a:t>
            </a:r>
            <a:endParaRPr lang="ko-KR" altLang="en-US" sz="2800" dirty="0">
              <a:latin typeface="견명조" pitchFamily="18" charset="-127"/>
            </a:endParaRPr>
          </a:p>
        </p:txBody>
      </p:sp>
      <p:pic>
        <p:nvPicPr>
          <p:cNvPr id="5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84313"/>
            <a:ext cx="3600450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1520825"/>
            <a:ext cx="244157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719138" y="3357563"/>
            <a:ext cx="3781425" cy="3465512"/>
            <a:chOff x="271" y="2137"/>
            <a:chExt cx="2382" cy="2183"/>
          </a:xfrm>
        </p:grpSpPr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" y="2205"/>
              <a:ext cx="2222" cy="2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7"/>
            <p:cNvSpPr>
              <a:spLocks noChangeArrowheads="1"/>
            </p:cNvSpPr>
            <p:nvPr/>
          </p:nvSpPr>
          <p:spPr bwMode="auto">
            <a:xfrm>
              <a:off x="271" y="2137"/>
              <a:ext cx="2382" cy="218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4176713" y="4006850"/>
            <a:ext cx="4140200" cy="2816225"/>
            <a:chOff x="2631" y="2524"/>
            <a:chExt cx="2608" cy="1774"/>
          </a:xfrm>
        </p:grpSpPr>
        <p:pic>
          <p:nvPicPr>
            <p:cNvPr id="12" name="Picture 2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2569"/>
              <a:ext cx="1065" cy="1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3493" y="2524"/>
              <a:ext cx="1746" cy="177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>
              <a:off x="2631" y="3362"/>
              <a:ext cx="102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조건문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>
                <a:latin typeface="견명조" pitchFamily="18" charset="-127"/>
              </a:rPr>
              <a:t>-</a:t>
            </a:r>
            <a:r>
              <a:rPr lang="en-US" altLang="ko-KR" sz="2800" dirty="0" smtClean="0">
                <a:latin typeface="견명조" pitchFamily="18" charset="-127"/>
              </a:rPr>
              <a:t> </a:t>
            </a:r>
            <a:r>
              <a:rPr lang="en-US" altLang="ko-KR" sz="2800" dirty="0">
                <a:latin typeface="견명조" pitchFamily="18" charset="-127"/>
              </a:rPr>
              <a:t>if</a:t>
            </a:r>
            <a:r>
              <a:rPr lang="ko-KR" altLang="en-US" sz="2800" dirty="0">
                <a:latin typeface="견명조" pitchFamily="18" charset="-127"/>
              </a:rPr>
              <a:t>문과 </a:t>
            </a:r>
            <a:r>
              <a:rPr lang="en-US" altLang="ko-KR" sz="2800" dirty="0">
                <a:latin typeface="견명조" pitchFamily="18" charset="-127"/>
              </a:rPr>
              <a:t>switch</a:t>
            </a:r>
            <a:r>
              <a:rPr lang="ko-KR" altLang="en-US" sz="2800" dirty="0">
                <a:latin typeface="견명조" pitchFamily="18" charset="-127"/>
              </a:rPr>
              <a:t>문의 비교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28463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if</a:t>
            </a:r>
            <a:r>
              <a:rPr lang="ko-KR" altLang="en-US" sz="1800">
                <a:latin typeface="견명조" pitchFamily="18" charset="-127"/>
              </a:rPr>
              <a:t>문 보다 </a:t>
            </a:r>
            <a:r>
              <a:rPr lang="en-US" altLang="ko-KR" sz="1800">
                <a:latin typeface="견명조" pitchFamily="18" charset="-127"/>
              </a:rPr>
              <a:t>switch</a:t>
            </a:r>
            <a:r>
              <a:rPr lang="ko-KR" altLang="en-US" sz="1800">
                <a:latin typeface="견명조" pitchFamily="18" charset="-127"/>
              </a:rPr>
              <a:t>문이 더 간결하고 효율적이다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1691516"/>
            <a:ext cx="860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if</a:t>
            </a:r>
            <a:r>
              <a:rPr lang="ko-KR" altLang="en-US" sz="1800" dirty="0">
                <a:latin typeface="견명조" pitchFamily="18" charset="-127"/>
              </a:rPr>
              <a:t>문이 주로 사용되며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경우의 수가 많은 경우 </a:t>
            </a:r>
            <a:r>
              <a:rPr lang="en-US" altLang="ko-KR" sz="1800" dirty="0">
                <a:latin typeface="견명조" pitchFamily="18" charset="-127"/>
              </a:rPr>
              <a:t>switch</a:t>
            </a:r>
            <a:r>
              <a:rPr lang="ko-KR" altLang="en-US" sz="1800" dirty="0">
                <a:latin typeface="견명조" pitchFamily="18" charset="-127"/>
              </a:rPr>
              <a:t>문을 사용할 것을 </a:t>
            </a:r>
            <a:r>
              <a:rPr lang="ko-KR" altLang="en-US" sz="1800" dirty="0" smtClean="0">
                <a:latin typeface="견명조" pitchFamily="18" charset="-127"/>
              </a:rPr>
              <a:t>고려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220503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모든 </a:t>
            </a:r>
            <a:r>
              <a:rPr lang="en-US" altLang="ko-KR" sz="1800">
                <a:latin typeface="견명조" pitchFamily="18" charset="-127"/>
              </a:rPr>
              <a:t>switch</a:t>
            </a:r>
            <a:r>
              <a:rPr lang="ko-KR" altLang="en-US" sz="1800">
                <a:latin typeface="견명조" pitchFamily="18" charset="-127"/>
              </a:rPr>
              <a:t>문은 </a:t>
            </a:r>
            <a:r>
              <a:rPr lang="en-US" altLang="ko-KR" sz="1800">
                <a:latin typeface="견명조" pitchFamily="18" charset="-127"/>
              </a:rPr>
              <a:t>if</a:t>
            </a:r>
            <a:r>
              <a:rPr lang="ko-KR" altLang="en-US" sz="1800">
                <a:latin typeface="견명조" pitchFamily="18" charset="-127"/>
              </a:rPr>
              <a:t>문으로 변경이 가능하지만</a:t>
            </a:r>
            <a:r>
              <a:rPr lang="en-US" altLang="ko-KR" sz="1800">
                <a:latin typeface="견명조" pitchFamily="18" charset="-127"/>
              </a:rPr>
              <a:t>, if</a:t>
            </a:r>
            <a:r>
              <a:rPr lang="ko-KR" altLang="en-US" sz="1800">
                <a:latin typeface="견명조" pitchFamily="18" charset="-127"/>
              </a:rPr>
              <a:t>문은 </a:t>
            </a:r>
            <a:r>
              <a:rPr lang="en-US" altLang="ko-KR" sz="1800">
                <a:latin typeface="견명조" pitchFamily="18" charset="-127"/>
              </a:rPr>
              <a:t>switch</a:t>
            </a:r>
            <a:r>
              <a:rPr lang="ko-KR" altLang="en-US" sz="1800">
                <a:latin typeface="견명조" pitchFamily="18" charset="-127"/>
              </a:rPr>
              <a:t>문으로 변경할 수 없는 경우가 많다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719138" y="3644900"/>
            <a:ext cx="7812087" cy="2736850"/>
            <a:chOff x="453" y="2500"/>
            <a:chExt cx="4921" cy="1724"/>
          </a:xfrm>
        </p:grpSpPr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2993" y="2500"/>
              <a:ext cx="2381" cy="1724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453" y="2500"/>
              <a:ext cx="2268" cy="1724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12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2568"/>
              <a:ext cx="2313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582"/>
              <a:ext cx="2132" cy="1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Line 46"/>
            <p:cNvSpPr>
              <a:spLocks noChangeShapeType="1"/>
            </p:cNvSpPr>
            <p:nvPr/>
          </p:nvSpPr>
          <p:spPr bwMode="auto">
            <a:xfrm>
              <a:off x="2426" y="3363"/>
              <a:ext cx="8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58775" y="836712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반복문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>
                <a:latin typeface="Arial" charset="0"/>
              </a:rPr>
              <a:t>–</a:t>
            </a:r>
            <a:r>
              <a:rPr lang="en-US" altLang="ko-KR" sz="2800" dirty="0">
                <a:latin typeface="견명조" pitchFamily="18" charset="-127"/>
              </a:rPr>
              <a:t> for, while, do-while</a:t>
            </a:r>
            <a:endParaRPr lang="ko-KR" altLang="en-US" sz="2800" dirty="0">
              <a:latin typeface="견명조" pitchFamily="18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9827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조건식과</a:t>
            </a:r>
            <a:r>
              <a:rPr lang="ko-KR" altLang="en-US" sz="1800" dirty="0">
                <a:latin typeface="견명조" pitchFamily="18" charset="-127"/>
              </a:rPr>
              <a:t> 수행할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또는 문장으로 구성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1557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문장 또는 문장들을 반복해서 수행할 때 사용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27749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for</a:t>
            </a:r>
            <a:r>
              <a:rPr lang="ko-KR" altLang="en-US" sz="1800">
                <a:latin typeface="견명조" pitchFamily="18" charset="-127"/>
              </a:rPr>
              <a:t>문과 </a:t>
            </a:r>
            <a:r>
              <a:rPr lang="en-US" altLang="ko-KR" sz="1800">
                <a:latin typeface="견명조" pitchFamily="18" charset="-127"/>
              </a:rPr>
              <a:t>while</a:t>
            </a:r>
            <a:r>
              <a:rPr lang="ko-KR" altLang="en-US" sz="1800">
                <a:latin typeface="견명조" pitchFamily="18" charset="-127"/>
              </a:rPr>
              <a:t>문은 서로 변경가능하다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23844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반복회수가 중요한 경우에 </a:t>
            </a:r>
            <a:r>
              <a:rPr lang="en-US" altLang="ko-KR" sz="1800" dirty="0">
                <a:latin typeface="견명조" pitchFamily="18" charset="-127"/>
              </a:rPr>
              <a:t>for</a:t>
            </a:r>
            <a:r>
              <a:rPr lang="ko-KR" altLang="en-US" sz="1800" dirty="0">
                <a:latin typeface="견명조" pitchFamily="18" charset="-127"/>
              </a:rPr>
              <a:t>문을 그 외에는 </a:t>
            </a:r>
            <a:r>
              <a:rPr lang="en-US" altLang="ko-KR" sz="1800" dirty="0">
                <a:latin typeface="견명조" pitchFamily="18" charset="-127"/>
              </a:rPr>
              <a:t>while</a:t>
            </a:r>
            <a:r>
              <a:rPr lang="ko-KR" altLang="en-US" sz="1800" dirty="0">
                <a:latin typeface="견명조" pitchFamily="18" charset="-127"/>
              </a:rPr>
              <a:t>문을 사용한다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8313" y="3176588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do-while</a:t>
            </a:r>
            <a:r>
              <a:rPr lang="ko-KR" altLang="en-US" sz="1800">
                <a:latin typeface="견명조" pitchFamily="18" charset="-127"/>
              </a:rPr>
              <a:t>문은 </a:t>
            </a:r>
            <a:r>
              <a:rPr lang="en-US" altLang="ko-KR" sz="1800">
                <a:latin typeface="견명조" pitchFamily="18" charset="-127"/>
              </a:rPr>
              <a:t>while</a:t>
            </a:r>
            <a:r>
              <a:rPr lang="ko-KR" altLang="en-US" sz="1800">
                <a:latin typeface="견명조" pitchFamily="18" charset="-127"/>
              </a:rPr>
              <a:t>문의 변형으로 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한번은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1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3992563"/>
            <a:ext cx="2400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3924300" y="4005263"/>
            <a:ext cx="4140200" cy="1008062"/>
            <a:chOff x="2472" y="2523"/>
            <a:chExt cx="2608" cy="635"/>
          </a:xfrm>
        </p:grpSpPr>
        <p:grpSp>
          <p:nvGrpSpPr>
            <p:cNvPr id="13" name="Group 33"/>
            <p:cNvGrpSpPr>
              <a:grpSpLocks/>
            </p:cNvGrpSpPr>
            <p:nvPr/>
          </p:nvGrpSpPr>
          <p:grpSpPr bwMode="auto">
            <a:xfrm>
              <a:off x="3061" y="2523"/>
              <a:ext cx="2019" cy="635"/>
              <a:chOff x="2993" y="2478"/>
              <a:chExt cx="2019" cy="635"/>
            </a:xfrm>
          </p:grpSpPr>
          <p:pic>
            <p:nvPicPr>
              <p:cNvPr id="15" name="Picture 2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2546"/>
                <a:ext cx="1770" cy="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28"/>
              <p:cNvSpPr>
                <a:spLocks noChangeArrowheads="1"/>
              </p:cNvSpPr>
              <p:nvPr/>
            </p:nvSpPr>
            <p:spPr bwMode="auto">
              <a:xfrm>
                <a:off x="2993" y="2478"/>
                <a:ext cx="2019" cy="635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" name="Line 34"/>
            <p:cNvSpPr>
              <a:spLocks noChangeShapeType="1"/>
            </p:cNvSpPr>
            <p:nvPr/>
          </p:nvSpPr>
          <p:spPr bwMode="auto">
            <a:xfrm>
              <a:off x="2472" y="2840"/>
              <a:ext cx="7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7" name="Group 38"/>
          <p:cNvGrpSpPr>
            <a:grpSpLocks/>
          </p:cNvGrpSpPr>
          <p:nvPr/>
        </p:nvGrpSpPr>
        <p:grpSpPr bwMode="auto">
          <a:xfrm>
            <a:off x="3924300" y="4616450"/>
            <a:ext cx="4140200" cy="2052638"/>
            <a:chOff x="2472" y="2908"/>
            <a:chExt cx="2608" cy="1293"/>
          </a:xfrm>
        </p:grpSpPr>
        <p:grpSp>
          <p:nvGrpSpPr>
            <p:cNvPr id="18" name="Group 32"/>
            <p:cNvGrpSpPr>
              <a:grpSpLocks/>
            </p:cNvGrpSpPr>
            <p:nvPr/>
          </p:nvGrpSpPr>
          <p:grpSpPr bwMode="auto">
            <a:xfrm>
              <a:off x="3061" y="3317"/>
              <a:ext cx="2019" cy="884"/>
              <a:chOff x="2993" y="3249"/>
              <a:chExt cx="2019" cy="884"/>
            </a:xfrm>
          </p:grpSpPr>
          <p:pic>
            <p:nvPicPr>
              <p:cNvPr id="20" name="Picture 2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3271"/>
                <a:ext cx="1758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9"/>
              <p:cNvSpPr>
                <a:spLocks noChangeArrowheads="1"/>
              </p:cNvSpPr>
              <p:nvPr/>
            </p:nvSpPr>
            <p:spPr bwMode="auto">
              <a:xfrm>
                <a:off x="2993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>
              <a:off x="2472" y="2908"/>
              <a:ext cx="703" cy="6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22" name="Group 39"/>
          <p:cNvGrpSpPr>
            <a:grpSpLocks/>
          </p:cNvGrpSpPr>
          <p:nvPr/>
        </p:nvGrpSpPr>
        <p:grpSpPr bwMode="auto">
          <a:xfrm>
            <a:off x="935038" y="4652963"/>
            <a:ext cx="3205162" cy="2016125"/>
            <a:chOff x="589" y="2931"/>
            <a:chExt cx="2019" cy="1270"/>
          </a:xfrm>
        </p:grpSpPr>
        <p:grpSp>
          <p:nvGrpSpPr>
            <p:cNvPr id="23" name="Group 31"/>
            <p:cNvGrpSpPr>
              <a:grpSpLocks/>
            </p:cNvGrpSpPr>
            <p:nvPr/>
          </p:nvGrpSpPr>
          <p:grpSpPr bwMode="auto">
            <a:xfrm>
              <a:off x="589" y="3317"/>
              <a:ext cx="2019" cy="884"/>
              <a:chOff x="521" y="3249"/>
              <a:chExt cx="2019" cy="884"/>
            </a:xfrm>
          </p:grpSpPr>
          <p:pic>
            <p:nvPicPr>
              <p:cNvPr id="25" name="Picture 2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" y="3271"/>
                <a:ext cx="1776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521" y="3249"/>
                <a:ext cx="2019" cy="884"/>
              </a:xfrm>
              <a:prstGeom prst="rect">
                <a:avLst/>
              </a:prstGeom>
              <a:noFill/>
              <a:ln w="25400" algn="ctr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>
              <a:off x="2426" y="2931"/>
              <a:ext cx="0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58775" y="692696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반복문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</a:t>
            </a:r>
            <a:r>
              <a:rPr lang="en-US" altLang="ko-KR" sz="2800" dirty="0">
                <a:latin typeface="견명조" pitchFamily="18" charset="-127"/>
              </a:rPr>
              <a:t>for</a:t>
            </a:r>
            <a:r>
              <a:rPr lang="ko-KR" altLang="en-US" sz="2800" dirty="0">
                <a:latin typeface="견명조" pitchFamily="18" charset="-127"/>
              </a:rPr>
              <a:t>문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557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초기화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조건식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증감식 그리고 수행할 블럭</a:t>
            </a:r>
            <a:r>
              <a:rPr lang="en-US" altLang="ko-KR" sz="1800">
                <a:latin typeface="견명조" pitchFamily="18" charset="-127"/>
              </a:rPr>
              <a:t>{} </a:t>
            </a:r>
            <a:r>
              <a:rPr lang="ko-KR" altLang="en-US" sz="180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7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95488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3508375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157788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92"/>
          <p:cNvGraphicFramePr>
            <a:graphicFrameLocks noGrp="1"/>
          </p:cNvGraphicFramePr>
          <p:nvPr/>
        </p:nvGraphicFramePr>
        <p:xfrm>
          <a:off x="6408738" y="4581525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/>
                <a:gridCol w="827087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2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719138" y="46164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</a:t>
            </a:r>
            <a:r>
              <a:rPr lang="ko-KR" altLang="en-US" sz="1800">
                <a:latin typeface="견명조" pitchFamily="18" charset="-127"/>
              </a:rPr>
              <a:t>예</a:t>
            </a:r>
            <a:r>
              <a:rPr lang="en-US" altLang="ko-KR" sz="1800">
                <a:latin typeface="견명조" pitchFamily="18" charset="-127"/>
              </a:rPr>
              <a:t>) 1</a:t>
            </a:r>
            <a:r>
              <a:rPr lang="ko-KR" altLang="en-US" sz="1800">
                <a:latin typeface="견명조" pitchFamily="18" charset="-127"/>
              </a:rPr>
              <a:t>부터 </a:t>
            </a:r>
            <a:r>
              <a:rPr lang="en-US" altLang="ko-KR" sz="1800">
                <a:latin typeface="견명조" pitchFamily="18" charset="-127"/>
              </a:rPr>
              <a:t>10</a:t>
            </a:r>
            <a:r>
              <a:rPr lang="ko-KR" altLang="en-US" sz="1800">
                <a:latin typeface="견명조" pitchFamily="18" charset="-127"/>
              </a:rPr>
              <a:t>까지의 정수를 더하기</a:t>
            </a:r>
            <a:endParaRPr lang="en-US" altLang="ko-KR" sz="1800">
              <a:latin typeface="견명조" pitchFamily="18" charset="-127"/>
            </a:endParaRPr>
          </a:p>
        </p:txBody>
      </p:sp>
      <p:grpSp>
        <p:nvGrpSpPr>
          <p:cNvPr id="12" name="Group 105"/>
          <p:cNvGrpSpPr>
            <a:grpSpLocks/>
          </p:cNvGrpSpPr>
          <p:nvPr/>
        </p:nvGrpSpPr>
        <p:grpSpPr bwMode="auto">
          <a:xfrm>
            <a:off x="5040313" y="4976813"/>
            <a:ext cx="684212" cy="557212"/>
            <a:chOff x="2993" y="3261"/>
            <a:chExt cx="431" cy="351"/>
          </a:xfrm>
        </p:grpSpPr>
        <p:sp>
          <p:nvSpPr>
            <p:cNvPr id="13" name="Text Box 103"/>
            <p:cNvSpPr txBox="1">
              <a:spLocks noChangeArrowheads="1"/>
            </p:cNvSpPr>
            <p:nvPr/>
          </p:nvSpPr>
          <p:spPr bwMode="auto">
            <a:xfrm>
              <a:off x="3083" y="3261"/>
              <a:ext cx="205" cy="19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3D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/>
                <a:t>i</a:t>
              </a:r>
            </a:p>
          </p:txBody>
        </p:sp>
        <p:sp>
          <p:nvSpPr>
            <p:cNvPr id="14" name="Rectangle 104"/>
            <p:cNvSpPr>
              <a:spLocks noChangeArrowheads="1"/>
            </p:cNvSpPr>
            <p:nvPr/>
          </p:nvSpPr>
          <p:spPr bwMode="auto">
            <a:xfrm>
              <a:off x="2993" y="3430"/>
              <a:ext cx="431" cy="1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5" name="Group 109"/>
          <p:cNvGrpSpPr>
            <a:grpSpLocks/>
          </p:cNvGrpSpPr>
          <p:nvPr/>
        </p:nvGrpSpPr>
        <p:grpSpPr bwMode="auto">
          <a:xfrm>
            <a:off x="5038725" y="5697538"/>
            <a:ext cx="720725" cy="557212"/>
            <a:chOff x="3084" y="3657"/>
            <a:chExt cx="454" cy="351"/>
          </a:xfrm>
        </p:grpSpPr>
        <p:sp>
          <p:nvSpPr>
            <p:cNvPr id="16" name="Text Box 107"/>
            <p:cNvSpPr txBox="1">
              <a:spLocks noChangeArrowheads="1"/>
            </p:cNvSpPr>
            <p:nvPr/>
          </p:nvSpPr>
          <p:spPr bwMode="auto">
            <a:xfrm>
              <a:off x="3084" y="3657"/>
              <a:ext cx="431" cy="19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3D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/>
                <a:t>sum</a:t>
              </a:r>
            </a:p>
          </p:txBody>
        </p:sp>
        <p:sp>
          <p:nvSpPr>
            <p:cNvPr id="17" name="Rectangle 108"/>
            <p:cNvSpPr>
              <a:spLocks noChangeArrowheads="1"/>
            </p:cNvSpPr>
            <p:nvPr/>
          </p:nvSpPr>
          <p:spPr bwMode="auto">
            <a:xfrm>
              <a:off x="3107" y="3826"/>
              <a:ext cx="431" cy="1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38849" y="756443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반복문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for</a:t>
            </a:r>
            <a:r>
              <a:rPr lang="ko-KR" altLang="en-US" sz="2800" dirty="0" smtClean="0">
                <a:latin typeface="견명조" pitchFamily="18" charset="-127"/>
              </a:rPr>
              <a:t>문</a:t>
            </a:r>
            <a:r>
              <a:rPr lang="en-US" altLang="ko-KR" sz="2800" dirty="0" smtClean="0">
                <a:latin typeface="견명조" pitchFamily="18" charset="-127"/>
              </a:rPr>
              <a:t> </a:t>
            </a:r>
            <a:r>
              <a:rPr lang="ko-KR" altLang="en-US" sz="2800" dirty="0" err="1">
                <a:latin typeface="견명조" pitchFamily="18" charset="-127"/>
              </a:rPr>
              <a:t>작성예</a:t>
            </a:r>
            <a:r>
              <a:rPr lang="en-US" altLang="ko-KR" sz="2800" dirty="0">
                <a:latin typeface="견명조" pitchFamily="18" charset="-127"/>
              </a:rPr>
              <a:t>(examples)</a:t>
            </a:r>
          </a:p>
        </p:txBody>
      </p:sp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76388"/>
            <a:ext cx="6624638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4437063"/>
            <a:ext cx="7021512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27"/>
          <p:cNvSpPr txBox="1">
            <a:spLocks noChangeArrowheads="1"/>
          </p:cNvSpPr>
          <p:nvPr/>
        </p:nvSpPr>
        <p:spPr bwMode="auto">
          <a:xfrm>
            <a:off x="6193110" y="6092825"/>
            <a:ext cx="1619250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3D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>
                <a:cs typeface="Courier New" pitchFamily="49" charset="0"/>
              </a:rPr>
              <a:t>←</a:t>
            </a:r>
            <a:r>
              <a:rPr lang="ko-KR" altLang="en-US" dirty="0"/>
              <a:t>에러발생</a:t>
            </a:r>
          </a:p>
        </p:txBody>
      </p:sp>
    </p:spTree>
    <p:extLst>
      <p:ext uri="{BB962C8B-B14F-4D97-AF65-F5344CB8AC3E}">
        <p14:creationId xmlns:p14="http://schemas.microsoft.com/office/powerpoint/2010/main" val="17013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358775" y="692696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반복문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</a:t>
            </a:r>
            <a:r>
              <a:rPr lang="en-US" altLang="ko-KR" sz="2800" dirty="0">
                <a:latin typeface="견명조" pitchFamily="18" charset="-127"/>
              </a:rPr>
              <a:t>while</a:t>
            </a:r>
            <a:r>
              <a:rPr lang="ko-KR" altLang="en-US" sz="2800" dirty="0">
                <a:latin typeface="견명조" pitchFamily="18" charset="-127"/>
              </a:rPr>
              <a:t>문</a:t>
            </a:r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468313" y="15573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조건식과 수행할 블럭</a:t>
            </a:r>
            <a:r>
              <a:rPr lang="en-US" altLang="ko-KR" sz="1800">
                <a:latin typeface="견명조" pitchFamily="18" charset="-127"/>
              </a:rPr>
              <a:t>{} </a:t>
            </a:r>
            <a:r>
              <a:rPr lang="ko-KR" altLang="en-US" sz="1800">
                <a:latin typeface="견명조" pitchFamily="18" charset="-127"/>
              </a:rPr>
              <a:t>또는 문장으로 구성</a:t>
            </a:r>
          </a:p>
        </p:txBody>
      </p:sp>
      <p:pic>
        <p:nvPicPr>
          <p:cNvPr id="30" name="Picture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52625"/>
            <a:ext cx="7164387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62"/>
          <p:cNvGrpSpPr>
            <a:grpSpLocks/>
          </p:cNvGrpSpPr>
          <p:nvPr/>
        </p:nvGrpSpPr>
        <p:grpSpPr bwMode="auto">
          <a:xfrm>
            <a:off x="971550" y="3429000"/>
            <a:ext cx="3455988" cy="1331913"/>
            <a:chOff x="612" y="3186"/>
            <a:chExt cx="2177" cy="839"/>
          </a:xfrm>
        </p:grpSpPr>
        <p:sp>
          <p:nvSpPr>
            <p:cNvPr id="35" name="Rectangle 53"/>
            <p:cNvSpPr>
              <a:spLocks noChangeArrowheads="1"/>
            </p:cNvSpPr>
            <p:nvPr/>
          </p:nvSpPr>
          <p:spPr bwMode="auto">
            <a:xfrm>
              <a:off x="612" y="3186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36" name="Picture 6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" y="3262"/>
              <a:ext cx="2019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73"/>
          <p:cNvGrpSpPr>
            <a:grpSpLocks/>
          </p:cNvGrpSpPr>
          <p:nvPr/>
        </p:nvGrpSpPr>
        <p:grpSpPr bwMode="auto">
          <a:xfrm>
            <a:off x="4211638" y="3429000"/>
            <a:ext cx="4176712" cy="1331913"/>
            <a:chOff x="2653" y="2160"/>
            <a:chExt cx="2631" cy="839"/>
          </a:xfrm>
        </p:grpSpPr>
        <p:sp>
          <p:nvSpPr>
            <p:cNvPr id="38" name="Rectangle 67"/>
            <p:cNvSpPr>
              <a:spLocks noChangeArrowheads="1"/>
            </p:cNvSpPr>
            <p:nvPr/>
          </p:nvSpPr>
          <p:spPr bwMode="auto">
            <a:xfrm>
              <a:off x="3107" y="2160"/>
              <a:ext cx="2177" cy="839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pic>
          <p:nvPicPr>
            <p:cNvPr id="39" name="Picture 7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" y="2296"/>
              <a:ext cx="2136" cy="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Line 70"/>
            <p:cNvSpPr>
              <a:spLocks noChangeShapeType="1"/>
            </p:cNvSpPr>
            <p:nvPr/>
          </p:nvSpPr>
          <p:spPr bwMode="auto">
            <a:xfrm flipH="1">
              <a:off x="2653" y="2591"/>
              <a:ext cx="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8774" y="756443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err="1" smtClean="0">
                <a:latin typeface="견명조" pitchFamily="18" charset="-127"/>
              </a:rPr>
              <a:t>반복문</a:t>
            </a:r>
            <a:r>
              <a:rPr lang="ko-KR" altLang="en-US" sz="2800" dirty="0" smtClean="0">
                <a:latin typeface="견명조" pitchFamily="18" charset="-127"/>
              </a:rPr>
              <a:t> </a:t>
            </a:r>
            <a:r>
              <a:rPr lang="en-US" altLang="ko-KR" sz="2800" dirty="0" smtClean="0">
                <a:latin typeface="견명조" pitchFamily="18" charset="-127"/>
              </a:rPr>
              <a:t>- </a:t>
            </a:r>
            <a:r>
              <a:rPr lang="en-US" altLang="ko-KR" sz="2800" dirty="0">
                <a:latin typeface="견명조" pitchFamily="18" charset="-127"/>
              </a:rPr>
              <a:t>do-while</a:t>
            </a:r>
            <a:r>
              <a:rPr lang="ko-KR" altLang="en-US" sz="2800" dirty="0">
                <a:latin typeface="견명조" pitchFamily="18" charset="-127"/>
              </a:rPr>
              <a:t>문</a:t>
            </a:r>
            <a:endParaRPr lang="en-US" altLang="ko-KR" sz="2800" dirty="0">
              <a:latin typeface="견명조" pitchFamily="18" charset="-127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468313" y="20907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이 최소한 </a:t>
            </a:r>
            <a:r>
              <a:rPr lang="en-US" altLang="ko-KR" sz="1800">
                <a:latin typeface="견명조" pitchFamily="18" charset="-127"/>
              </a:rPr>
              <a:t>1</a:t>
            </a:r>
            <a:r>
              <a:rPr lang="ko-KR" altLang="en-US" sz="1800">
                <a:latin typeface="견명조" pitchFamily="18" charset="-127"/>
              </a:rPr>
              <a:t>번 이상 수행될 것을 보장한다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while</a:t>
            </a:r>
            <a:r>
              <a:rPr lang="ko-KR" altLang="en-US" sz="1800">
                <a:latin typeface="견명조" pitchFamily="18" charset="-127"/>
              </a:rPr>
              <a:t>문의 변형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을 먼저 수행한 다음에 조건식을 계산한다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24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92375"/>
            <a:ext cx="7056438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041775"/>
            <a:ext cx="6697663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Group 102"/>
          <p:cNvGraphicFramePr>
            <a:graphicFrameLocks noGrp="1"/>
          </p:cNvGraphicFramePr>
          <p:nvPr/>
        </p:nvGraphicFramePr>
        <p:xfrm>
          <a:off x="7667625" y="2852738"/>
          <a:ext cx="1152525" cy="3683002"/>
        </p:xfrm>
        <a:graphic>
          <a:graphicData uri="http://schemas.openxmlformats.org/drawingml/2006/table">
            <a:tbl>
              <a:tblPr/>
              <a:tblGrid>
                <a:gridCol w="549275"/>
                <a:gridCol w="60325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문자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1042988" y="756443"/>
            <a:ext cx="78851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견명조" pitchFamily="18" charset="-127"/>
              </a:rPr>
              <a:t>break</a:t>
            </a:r>
            <a:r>
              <a:rPr lang="ko-KR" altLang="en-US" sz="2800" dirty="0">
                <a:latin typeface="견명조" pitchFamily="18" charset="-127"/>
              </a:rPr>
              <a:t>문</a:t>
            </a:r>
            <a:endParaRPr lang="en-US" altLang="ko-KR" sz="2800" dirty="0">
              <a:latin typeface="견명조" pitchFamily="18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20907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주로 </a:t>
            </a:r>
            <a:r>
              <a:rPr lang="en-US" altLang="ko-KR" sz="1800" dirty="0">
                <a:latin typeface="견명조" pitchFamily="18" charset="-127"/>
              </a:rPr>
              <a:t>if</a:t>
            </a:r>
            <a:r>
              <a:rPr lang="ko-KR" altLang="en-US" sz="1800" dirty="0">
                <a:latin typeface="견명조" pitchFamily="18" charset="-127"/>
              </a:rPr>
              <a:t>문과 함께 사용해서 특정 조건을 만족하면 </a:t>
            </a:r>
            <a:r>
              <a:rPr lang="ko-KR" altLang="en-US" sz="1800" dirty="0" err="1">
                <a:latin typeface="견명조" pitchFamily="18" charset="-127"/>
              </a:rPr>
              <a:t>반복문을</a:t>
            </a:r>
            <a:r>
              <a:rPr lang="ko-KR" altLang="en-US" sz="1800" dirty="0">
                <a:latin typeface="견명조" pitchFamily="18" charset="-127"/>
              </a:rPr>
              <a:t> 벗어나게 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자신이 포함된 하나의 </a:t>
            </a:r>
            <a:r>
              <a:rPr lang="ko-KR" altLang="en-US" sz="1800" dirty="0" err="1">
                <a:latin typeface="견명조" pitchFamily="18" charset="-127"/>
              </a:rPr>
              <a:t>반복문</a:t>
            </a:r>
            <a:r>
              <a:rPr lang="ko-KR" altLang="en-US" sz="1800" dirty="0">
                <a:latin typeface="견명조" pitchFamily="18" charset="-127"/>
              </a:rPr>
              <a:t> 또는 </a:t>
            </a:r>
            <a:r>
              <a:rPr lang="en-US" altLang="ko-KR" sz="1800" dirty="0">
                <a:latin typeface="견명조" pitchFamily="18" charset="-127"/>
              </a:rPr>
              <a:t>switch</a:t>
            </a:r>
            <a:r>
              <a:rPr lang="ko-KR" altLang="en-US" sz="1800" dirty="0">
                <a:latin typeface="견명조" pitchFamily="18" charset="-127"/>
              </a:rPr>
              <a:t>문을 빠져 나온다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8" name="Picture 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44788"/>
            <a:ext cx="54292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114"/>
          <p:cNvGraphicFramePr>
            <a:graphicFrameLocks noGrp="1"/>
          </p:cNvGraphicFramePr>
          <p:nvPr/>
        </p:nvGraphicFramePr>
        <p:xfrm>
          <a:off x="7127875" y="3392488"/>
          <a:ext cx="1152525" cy="2462214"/>
        </p:xfrm>
        <a:graphic>
          <a:graphicData uri="http://schemas.openxmlformats.org/drawingml/2006/table">
            <a:tbl>
              <a:tblPr/>
              <a:tblGrid>
                <a:gridCol w="549275"/>
                <a:gridCol w="60325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105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93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조건문과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971600" y="775981"/>
            <a:ext cx="7956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800" dirty="0" smtClean="0">
                <a:latin typeface="견명조" pitchFamily="18" charset="-127"/>
              </a:rPr>
              <a:t>continue</a:t>
            </a:r>
            <a:r>
              <a:rPr lang="ko-KR" altLang="en-US" sz="2800" dirty="0">
                <a:latin typeface="견명조" pitchFamily="18" charset="-127"/>
              </a:rPr>
              <a:t>문</a:t>
            </a:r>
            <a:endParaRPr lang="en-US" altLang="ko-KR" sz="2800" dirty="0">
              <a:latin typeface="견명조" pitchFamily="18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20907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continue</a:t>
            </a:r>
            <a:r>
              <a:rPr lang="ko-KR" altLang="en-US" sz="1800">
                <a:latin typeface="견명조" pitchFamily="18" charset="-127"/>
              </a:rPr>
              <a:t>문 이후의 문장들은 수행되지 않는다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자신이 포함된 반복문의 끝으로 이동한다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다음 반복으로 넘어간다</a:t>
            </a:r>
            <a:r>
              <a:rPr lang="en-US" altLang="ko-KR" sz="1800">
                <a:latin typeface="견명조" pitchFamily="18" charset="-127"/>
              </a:rPr>
              <a:t>.)</a:t>
            </a:r>
          </a:p>
        </p:txBody>
      </p:sp>
      <p:pic>
        <p:nvPicPr>
          <p:cNvPr id="8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673350"/>
            <a:ext cx="7561262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652963"/>
            <a:ext cx="4105275" cy="205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93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799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오픈소스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143000"/>
            <a:ext cx="8915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684213" y="756443"/>
            <a:ext cx="8243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smtClean="0">
                <a:latin typeface="견명조" pitchFamily="18" charset="-127"/>
              </a:rPr>
              <a:t>배열</a:t>
            </a:r>
            <a:r>
              <a:rPr lang="en-US" altLang="ko-KR" sz="2800" dirty="0">
                <a:latin typeface="견명조" pitchFamily="18" charset="-127"/>
              </a:rPr>
              <a:t>(array)</a:t>
            </a:r>
            <a:r>
              <a:rPr lang="ko-KR" altLang="en-US" sz="2800" dirty="0">
                <a:latin typeface="견명조" pitchFamily="18" charset="-127"/>
              </a:rPr>
              <a:t>이란</a:t>
            </a:r>
            <a:r>
              <a:rPr lang="en-US" altLang="ko-KR" sz="2800" dirty="0">
                <a:latin typeface="견명조" pitchFamily="18" charset="-127"/>
              </a:rPr>
              <a:t>?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25288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배열의 각 요소는 서로 연속적이다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같은 타입의 여러 변수를 하나의 묶음으로 다루는 것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8313" y="20970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1004888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412875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820863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22885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68605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314325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60045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405765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많은 양의 값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데이터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을 다룰 때 유용하다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1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889250"/>
            <a:ext cx="82010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5049838"/>
            <a:ext cx="8134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876925"/>
            <a:ext cx="70770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644900"/>
            <a:ext cx="53244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1137466" y="775981"/>
            <a:ext cx="774047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smtClean="0">
                <a:latin typeface="견명조" pitchFamily="18" charset="-127"/>
              </a:rPr>
              <a:t>배열의 </a:t>
            </a:r>
            <a:r>
              <a:rPr lang="ko-KR" altLang="en-US" sz="2800" dirty="0">
                <a:latin typeface="견명조" pitchFamily="18" charset="-127"/>
              </a:rPr>
              <a:t>선언과 생성</a:t>
            </a:r>
            <a:r>
              <a:rPr lang="en-US" altLang="ko-KR" sz="2800" dirty="0">
                <a:latin typeface="견명조" pitchFamily="18" charset="-127"/>
              </a:rPr>
              <a:t>(1)</a:t>
            </a:r>
          </a:p>
        </p:txBody>
      </p:sp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39912"/>
            <a:ext cx="53435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33056"/>
            <a:ext cx="2451100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4976813"/>
            <a:ext cx="74771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4941888"/>
            <a:ext cx="68961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4956175"/>
            <a:ext cx="78867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5019675"/>
            <a:ext cx="80851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683568" y="756443"/>
            <a:ext cx="824453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smtClean="0">
                <a:latin typeface="견명조" pitchFamily="18" charset="-127"/>
              </a:rPr>
              <a:t>배열의 </a:t>
            </a:r>
            <a:r>
              <a:rPr lang="ko-KR" altLang="en-US" sz="2800" dirty="0">
                <a:latin typeface="견명조" pitchFamily="18" charset="-127"/>
              </a:rPr>
              <a:t>선언과 생성</a:t>
            </a:r>
            <a:r>
              <a:rPr lang="en-US" altLang="ko-KR" sz="2800" dirty="0">
                <a:latin typeface="견명조" pitchFamily="18" charset="-127"/>
              </a:rPr>
              <a:t>(2)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배열을 선언한다고 해서 값을 저장할 공간이 생성되는 것이 아니라</a:t>
            </a:r>
            <a:endParaRPr lang="en-US" altLang="ko-KR" sz="1800" dirty="0">
              <a:latin typeface="견명조" pitchFamily="18" charset="-127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8313" y="20970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   </a:t>
            </a:r>
            <a:r>
              <a:rPr lang="ko-KR" altLang="en-US" sz="1800" dirty="0">
                <a:latin typeface="견명조" pitchFamily="18" charset="-127"/>
              </a:rPr>
              <a:t>배열을 다루는데 필요한 변수가 생성된다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2732088"/>
            <a:ext cx="81153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971600" y="836712"/>
            <a:ext cx="7956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smtClean="0">
                <a:latin typeface="견명조" pitchFamily="18" charset="-127"/>
              </a:rPr>
              <a:t>배열의 </a:t>
            </a:r>
            <a:r>
              <a:rPr lang="ko-KR" altLang="en-US" sz="2800" dirty="0">
                <a:latin typeface="견명조" pitchFamily="18" charset="-127"/>
              </a:rPr>
              <a:t>초기화</a:t>
            </a:r>
            <a:endParaRPr lang="en-US" altLang="ko-KR" sz="2800" dirty="0">
              <a:latin typeface="견명조" pitchFamily="18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생성된 배열에 처음으로 값을 저장하는 것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7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392488"/>
            <a:ext cx="70199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146550"/>
            <a:ext cx="7058025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5495925"/>
            <a:ext cx="7058025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097088"/>
            <a:ext cx="60198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2673350"/>
            <a:ext cx="5653087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790709" y="775981"/>
            <a:ext cx="816606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smtClean="0">
                <a:latin typeface="견명조" pitchFamily="18" charset="-127"/>
              </a:rPr>
              <a:t>배열의 </a:t>
            </a:r>
            <a:r>
              <a:rPr lang="ko-KR" altLang="en-US" sz="2800" dirty="0">
                <a:latin typeface="견명조" pitchFamily="18" charset="-127"/>
              </a:rPr>
              <a:t>활용</a:t>
            </a:r>
            <a:endParaRPr lang="en-US" altLang="ko-KR" sz="2800" dirty="0">
              <a:latin typeface="견명조" pitchFamily="18" charset="-127"/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66528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/>
              <a:t> ▶ </a:t>
            </a:r>
            <a:r>
              <a:rPr lang="ko-KR" altLang="en-US" sz="1800">
                <a:latin typeface="견명조" pitchFamily="18" charset="-127"/>
              </a:rPr>
              <a:t>배열에 값을 저장하고 읽어오기</a:t>
            </a:r>
            <a:endParaRPr lang="en-US" altLang="ko-KR" sz="1800">
              <a:latin typeface="견명조" pitchFamily="18" charset="-127"/>
            </a:endParaRPr>
          </a:p>
        </p:txBody>
      </p:sp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128838"/>
            <a:ext cx="67691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68313" y="3386138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견명조" pitchFamily="18" charset="-127"/>
              </a:rPr>
              <a:t> </a:t>
            </a:r>
            <a:r>
              <a:rPr lang="en-US" altLang="ko-KR" dirty="0"/>
              <a:t>▶</a:t>
            </a:r>
            <a:r>
              <a:rPr lang="en-US" altLang="ko-KR" sz="1800" dirty="0">
                <a:latin typeface="견명조" pitchFamily="18" charset="-127"/>
              </a:rPr>
              <a:t>‘</a:t>
            </a:r>
            <a:r>
              <a:rPr lang="ko-KR" altLang="en-US" sz="1800" dirty="0">
                <a:latin typeface="견명조" pitchFamily="18" charset="-127"/>
              </a:rPr>
              <a:t>배열이름</a:t>
            </a:r>
            <a:r>
              <a:rPr lang="en-US" altLang="ko-KR" sz="1800" dirty="0">
                <a:latin typeface="견명조" pitchFamily="18" charset="-127"/>
              </a:rPr>
              <a:t>.length’</a:t>
            </a:r>
            <a:r>
              <a:rPr lang="ko-KR" altLang="en-US" sz="1800" dirty="0">
                <a:latin typeface="견명조" pitchFamily="18" charset="-127"/>
              </a:rPr>
              <a:t>는 배열의 크기를 알려준다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2266950" y="3897313"/>
            <a:ext cx="4573588" cy="1079500"/>
            <a:chOff x="1360" y="2455"/>
            <a:chExt cx="2881" cy="680"/>
          </a:xfrm>
        </p:grpSpPr>
        <p:pic>
          <p:nvPicPr>
            <p:cNvPr id="10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2455"/>
              <a:ext cx="283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360" y="2636"/>
              <a:ext cx="2813" cy="499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2266950" y="4868863"/>
            <a:ext cx="4465638" cy="1189037"/>
            <a:chOff x="1360" y="3067"/>
            <a:chExt cx="2813" cy="749"/>
          </a:xfrm>
        </p:grpSpPr>
        <p:pic>
          <p:nvPicPr>
            <p:cNvPr id="13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3357"/>
              <a:ext cx="256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1360" y="3271"/>
              <a:ext cx="2813" cy="545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0000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15" name="Line 25"/>
            <p:cNvSpPr>
              <a:spLocks noChangeShapeType="1"/>
            </p:cNvSpPr>
            <p:nvPr/>
          </p:nvSpPr>
          <p:spPr bwMode="auto">
            <a:xfrm>
              <a:off x="2767" y="3067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790709" y="764704"/>
            <a:ext cx="813739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2800" dirty="0" smtClean="0">
                <a:latin typeface="견명조" pitchFamily="18" charset="-127"/>
              </a:rPr>
              <a:t>다차원 </a:t>
            </a:r>
            <a:r>
              <a:rPr lang="ko-KR" altLang="en-US" sz="2800" dirty="0">
                <a:latin typeface="견명조" pitchFamily="18" charset="-127"/>
              </a:rPr>
              <a:t>배열의 선언과 생성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8313" y="15208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-‘[]’</a:t>
            </a:r>
            <a:r>
              <a:rPr lang="ko-KR" altLang="en-US" sz="1800">
                <a:latin typeface="견명조" pitchFamily="18" charset="-127"/>
              </a:rPr>
              <a:t>의 개수가 차원의 수를 의미한다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pic>
        <p:nvPicPr>
          <p:cNvPr id="7" name="Picture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060575"/>
            <a:ext cx="3995738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3373438"/>
            <a:ext cx="590391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171950"/>
            <a:ext cx="3095625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4113213"/>
            <a:ext cx="4859338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2047021"/>
            <a:ext cx="2987675" cy="12858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876925"/>
            <a:ext cx="3455987" cy="8763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0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864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OOP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887" y="548680"/>
            <a:ext cx="832058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OOP </a:t>
            </a:r>
            <a:r>
              <a:rPr lang="ko-KR" altLang="en-US" sz="2000" b="1" dirty="0" smtClean="0"/>
              <a:t>개념</a:t>
            </a:r>
            <a:endParaRPr lang="en-US" altLang="ko-KR" sz="1400" dirty="0" smtClean="0"/>
          </a:p>
          <a:p>
            <a:r>
              <a:rPr lang="en-US" altLang="ko-KR" sz="1600" b="1" dirty="0"/>
              <a:t>Unstructured Programming Languages:</a:t>
            </a:r>
            <a:r>
              <a:rPr lang="en-US" altLang="ko-KR" sz="1600" dirty="0"/>
              <a:t>  The most primitive of all programming </a:t>
            </a:r>
            <a:r>
              <a:rPr lang="en-US" altLang="ko-KR" sz="1600" dirty="0" err="1"/>
              <a:t>langauges</a:t>
            </a:r>
            <a:r>
              <a:rPr lang="en-US" altLang="ko-KR" sz="1600" dirty="0"/>
              <a:t> having sequentially flow of control.  Code is repeated through out the </a:t>
            </a:r>
            <a:r>
              <a:rPr lang="en-US" altLang="ko-KR" sz="1600" dirty="0" smtClean="0"/>
              <a:t>program</a:t>
            </a:r>
            <a:endParaRPr lang="en-US" altLang="ko-KR" sz="1600" dirty="0"/>
          </a:p>
          <a:p>
            <a:r>
              <a:rPr lang="en-US" altLang="ko-KR" sz="1600" b="1" dirty="0"/>
              <a:t>Structured Programming Languages:</a:t>
            </a:r>
            <a:r>
              <a:rPr lang="en-US" altLang="ko-KR" sz="1600" dirty="0"/>
              <a:t> Has non-sequentially flow of control. Use of functions allows for re-use of code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b="1" dirty="0"/>
              <a:t>Object Oriented Programming</a:t>
            </a:r>
            <a:r>
              <a:rPr lang="en-US" altLang="ko-KR" sz="1600" dirty="0"/>
              <a:t>: Combines Data &amp; Action </a:t>
            </a:r>
            <a:r>
              <a:rPr lang="en-US" altLang="ko-KR" sz="1600" dirty="0" smtClean="0"/>
              <a:t>Together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2000" b="1" dirty="0" smtClean="0"/>
              <a:t>Data Abstraction</a:t>
            </a:r>
            <a:endParaRPr lang="en-US" altLang="ko-KR" sz="1400" dirty="0"/>
          </a:p>
          <a:p>
            <a:r>
              <a:rPr lang="en-US" altLang="ko-KR" sz="1600" dirty="0"/>
              <a:t>Abstraction in the process of selecting important data sets for an Object in your software , and leaving out the insignificant ones.</a:t>
            </a:r>
          </a:p>
          <a:p>
            <a:r>
              <a:rPr lang="en-US" altLang="ko-KR" sz="1600" dirty="0"/>
              <a:t>Once you have modeled your object using Abstraction , the same set of data could be used in different applications.</a:t>
            </a:r>
          </a:p>
          <a:p>
            <a:endParaRPr lang="en-US" altLang="ko-KR" sz="1600" dirty="0"/>
          </a:p>
          <a:p>
            <a:r>
              <a:rPr lang="en-US" altLang="ko-KR" sz="2000" b="1" dirty="0" smtClean="0"/>
              <a:t>Inheritance &amp;Polymorphism</a:t>
            </a:r>
            <a:endParaRPr lang="en-US" altLang="ko-KR" sz="1400" dirty="0"/>
          </a:p>
          <a:p>
            <a:r>
              <a:rPr lang="en-US" altLang="ko-KR" sz="1600" b="1" dirty="0"/>
              <a:t>Inheritance: </a:t>
            </a:r>
            <a:r>
              <a:rPr lang="en-US" altLang="ko-KR" sz="1600" dirty="0"/>
              <a:t>In simple words , Inheritance is way to define new a class , using classes which have already been defined</a:t>
            </a:r>
            <a:r>
              <a:rPr lang="en-US" altLang="ko-KR" sz="1600" dirty="0" smtClean="0"/>
              <a:t>.\</a:t>
            </a:r>
            <a:endParaRPr lang="en-US" altLang="ko-KR" sz="1600" dirty="0"/>
          </a:p>
          <a:p>
            <a:r>
              <a:rPr lang="en-US" altLang="ko-KR" sz="1600" b="1" dirty="0" err="1"/>
              <a:t>Ploymorphism</a:t>
            </a:r>
            <a:r>
              <a:rPr lang="en-US" altLang="ko-KR" sz="1600" b="1" dirty="0"/>
              <a:t>:</a:t>
            </a:r>
            <a:r>
              <a:rPr lang="en-US" altLang="ko-KR" sz="1600" dirty="0"/>
              <a:t> Is the ability of methods to behave differently , based on the object calling it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813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289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7793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03238" y="314166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</a:rPr>
              <a:t>변수와 메서드</a:t>
            </a: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503238" y="3716338"/>
            <a:ext cx="5221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메서드 오버로딩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503238" y="4772025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생성자</a:t>
            </a: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503238" y="5348288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변수의 초기화</a:t>
            </a: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358775" y="3068638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679950" y="3354388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I-2</a:t>
            </a:r>
          </a:p>
        </p:txBody>
      </p:sp>
      <p:sp>
        <p:nvSpPr>
          <p:cNvPr id="15" name="AutoShape 32"/>
          <p:cNvSpPr>
            <a:spLocks noChangeArrowheads="1"/>
          </p:cNvSpPr>
          <p:nvPr/>
        </p:nvSpPr>
        <p:spPr bwMode="auto">
          <a:xfrm>
            <a:off x="358775" y="4689475"/>
            <a:ext cx="4213225" cy="1223963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679950" y="4975225"/>
            <a:ext cx="3924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I-3</a:t>
            </a:r>
          </a:p>
        </p:txBody>
      </p:sp>
      <p:sp>
        <p:nvSpPr>
          <p:cNvPr id="17" name="AutoShape 29"/>
          <p:cNvSpPr>
            <a:spLocks noChangeArrowheads="1"/>
          </p:cNvSpPr>
          <p:nvPr/>
        </p:nvSpPr>
        <p:spPr bwMode="auto">
          <a:xfrm>
            <a:off x="358775" y="1484313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503238" y="157797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객체지향언어란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503238" y="21431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클래스와 객체</a:t>
            </a:r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4679950" y="1770063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 dirty="0">
                <a:latin typeface="견명조" pitchFamily="18" charset="-127"/>
              </a:rPr>
              <a:t>객체지향개념 </a:t>
            </a:r>
            <a:r>
              <a:rPr lang="en-US" altLang="ko-KR" sz="3200" dirty="0">
                <a:latin typeface="견명조" pitchFamily="18" charset="-127"/>
              </a:rPr>
              <a:t>I-1</a:t>
            </a:r>
          </a:p>
        </p:txBody>
      </p:sp>
    </p:spTree>
    <p:extLst>
      <p:ext uri="{BB962C8B-B14F-4D97-AF65-F5344CB8AC3E}">
        <p14:creationId xmlns:p14="http://schemas.microsoft.com/office/powerpoint/2010/main" val="23970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600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03238" y="116046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객체지향언어란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31800" y="28162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클래스와 객체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079500" y="17002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1.1 </a:t>
            </a:r>
            <a:r>
              <a:rPr lang="ko-KR" altLang="en-US" sz="2400">
                <a:latin typeface="견명조" pitchFamily="18" charset="-127"/>
              </a:rPr>
              <a:t>객체지향언어의 역사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1079500" y="21431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1.2 </a:t>
            </a:r>
            <a:r>
              <a:rPr lang="ko-KR" altLang="en-US" sz="2400">
                <a:latin typeface="견명조" pitchFamily="18" charset="-127"/>
              </a:rPr>
              <a:t>객체지향언어의 특징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1079500" y="3429000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2.1 </a:t>
            </a:r>
            <a:r>
              <a:rPr lang="ko-KR" altLang="en-US" sz="2400">
                <a:latin typeface="견명조" pitchFamily="18" charset="-127"/>
              </a:rPr>
              <a:t>클래스와 객체의 정의와 용도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1079500" y="393382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2.2 </a:t>
            </a:r>
            <a:r>
              <a:rPr lang="ko-KR" altLang="en-US" sz="2400">
                <a:latin typeface="견명조" pitchFamily="18" charset="-127"/>
              </a:rPr>
              <a:t>객체와 인스턴스</a:t>
            </a:r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1079500" y="448468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2.3 </a:t>
            </a:r>
            <a:r>
              <a:rPr lang="ko-KR" altLang="en-US" sz="2400">
                <a:latin typeface="견명조" pitchFamily="18" charset="-127"/>
              </a:rPr>
              <a:t>객체의 구성요소 </a:t>
            </a:r>
            <a:r>
              <a:rPr lang="en-US" altLang="ko-KR" sz="2400">
                <a:latin typeface="Arial" charset="0"/>
              </a:rPr>
              <a:t>–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속성과 기능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1079500" y="5013325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2.4 </a:t>
            </a:r>
            <a:r>
              <a:rPr lang="ko-KR" altLang="en-US" sz="2400">
                <a:latin typeface="견명조" pitchFamily="18" charset="-127"/>
              </a:rPr>
              <a:t>인스턴스의 생성과 사용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1079500" y="5564188"/>
            <a:ext cx="522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2.5 </a:t>
            </a:r>
            <a:r>
              <a:rPr lang="ko-KR" altLang="en-US" sz="2400">
                <a:latin typeface="견명조" pitchFamily="18" charset="-127"/>
              </a:rPr>
              <a:t>클래스의 또 다른 정의</a:t>
            </a:r>
          </a:p>
        </p:txBody>
      </p:sp>
    </p:spTree>
    <p:extLst>
      <p:ext uri="{BB962C8B-B14F-4D97-AF65-F5344CB8AC3E}">
        <p14:creationId xmlns:p14="http://schemas.microsoft.com/office/powerpoint/2010/main" val="38119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358776" y="1052736"/>
            <a:ext cx="694603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 dirty="0" smtClean="0">
                <a:latin typeface="견명조" pitchFamily="18" charset="-127"/>
              </a:rPr>
              <a:t>1.1 </a:t>
            </a:r>
            <a:r>
              <a:rPr lang="ko-KR" altLang="en-US" sz="2800" dirty="0">
                <a:latin typeface="견명조" pitchFamily="18" charset="-127"/>
              </a:rPr>
              <a:t>객체지향언어의 특징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58775" y="1868711"/>
            <a:ext cx="80178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 </a:t>
            </a:r>
            <a:r>
              <a:rPr lang="ko-KR" altLang="en-US" sz="2200">
                <a:latin typeface="견명조" pitchFamily="18" charset="-127"/>
              </a:rPr>
              <a:t>기존의 프로그래밍언어와 크게 다르지 않다</a:t>
            </a:r>
            <a:r>
              <a:rPr lang="en-US" altLang="ko-KR" sz="22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기존의 프로그래밍 언어에 몇가지 규칙을 추가한 것일 뿐이다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360363" y="2856136"/>
            <a:ext cx="8477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</a:t>
            </a:r>
            <a:r>
              <a:rPr lang="en-US" altLang="ko-KR" sz="2200">
                <a:latin typeface="견명조" pitchFamily="18" charset="-127"/>
              </a:rPr>
              <a:t> </a:t>
            </a:r>
            <a:r>
              <a:rPr lang="ko-KR" altLang="en-US" sz="2200">
                <a:latin typeface="견명조" pitchFamily="18" charset="-127"/>
              </a:rPr>
              <a:t>코드의 재사용성이 높다</a:t>
            </a:r>
            <a:r>
              <a:rPr lang="en-US" altLang="ko-KR" sz="22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새로운 코드를 작성할 때 기존의 코드를 이용해서 쉽게 작성할 수 있다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360363" y="3897536"/>
            <a:ext cx="8477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</a:t>
            </a:r>
            <a:r>
              <a:rPr lang="en-US" altLang="ko-KR" sz="2200">
                <a:latin typeface="견명조" pitchFamily="18" charset="-127"/>
              </a:rPr>
              <a:t> </a:t>
            </a:r>
            <a:r>
              <a:rPr lang="ko-KR" altLang="en-US" sz="2200">
                <a:latin typeface="견명조" pitchFamily="18" charset="-127"/>
              </a:rPr>
              <a:t>코드의 관리가 쉬워졌다</a:t>
            </a:r>
            <a:r>
              <a:rPr lang="en-US" altLang="ko-KR" sz="22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코드간의 관계를 맺어줌으로써 보다 적은 노력으로 코드변경이 가능하다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60363" y="4942111"/>
            <a:ext cx="847725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</a:t>
            </a:r>
            <a:r>
              <a:rPr lang="en-US" altLang="ko-KR" sz="2200">
                <a:latin typeface="견명조" pitchFamily="18" charset="-127"/>
              </a:rPr>
              <a:t> </a:t>
            </a:r>
            <a:r>
              <a:rPr lang="ko-KR" altLang="en-US" sz="2200">
                <a:latin typeface="견명조" pitchFamily="18" charset="-127"/>
              </a:rPr>
              <a:t>신뢰성이 높은 프로그램의 개발을 가능하게 한다</a:t>
            </a:r>
            <a:r>
              <a:rPr lang="en-US" altLang="ko-KR" sz="2200">
                <a:latin typeface="견명조" pitchFamily="18" charset="-127"/>
              </a:rPr>
              <a:t>. 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제어자와 메서드를 이용해서 데이터를 보호하고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코드의 중복을 제거하여 코드의 불일치로 인한 오류를 방지할 수 있다</a:t>
            </a:r>
            <a:r>
              <a:rPr lang="en-US" altLang="ko-KR" sz="1800">
                <a:latin typeface="견명조" pitchFamily="18" charset="-127"/>
              </a:rPr>
              <a:t>. </a:t>
            </a: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374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오픈소스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143000"/>
            <a:ext cx="89630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2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92163" y="1124744"/>
            <a:ext cx="7345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2.1 </a:t>
            </a:r>
            <a:r>
              <a:rPr lang="ko-KR" altLang="en-US" sz="2800">
                <a:latin typeface="견명조" pitchFamily="18" charset="-127"/>
              </a:rPr>
              <a:t>클래스와 객체의 정의와 용도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92163" y="2096294"/>
            <a:ext cx="84788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굴림" charset="-127"/>
                <a:ea typeface="굴림" charset="-127"/>
              </a:rPr>
              <a:t>▶ 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클래스의 정의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클래스란 객체를 정의해 놓은 것이다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2000">
                <a:latin typeface="굴림" charset="-127"/>
                <a:ea typeface="굴림" charset="-127"/>
              </a:rPr>
              <a:t>▶ 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클래스의 용도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클래스는 객체를 생성하는데 사용된다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92163" y="3294856"/>
            <a:ext cx="84788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굴림" charset="-127"/>
                <a:ea typeface="굴림" charset="-127"/>
              </a:rPr>
              <a:t>▶ 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객체의 정의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실제로 존재하는 것</a:t>
            </a:r>
            <a:r>
              <a:rPr lang="en-US" altLang="ko-KR" sz="2000">
                <a:latin typeface="견명조" pitchFamily="18" charset="-127"/>
              </a:rPr>
              <a:t>. </a:t>
            </a:r>
            <a:r>
              <a:rPr lang="ko-KR" altLang="en-US" sz="2000">
                <a:latin typeface="견명조" pitchFamily="18" charset="-127"/>
              </a:rPr>
              <a:t>사물 또는 개념</a:t>
            </a:r>
            <a:r>
              <a:rPr lang="en-US" altLang="ko-KR" sz="20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2000">
                <a:latin typeface="굴림" charset="-127"/>
                <a:ea typeface="굴림" charset="-127"/>
              </a:rPr>
              <a:t>▶ 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객체의 용도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객체의 속성과 기능에 따라 다름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graphicFrame>
        <p:nvGraphicFramePr>
          <p:cNvPr id="8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35732"/>
              </p:ext>
            </p:extLst>
          </p:nvPr>
        </p:nvGraphicFramePr>
        <p:xfrm>
          <a:off x="1524000" y="4472781"/>
          <a:ext cx="6096000" cy="1584816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클래스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객체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제품 설계도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제품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TV</a:t>
                      </a: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설계도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TV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붕어빵기계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붕어빵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92163" y="980728"/>
            <a:ext cx="7345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2.2 </a:t>
            </a:r>
            <a:r>
              <a:rPr lang="ko-KR" altLang="en-US" sz="2800">
                <a:latin typeface="견명조" pitchFamily="18" charset="-127"/>
              </a:rPr>
              <a:t>객체와 인스턴스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008063" y="5082828"/>
            <a:ext cx="7632700" cy="833437"/>
            <a:chOff x="635" y="3041"/>
            <a:chExt cx="4808" cy="525"/>
          </a:xfrm>
        </p:grpSpPr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635" y="3239"/>
              <a:ext cx="48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ko-KR" altLang="en-US" sz="2800">
                  <a:latin typeface="견명조" pitchFamily="18" charset="-127"/>
                </a:rPr>
                <a:t>클래스                인스턴스</a:t>
              </a:r>
              <a:r>
                <a:rPr lang="en-US" altLang="ko-KR" sz="2800">
                  <a:latin typeface="견명조" pitchFamily="18" charset="-127"/>
                </a:rPr>
                <a:t>(</a:t>
              </a:r>
              <a:r>
                <a:rPr lang="ko-KR" altLang="en-US" sz="2800">
                  <a:latin typeface="견명조" pitchFamily="18" charset="-127"/>
                </a:rPr>
                <a:t>객체</a:t>
              </a:r>
              <a:r>
                <a:rPr lang="en-US" altLang="ko-KR" sz="2800">
                  <a:latin typeface="견명조" pitchFamily="18" charset="-127"/>
                </a:rPr>
                <a:t>)</a:t>
              </a:r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1792" y="3412"/>
              <a:ext cx="15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819" y="3041"/>
              <a:ext cx="15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ko-KR" altLang="en-US" sz="2400">
                  <a:latin typeface="견명조" pitchFamily="18" charset="-127"/>
                </a:rPr>
                <a:t>인스턴스화</a:t>
              </a:r>
            </a:p>
          </p:txBody>
        </p:sp>
      </p:grp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935038" y="3816003"/>
            <a:ext cx="72723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굴림" charset="-127"/>
                <a:ea typeface="굴림" charset="-127"/>
              </a:rPr>
              <a:t>▶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인스턴스화</a:t>
            </a:r>
            <a:r>
              <a:rPr lang="en-US" altLang="ko-KR" sz="2400">
                <a:latin typeface="견명조" pitchFamily="18" charset="-127"/>
              </a:rPr>
              <a:t>(instantiate, </a:t>
            </a:r>
            <a:r>
              <a:rPr lang="ko-KR" altLang="en-US" sz="2400">
                <a:latin typeface="견명조" pitchFamily="18" charset="-127"/>
              </a:rPr>
              <a:t>인스턴스化</a:t>
            </a:r>
            <a:r>
              <a:rPr lang="en-US" altLang="ko-KR" sz="2400">
                <a:latin typeface="견명조" pitchFamily="18" charset="-127"/>
              </a:rPr>
              <a:t>)</a:t>
            </a:r>
          </a:p>
          <a:p>
            <a:pPr eaLnBrk="1" hangingPunct="1"/>
            <a:r>
              <a:rPr lang="en-US" altLang="ko-KR" sz="2000">
                <a:latin typeface="견명조" pitchFamily="18" charset="-127"/>
              </a:rPr>
              <a:t> - </a:t>
            </a:r>
            <a:r>
              <a:rPr lang="ko-KR" altLang="en-US" sz="2000">
                <a:latin typeface="견명조" pitchFamily="18" charset="-127"/>
              </a:rPr>
              <a:t>클래스로부터 인스턴스를 생성하는 것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936625" y="1717328"/>
            <a:ext cx="7920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굴림" charset="-127"/>
                <a:ea typeface="굴림" charset="-127"/>
              </a:rPr>
              <a:t>▶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객체 ≒ 인스턴스</a:t>
            </a:r>
          </a:p>
          <a:p>
            <a:pPr eaLnBrk="1" hangingPunct="1"/>
            <a:r>
              <a:rPr lang="ko-KR" altLang="en-US" sz="2000">
                <a:latin typeface="견명조" pitchFamily="18" charset="-127"/>
              </a:rPr>
              <a:t> </a:t>
            </a:r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객체</a:t>
            </a:r>
            <a:r>
              <a:rPr lang="en-US" altLang="ko-KR" sz="2000">
                <a:latin typeface="견명조" pitchFamily="18" charset="-127"/>
              </a:rPr>
              <a:t>(object)</a:t>
            </a:r>
            <a:r>
              <a:rPr lang="ko-KR" altLang="en-US" sz="2000">
                <a:latin typeface="견명조" pitchFamily="18" charset="-127"/>
              </a:rPr>
              <a:t>는 인스턴스</a:t>
            </a:r>
            <a:r>
              <a:rPr lang="en-US" altLang="ko-KR" sz="2000">
                <a:latin typeface="견명조" pitchFamily="18" charset="-127"/>
              </a:rPr>
              <a:t>(instance)</a:t>
            </a:r>
            <a:r>
              <a:rPr lang="ko-KR" altLang="en-US" sz="2000">
                <a:latin typeface="견명조" pitchFamily="18" charset="-127"/>
              </a:rPr>
              <a:t>를 포함하는 일반적인 의미</a:t>
            </a:r>
            <a:endParaRPr lang="en-US" altLang="ko-KR" sz="2000">
              <a:latin typeface="견명조" pitchFamily="18" charset="-127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097338" y="2809528"/>
            <a:ext cx="4381500" cy="8620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2000">
                <a:latin typeface="견명조" pitchFamily="18" charset="-127"/>
              </a:rPr>
              <a:t>책상은 책상 클래스의 객체다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ko-KR" altLang="en-US" sz="2000">
                <a:latin typeface="견명조" pitchFamily="18" charset="-127"/>
              </a:rPr>
              <a:t>책상은 책상 클래스의 인스턴스다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993775" y="2809528"/>
            <a:ext cx="2844800" cy="8620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2000">
                <a:latin typeface="견명조" pitchFamily="18" charset="-127"/>
              </a:rPr>
              <a:t>책상은 인스턴스다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ko-KR" altLang="en-US" sz="2000">
                <a:latin typeface="견명조" pitchFamily="18" charset="-127"/>
              </a:rPr>
              <a:t>책상은 객체다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9"/>
          <p:cNvSpPr txBox="1">
            <a:spLocks noChangeArrowheads="1"/>
          </p:cNvSpPr>
          <p:nvPr/>
        </p:nvSpPr>
        <p:spPr bwMode="auto">
          <a:xfrm>
            <a:off x="4679181" y="4041428"/>
            <a:ext cx="4248150" cy="23018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000"/>
              <a:t>class Tv {</a:t>
            </a:r>
          </a:p>
          <a:p>
            <a:pPr eaLnBrk="1" hangingPunct="1"/>
            <a:endParaRPr lang="en-US" altLang="ko-KR" sz="1000"/>
          </a:p>
          <a:p>
            <a:pPr eaLnBrk="1" hangingPunct="1"/>
            <a:endParaRPr lang="en-US" altLang="ko-KR" sz="1000"/>
          </a:p>
          <a:p>
            <a:pPr eaLnBrk="1" hangingPunct="1"/>
            <a:endParaRPr lang="en-US" altLang="ko-KR" sz="1000"/>
          </a:p>
          <a:p>
            <a:pPr eaLnBrk="1" hangingPunct="1"/>
            <a:endParaRPr lang="en-US" altLang="ko-KR" sz="1000"/>
          </a:p>
          <a:p>
            <a:pPr eaLnBrk="1" hangingPunct="1"/>
            <a:r>
              <a:rPr lang="en-US" altLang="ko-KR" sz="1000"/>
              <a:t>      </a:t>
            </a:r>
          </a:p>
          <a:p>
            <a:pPr eaLnBrk="1" hangingPunct="1"/>
            <a:endParaRPr lang="en-US" altLang="ko-KR" sz="1000"/>
          </a:p>
          <a:p>
            <a:pPr eaLnBrk="1" hangingPunct="1"/>
            <a:endParaRPr lang="en-US" altLang="ko-KR" sz="1000"/>
          </a:p>
          <a:p>
            <a:pPr eaLnBrk="1" hangingPunct="1"/>
            <a:endParaRPr lang="en-US" altLang="ko-KR" sz="1000"/>
          </a:p>
          <a:p>
            <a:pPr eaLnBrk="1" hangingPunct="1"/>
            <a:r>
              <a:rPr lang="en-US" altLang="ko-KR" sz="1000"/>
              <a:t>}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67544" y="980728"/>
            <a:ext cx="777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2.3 </a:t>
            </a:r>
            <a:r>
              <a:rPr lang="ko-KR" altLang="en-US" sz="2800">
                <a:latin typeface="견명조" pitchFamily="18" charset="-127"/>
              </a:rPr>
              <a:t>객체의 구성요소 </a:t>
            </a:r>
            <a:r>
              <a:rPr lang="en-US" altLang="ko-KR" sz="2800">
                <a:latin typeface="Arial" charset="0"/>
              </a:rPr>
              <a:t>–</a:t>
            </a:r>
            <a:r>
              <a:rPr lang="en-US" altLang="ko-KR" sz="2800">
                <a:latin typeface="견명조" pitchFamily="18" charset="-127"/>
              </a:rPr>
              <a:t> </a:t>
            </a:r>
            <a:r>
              <a:rPr lang="ko-KR" altLang="en-US" sz="2800">
                <a:latin typeface="견명조" pitchFamily="18" charset="-127"/>
              </a:rPr>
              <a:t>속성과 기능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467544" y="1591916"/>
            <a:ext cx="82073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</a:t>
            </a:r>
            <a:r>
              <a:rPr lang="en-US" altLang="ko-KR" sz="2200">
                <a:latin typeface="견명조" pitchFamily="18" charset="-127"/>
              </a:rPr>
              <a:t> </a:t>
            </a:r>
            <a:r>
              <a:rPr lang="ko-KR" altLang="en-US" sz="2200">
                <a:latin typeface="견명조" pitchFamily="18" charset="-127"/>
              </a:rPr>
              <a:t>객체는 속성과 기능으로 이루어져 있다</a:t>
            </a:r>
            <a:r>
              <a:rPr lang="en-US" altLang="ko-KR" sz="22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 - </a:t>
            </a:r>
            <a:r>
              <a:rPr lang="ko-KR" altLang="en-US" sz="1800">
                <a:latin typeface="견명조" pitchFamily="18" charset="-127"/>
              </a:rPr>
              <a:t>객체는 속성과 기능의 집합이며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속성과 기능을 객체의 멤버</a:t>
            </a:r>
            <a:r>
              <a:rPr lang="en-US" altLang="ko-KR" sz="1800">
                <a:latin typeface="견명조" pitchFamily="18" charset="-127"/>
              </a:rPr>
              <a:t>(member, </a:t>
            </a:r>
            <a:r>
              <a:rPr lang="ko-KR" altLang="en-US" sz="1800">
                <a:latin typeface="견명조" pitchFamily="18" charset="-127"/>
              </a:rPr>
              <a:t>구성요소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라고 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67544" y="2852391"/>
            <a:ext cx="810101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</a:t>
            </a:r>
            <a:r>
              <a:rPr lang="en-US" altLang="ko-KR" sz="2200">
                <a:latin typeface="견명조" pitchFamily="18" charset="-127"/>
              </a:rPr>
              <a:t> </a:t>
            </a:r>
            <a:r>
              <a:rPr lang="ko-KR" altLang="en-US" sz="2200">
                <a:latin typeface="견명조" pitchFamily="18" charset="-127"/>
              </a:rPr>
              <a:t>속성은 변수로</a:t>
            </a:r>
            <a:r>
              <a:rPr lang="en-US" altLang="ko-KR" sz="2200">
                <a:latin typeface="견명조" pitchFamily="18" charset="-127"/>
              </a:rPr>
              <a:t>, </a:t>
            </a:r>
            <a:r>
              <a:rPr lang="ko-KR" altLang="en-US" sz="2200">
                <a:latin typeface="견명조" pitchFamily="18" charset="-127"/>
              </a:rPr>
              <a:t>기능은 메서드로 정의한다</a:t>
            </a:r>
            <a:r>
              <a:rPr lang="en-US" altLang="ko-KR" sz="2200">
                <a:latin typeface="견명조" pitchFamily="18" charset="-127"/>
              </a:rPr>
              <a:t>.</a:t>
            </a:r>
          </a:p>
          <a:p>
            <a:pPr eaLnBrk="1" hangingPunct="1"/>
            <a:r>
              <a:rPr lang="en-US" altLang="ko-KR" sz="1800">
                <a:latin typeface="견명조" pitchFamily="18" charset="-127"/>
              </a:rPr>
              <a:t> - </a:t>
            </a:r>
            <a:r>
              <a:rPr lang="ko-KR" altLang="en-US" sz="1800">
                <a:latin typeface="견명조" pitchFamily="18" charset="-127"/>
              </a:rPr>
              <a:t>클래스를 정의할 때 객체의 속성은 변수로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기능은 메서드로 정의한다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graphicFrame>
        <p:nvGraphicFramePr>
          <p:cNvPr id="9" name="Group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86278"/>
              </p:ext>
            </p:extLst>
          </p:nvPr>
        </p:nvGraphicFramePr>
        <p:xfrm>
          <a:off x="394519" y="4235103"/>
          <a:ext cx="3348037" cy="2052638"/>
        </p:xfrm>
        <a:graphic>
          <a:graphicData uri="http://schemas.openxmlformats.org/drawingml/2006/table">
            <a:tbl>
              <a:tblPr/>
              <a:tblGrid>
                <a:gridCol w="611187"/>
                <a:gridCol w="2736850"/>
              </a:tblGrid>
              <a:tr h="1027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속성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크기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길이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높이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색상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볼륨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채널 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5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기능</a:t>
                      </a:r>
                    </a:p>
                  </a:txBody>
                  <a:tcPr marL="90000" marR="90000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켜기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끄기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볼륨 높이기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볼륨 낮추기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채널 높이기 등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Line 46"/>
          <p:cNvSpPr>
            <a:spLocks noChangeShapeType="1"/>
          </p:cNvSpPr>
          <p:nvPr/>
        </p:nvSpPr>
        <p:spPr bwMode="auto">
          <a:xfrm>
            <a:off x="3455219" y="4703416"/>
            <a:ext cx="16192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Box 47"/>
          <p:cNvSpPr txBox="1">
            <a:spLocks noChangeArrowheads="1"/>
          </p:cNvSpPr>
          <p:nvPr/>
        </p:nvSpPr>
        <p:spPr bwMode="auto">
          <a:xfrm>
            <a:off x="3850506" y="4271616"/>
            <a:ext cx="792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ko-KR" altLang="en-US" sz="2000">
                <a:latin typeface="견명조" pitchFamily="18" charset="-127"/>
              </a:rPr>
              <a:t>변수</a:t>
            </a:r>
          </a:p>
        </p:txBody>
      </p:sp>
      <p:sp>
        <p:nvSpPr>
          <p:cNvPr id="12" name="Line 48"/>
          <p:cNvSpPr>
            <a:spLocks noChangeShapeType="1"/>
          </p:cNvSpPr>
          <p:nvPr/>
        </p:nvSpPr>
        <p:spPr bwMode="auto">
          <a:xfrm>
            <a:off x="3455219" y="5747991"/>
            <a:ext cx="16192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Box 49"/>
          <p:cNvSpPr txBox="1">
            <a:spLocks noChangeArrowheads="1"/>
          </p:cNvSpPr>
          <p:nvPr/>
        </p:nvSpPr>
        <p:spPr bwMode="auto">
          <a:xfrm>
            <a:off x="3706044" y="5316191"/>
            <a:ext cx="1116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ko-KR" altLang="en-US" sz="2000">
                <a:latin typeface="견명조" pitchFamily="18" charset="-127"/>
              </a:rPr>
              <a:t>메서드</a:t>
            </a:r>
          </a:p>
        </p:txBody>
      </p:sp>
      <p:sp>
        <p:nvSpPr>
          <p:cNvPr id="14" name="Text Box 52"/>
          <p:cNvSpPr txBox="1">
            <a:spLocks noChangeArrowheads="1"/>
          </p:cNvSpPr>
          <p:nvPr/>
        </p:nvSpPr>
        <p:spPr bwMode="auto">
          <a:xfrm>
            <a:off x="5147494" y="4347816"/>
            <a:ext cx="2700337" cy="701675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000"/>
              <a:t>String color;  // </a:t>
            </a:r>
            <a:r>
              <a:rPr lang="ko-KR" altLang="en-US" sz="1000"/>
              <a:t>색깔</a:t>
            </a:r>
          </a:p>
          <a:p>
            <a:pPr eaLnBrk="1" hangingPunct="1"/>
            <a:r>
              <a:rPr lang="en-US" altLang="ko-KR" sz="1000"/>
              <a:t>boolean power; // </a:t>
            </a:r>
            <a:r>
              <a:rPr lang="ko-KR" altLang="en-US" sz="1000"/>
              <a:t>전원상태</a:t>
            </a:r>
            <a:r>
              <a:rPr lang="en-US" altLang="ko-KR" sz="1000"/>
              <a:t>(on/off)</a:t>
            </a:r>
          </a:p>
          <a:p>
            <a:pPr eaLnBrk="1" hangingPunct="1"/>
            <a:r>
              <a:rPr lang="en-US" altLang="ko-KR" sz="1000"/>
              <a:t>int channel;   // </a:t>
            </a:r>
            <a:r>
              <a:rPr lang="ko-KR" altLang="en-US" sz="1000"/>
              <a:t>채널</a:t>
            </a:r>
          </a:p>
        </p:txBody>
      </p:sp>
      <p:sp>
        <p:nvSpPr>
          <p:cNvPr id="15" name="Text Box 53"/>
          <p:cNvSpPr txBox="1">
            <a:spLocks noChangeArrowheads="1"/>
          </p:cNvSpPr>
          <p:nvPr/>
        </p:nvSpPr>
        <p:spPr bwMode="auto">
          <a:xfrm>
            <a:off x="5145906" y="5390803"/>
            <a:ext cx="3673475" cy="701675"/>
          </a:xfrm>
          <a:prstGeom prst="rect">
            <a:avLst/>
          </a:prstGeom>
          <a:solidFill>
            <a:srgbClr val="99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000"/>
              <a:t>void power() { power = !power; } // </a:t>
            </a:r>
            <a:r>
              <a:rPr lang="ko-KR" altLang="en-US" sz="1000"/>
              <a:t>전원</a:t>
            </a:r>
            <a:r>
              <a:rPr lang="en-US" altLang="ko-KR" sz="1000"/>
              <a:t>on/off</a:t>
            </a:r>
          </a:p>
          <a:p>
            <a:pPr eaLnBrk="1" hangingPunct="1"/>
            <a:r>
              <a:rPr lang="en-US" altLang="ko-KR" sz="1000"/>
              <a:t>void channelUp( channel++;)      // </a:t>
            </a:r>
            <a:r>
              <a:rPr lang="ko-KR" altLang="en-US" sz="1000"/>
              <a:t>채널 높이기</a:t>
            </a:r>
          </a:p>
          <a:p>
            <a:pPr eaLnBrk="1" hangingPunct="1"/>
            <a:r>
              <a:rPr lang="en-US" altLang="ko-KR" sz="1000"/>
              <a:t>void channelDown {channel--;}    // </a:t>
            </a:r>
            <a:r>
              <a:rPr lang="ko-KR" altLang="en-US" sz="1000"/>
              <a:t>채널 낮추기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68313" y="1125538"/>
            <a:ext cx="7775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2.4 </a:t>
            </a:r>
            <a:r>
              <a:rPr lang="ko-KR" altLang="en-US" sz="2800">
                <a:latin typeface="견명조" pitchFamily="18" charset="-127"/>
              </a:rPr>
              <a:t>인스턴스의 생성과 사용</a:t>
            </a:r>
            <a:r>
              <a:rPr lang="en-US" altLang="ko-KR" sz="2800">
                <a:latin typeface="견명조" pitchFamily="18" charset="-127"/>
              </a:rPr>
              <a:t>(1/4)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19138" y="5661025"/>
            <a:ext cx="2808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Tv t = new Tv(); 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92163" y="4005263"/>
            <a:ext cx="1547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Tv t;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898525" y="2646363"/>
            <a:ext cx="4140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2000"/>
              <a:t>클래스명 참조변수명</a:t>
            </a:r>
            <a:r>
              <a:rPr lang="en-US" altLang="ko-KR" sz="2000"/>
              <a:t>; </a:t>
            </a:r>
          </a:p>
          <a:p>
            <a:pPr eaLnBrk="1" hangingPunct="1"/>
            <a:r>
              <a:rPr lang="ko-KR" altLang="en-US" sz="2000"/>
              <a:t>참조변수명 </a:t>
            </a:r>
            <a:r>
              <a:rPr lang="en-US" altLang="ko-KR" sz="2000"/>
              <a:t>= new </a:t>
            </a:r>
            <a:r>
              <a:rPr lang="ko-KR" altLang="en-US" sz="2000"/>
              <a:t>클래스명</a:t>
            </a:r>
            <a:r>
              <a:rPr lang="en-US" altLang="ko-KR" sz="2000"/>
              <a:t>();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611188" y="2097088"/>
            <a:ext cx="3852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200">
                <a:latin typeface="굴림" charset="-127"/>
                <a:ea typeface="굴림" charset="-127"/>
              </a:rPr>
              <a:t>▶</a:t>
            </a:r>
            <a:r>
              <a:rPr lang="en-US" altLang="ko-KR" sz="22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인스턴스의 생성방법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92163" y="4437063"/>
            <a:ext cx="2303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 = new Tv(); 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786313" y="3114675"/>
            <a:ext cx="41767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// </a:t>
            </a:r>
            <a:r>
              <a:rPr lang="ko-KR" altLang="en-US" sz="2000"/>
              <a:t>객체생성 후</a:t>
            </a:r>
            <a:r>
              <a:rPr lang="en-US" altLang="ko-KR" sz="2000"/>
              <a:t>, </a:t>
            </a:r>
            <a:r>
              <a:rPr lang="ko-KR" altLang="en-US" sz="2000"/>
              <a:t>생성된 객체의</a:t>
            </a:r>
          </a:p>
          <a:p>
            <a:pPr eaLnBrk="1" hangingPunct="1"/>
            <a:r>
              <a:rPr lang="ko-KR" altLang="en-US" sz="2000"/>
              <a:t>   주소를 참조변수에 저장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924300" y="2636838"/>
            <a:ext cx="4895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// </a:t>
            </a:r>
            <a:r>
              <a:rPr lang="ko-KR" altLang="en-US" sz="2000"/>
              <a:t>객체를 다루기 위한 참조변수 선언</a:t>
            </a:r>
          </a:p>
        </p:txBody>
      </p:sp>
      <p:grpSp>
        <p:nvGrpSpPr>
          <p:cNvPr id="13" name="Group 18"/>
          <p:cNvGrpSpPr>
            <a:grpSpLocks/>
          </p:cNvGrpSpPr>
          <p:nvPr/>
        </p:nvGrpSpPr>
        <p:grpSpPr bwMode="auto">
          <a:xfrm>
            <a:off x="3563938" y="4545013"/>
            <a:ext cx="1258887" cy="346075"/>
            <a:chOff x="2370" y="2999"/>
            <a:chExt cx="793" cy="218"/>
          </a:xfrm>
        </p:grpSpPr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</a:t>
              </a:r>
            </a:p>
          </p:txBody>
        </p:sp>
      </p:grpSp>
      <p:grpSp>
        <p:nvGrpSpPr>
          <p:cNvPr id="16" name="Group 21"/>
          <p:cNvGrpSpPr>
            <a:grpSpLocks/>
          </p:cNvGrpSpPr>
          <p:nvPr/>
        </p:nvGrpSpPr>
        <p:grpSpPr bwMode="auto">
          <a:xfrm>
            <a:off x="5976938" y="4208463"/>
            <a:ext cx="3059112" cy="2368550"/>
            <a:chOff x="3765" y="2651"/>
            <a:chExt cx="1927" cy="1492"/>
          </a:xfrm>
        </p:grpSpPr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30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32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33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Line 34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Line 35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Line 36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 Box 37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color</a:t>
              </a:r>
            </a:p>
          </p:txBody>
        </p:sp>
        <p:sp>
          <p:nvSpPr>
            <p:cNvPr id="34" name="Text Box 38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power</a:t>
              </a:r>
            </a:p>
          </p:txBody>
        </p:sp>
        <p:sp>
          <p:nvSpPr>
            <p:cNvPr id="35" name="Text Box 39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channel</a:t>
              </a:r>
            </a:p>
          </p:txBody>
        </p:sp>
        <p:sp>
          <p:nvSpPr>
            <p:cNvPr id="36" name="Text Box 40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3868738" y="4545013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38" name="Line 42"/>
          <p:cNvSpPr>
            <a:spLocks noChangeShapeType="1"/>
          </p:cNvSpPr>
          <p:nvPr/>
        </p:nvSpPr>
        <p:spPr bwMode="auto">
          <a:xfrm>
            <a:off x="4859338" y="4724400"/>
            <a:ext cx="1189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37" grpId="0"/>
      <p:bldP spid="3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68313" y="1125538"/>
            <a:ext cx="7775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2.4 </a:t>
            </a:r>
            <a:r>
              <a:rPr lang="ko-KR" altLang="en-US" sz="2800">
                <a:latin typeface="견명조" pitchFamily="18" charset="-127"/>
              </a:rPr>
              <a:t>인스턴스의 생성과 사용</a:t>
            </a:r>
            <a:r>
              <a:rPr lang="en-US" altLang="ko-KR" sz="2800">
                <a:latin typeface="견명조" pitchFamily="18" charset="-127"/>
              </a:rPr>
              <a:t>(2/4)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741363" y="2065338"/>
            <a:ext cx="1547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Tv t;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741363" y="2497138"/>
            <a:ext cx="2303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 = new Tv(); </a:t>
            </a:r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2268538" y="4683125"/>
            <a:ext cx="1258887" cy="346075"/>
            <a:chOff x="2370" y="2999"/>
            <a:chExt cx="793" cy="218"/>
          </a:xfrm>
        </p:grpSpPr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</a:t>
              </a:r>
            </a:p>
          </p:txBody>
        </p:sp>
      </p:grpSp>
      <p:grpSp>
        <p:nvGrpSpPr>
          <p:cNvPr id="11" name="Group 21"/>
          <p:cNvGrpSpPr>
            <a:grpSpLocks/>
          </p:cNvGrpSpPr>
          <p:nvPr/>
        </p:nvGrpSpPr>
        <p:grpSpPr bwMode="auto">
          <a:xfrm>
            <a:off x="4068763" y="4346575"/>
            <a:ext cx="3059112" cy="2368550"/>
            <a:chOff x="3765" y="2651"/>
            <a:chExt cx="1927" cy="1492"/>
          </a:xfrm>
        </p:grpSpPr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33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34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35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 Box 37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color</a:t>
              </a: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power</a:t>
              </a:r>
            </a:p>
          </p:txBody>
        </p:sp>
        <p:sp>
          <p:nvSpPr>
            <p:cNvPr id="30" name="Text Box 39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channel</a:t>
              </a:r>
            </a:p>
          </p:txBody>
        </p:sp>
        <p:sp>
          <p:nvSpPr>
            <p:cNvPr id="31" name="Text Box 40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32" name="Text Box 41"/>
          <p:cNvSpPr txBox="1">
            <a:spLocks noChangeArrowheads="1"/>
          </p:cNvSpPr>
          <p:nvPr/>
        </p:nvSpPr>
        <p:spPr bwMode="auto">
          <a:xfrm>
            <a:off x="2573338" y="4683125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33" name="Line 42"/>
          <p:cNvSpPr>
            <a:spLocks noChangeShapeType="1"/>
          </p:cNvSpPr>
          <p:nvPr/>
        </p:nvSpPr>
        <p:spPr bwMode="auto">
          <a:xfrm>
            <a:off x="3563938" y="4862513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Text Box 43"/>
          <p:cNvSpPr txBox="1">
            <a:spLocks noChangeArrowheads="1"/>
          </p:cNvSpPr>
          <p:nvPr/>
        </p:nvSpPr>
        <p:spPr bwMode="auto">
          <a:xfrm>
            <a:off x="741363" y="2928938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t.channel = 7; </a:t>
            </a:r>
          </a:p>
        </p:txBody>
      </p:sp>
      <p:sp>
        <p:nvSpPr>
          <p:cNvPr id="35" name="Text Box 44"/>
          <p:cNvSpPr txBox="1">
            <a:spLocks noChangeArrowheads="1"/>
          </p:cNvSpPr>
          <p:nvPr/>
        </p:nvSpPr>
        <p:spPr bwMode="auto">
          <a:xfrm>
            <a:off x="4741863" y="1839913"/>
            <a:ext cx="4248150" cy="18446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000"/>
              <a:t>class Tv {</a:t>
            </a:r>
          </a:p>
          <a:p>
            <a:pPr eaLnBrk="1" hangingPunct="1"/>
            <a:r>
              <a:rPr lang="en-US" altLang="ko-KR" sz="1000"/>
              <a:t>	String color;  // </a:t>
            </a:r>
            <a:r>
              <a:rPr lang="ko-KR" altLang="en-US" sz="1000"/>
              <a:t>색깔</a:t>
            </a:r>
          </a:p>
          <a:p>
            <a:pPr eaLnBrk="1" hangingPunct="1"/>
            <a:r>
              <a:rPr lang="ko-KR" altLang="en-US" sz="1000"/>
              <a:t>	</a:t>
            </a:r>
            <a:r>
              <a:rPr lang="en-US" altLang="ko-KR" sz="1000"/>
              <a:t>boolean power; // </a:t>
            </a:r>
            <a:r>
              <a:rPr lang="ko-KR" altLang="en-US" sz="1000"/>
              <a:t>전원상태</a:t>
            </a:r>
            <a:r>
              <a:rPr lang="en-US" altLang="ko-KR" sz="1000"/>
              <a:t>(on/off)</a:t>
            </a:r>
          </a:p>
          <a:p>
            <a:pPr eaLnBrk="1" hangingPunct="1"/>
            <a:r>
              <a:rPr lang="en-US" altLang="ko-KR" sz="1000"/>
              <a:t>	int channel;   // </a:t>
            </a:r>
            <a:r>
              <a:rPr lang="ko-KR" altLang="en-US" sz="1000"/>
              <a:t>채널</a:t>
            </a:r>
          </a:p>
          <a:p>
            <a:pPr eaLnBrk="1" hangingPunct="1"/>
            <a:r>
              <a:rPr lang="ko-KR" altLang="en-US" sz="1000"/>
              <a:t>	</a:t>
            </a:r>
            <a:r>
              <a:rPr lang="en-US" altLang="ko-KR" sz="1000"/>
              <a:t>void power() { power = !power; } // </a:t>
            </a:r>
            <a:r>
              <a:rPr lang="ko-KR" altLang="en-US" sz="1000"/>
              <a:t>전원</a:t>
            </a:r>
            <a:r>
              <a:rPr lang="en-US" altLang="ko-KR" sz="1000"/>
              <a:t>on/off</a:t>
            </a:r>
          </a:p>
          <a:p>
            <a:pPr eaLnBrk="1" hangingPunct="1"/>
            <a:r>
              <a:rPr lang="en-US" altLang="ko-KR" sz="1000"/>
              <a:t>	void channelUp( channel++;)      // </a:t>
            </a:r>
            <a:r>
              <a:rPr lang="ko-KR" altLang="en-US" sz="1000"/>
              <a:t>채널 높이기</a:t>
            </a:r>
          </a:p>
          <a:p>
            <a:pPr eaLnBrk="1" hangingPunct="1"/>
            <a:r>
              <a:rPr lang="ko-KR" altLang="en-US" sz="1000"/>
              <a:t>	</a:t>
            </a:r>
            <a:r>
              <a:rPr lang="en-US" altLang="ko-KR" sz="1000" b="1"/>
              <a:t>void channelDown {channel--;}</a:t>
            </a:r>
            <a:r>
              <a:rPr lang="en-US" altLang="ko-KR" sz="1000"/>
              <a:t>    // </a:t>
            </a:r>
            <a:r>
              <a:rPr lang="ko-KR" altLang="en-US" sz="1000"/>
              <a:t>채널 낮추기</a:t>
            </a:r>
          </a:p>
          <a:p>
            <a:pPr eaLnBrk="1" hangingPunct="1"/>
            <a:r>
              <a:rPr lang="en-US" altLang="ko-KR" sz="1000"/>
              <a:t>}</a:t>
            </a:r>
          </a:p>
        </p:txBody>
      </p:sp>
      <p:sp>
        <p:nvSpPr>
          <p:cNvPr id="36" name="Text Box 47"/>
          <p:cNvSpPr txBox="1">
            <a:spLocks noChangeArrowheads="1"/>
          </p:cNvSpPr>
          <p:nvPr/>
        </p:nvSpPr>
        <p:spPr bwMode="auto">
          <a:xfrm>
            <a:off x="742950" y="3360738"/>
            <a:ext cx="2806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t.channelDown(); </a:t>
            </a:r>
          </a:p>
        </p:txBody>
      </p:sp>
      <p:sp>
        <p:nvSpPr>
          <p:cNvPr id="37" name="Text Box 47"/>
          <p:cNvSpPr txBox="1">
            <a:spLocks noChangeArrowheads="1"/>
          </p:cNvSpPr>
          <p:nvPr/>
        </p:nvSpPr>
        <p:spPr bwMode="auto">
          <a:xfrm>
            <a:off x="774700" y="3794125"/>
            <a:ext cx="511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System.out.println(t.channel);</a:t>
            </a:r>
          </a:p>
        </p:txBody>
      </p:sp>
      <p:sp>
        <p:nvSpPr>
          <p:cNvPr id="3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2" grpId="0"/>
      <p:bldP spid="33" grpId="0" animBg="1"/>
      <p:bldP spid="34" grpId="0"/>
      <p:bldP spid="35" grpId="0" animBg="1"/>
      <p:bldP spid="36" grpId="0"/>
      <p:bldP spid="3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68313" y="764704"/>
            <a:ext cx="7775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2.4 </a:t>
            </a:r>
            <a:r>
              <a:rPr lang="ko-KR" altLang="en-US" sz="2800">
                <a:latin typeface="견명조" pitchFamily="18" charset="-127"/>
              </a:rPr>
              <a:t>인스턴스의 생성과 사용</a:t>
            </a:r>
            <a:r>
              <a:rPr lang="en-US" altLang="ko-KR" sz="2800">
                <a:latin typeface="견명조" pitchFamily="18" charset="-127"/>
              </a:rPr>
              <a:t>(3/4)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042988" y="1534641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Tv t1 = new Tv(); </a:t>
            </a:r>
          </a:p>
        </p:txBody>
      </p: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287338" y="4196879"/>
            <a:ext cx="1258887" cy="346075"/>
            <a:chOff x="2370" y="2999"/>
            <a:chExt cx="793" cy="218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t1</a:t>
              </a:r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1979613" y="3860329"/>
            <a:ext cx="3059112" cy="2368550"/>
            <a:chOff x="3765" y="2651"/>
            <a:chExt cx="1927" cy="1492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4" name="Rectangle 20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ea typeface="굴림" charset="-127"/>
              </a:endParaRPr>
            </a:p>
          </p:txBody>
        </p:sp>
        <p:sp>
          <p:nvSpPr>
            <p:cNvPr id="15" name="Rectangle 21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Line 27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28" name="Text Box 33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29" name="Text Box 34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592138" y="4196879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32" name="Line 37"/>
          <p:cNvSpPr>
            <a:spLocks noChangeShapeType="1"/>
          </p:cNvSpPr>
          <p:nvPr/>
        </p:nvSpPr>
        <p:spPr bwMode="auto">
          <a:xfrm>
            <a:off x="1546225" y="4376266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042988" y="1899766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Tv t2 = new Tv(); </a:t>
            </a:r>
          </a:p>
        </p:txBody>
      </p:sp>
      <p:grpSp>
        <p:nvGrpSpPr>
          <p:cNvPr id="34" name="Group 42"/>
          <p:cNvGrpSpPr>
            <a:grpSpLocks/>
          </p:cNvGrpSpPr>
          <p:nvPr/>
        </p:nvGrpSpPr>
        <p:grpSpPr bwMode="auto">
          <a:xfrm>
            <a:off x="4787900" y="4196879"/>
            <a:ext cx="1258888" cy="346075"/>
            <a:chOff x="2370" y="2999"/>
            <a:chExt cx="793" cy="218"/>
          </a:xfrm>
        </p:grpSpPr>
        <p:sp>
          <p:nvSpPr>
            <p:cNvPr id="35" name="Text Box 43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36" name="Text Box 44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t2</a:t>
              </a:r>
            </a:p>
          </p:txBody>
        </p:sp>
      </p:grpSp>
      <p:grpSp>
        <p:nvGrpSpPr>
          <p:cNvPr id="37" name="Group 45"/>
          <p:cNvGrpSpPr>
            <a:grpSpLocks/>
          </p:cNvGrpSpPr>
          <p:nvPr/>
        </p:nvGrpSpPr>
        <p:grpSpPr bwMode="auto">
          <a:xfrm>
            <a:off x="6553200" y="3868266"/>
            <a:ext cx="3022600" cy="2368550"/>
            <a:chOff x="3765" y="2651"/>
            <a:chExt cx="1927" cy="1492"/>
          </a:xfrm>
        </p:grpSpPr>
        <p:sp>
          <p:nvSpPr>
            <p:cNvPr id="38" name="Rectangle 46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39" name="Rectangle 47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40" name="Rectangle 48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41" name="Rectangle 49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42" name="Rectangle 50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43" name="Rectangle 51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44" name="Line 52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Line 53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Line 54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Line 55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Line 56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Line 58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Line 59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Line 60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 Box 61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54" name="Text Box 62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55" name="Text Box 63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56" name="Text Box 64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0x200</a:t>
              </a:r>
            </a:p>
          </p:txBody>
        </p:sp>
      </p:grpSp>
      <p:sp>
        <p:nvSpPr>
          <p:cNvPr id="57" name="Text Box 65"/>
          <p:cNvSpPr txBox="1">
            <a:spLocks noChangeArrowheads="1"/>
          </p:cNvSpPr>
          <p:nvPr/>
        </p:nvSpPr>
        <p:spPr bwMode="auto">
          <a:xfrm>
            <a:off x="5092700" y="4204816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0x200</a:t>
            </a:r>
          </a:p>
        </p:txBody>
      </p:sp>
      <p:sp>
        <p:nvSpPr>
          <p:cNvPr id="58" name="Line 66"/>
          <p:cNvSpPr>
            <a:spLocks noChangeShapeType="1"/>
          </p:cNvSpPr>
          <p:nvPr/>
        </p:nvSpPr>
        <p:spPr bwMode="auto">
          <a:xfrm>
            <a:off x="6083300" y="4384204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" name="Text Box 67"/>
          <p:cNvSpPr txBox="1">
            <a:spLocks noChangeArrowheads="1"/>
          </p:cNvSpPr>
          <p:nvPr/>
        </p:nvSpPr>
        <p:spPr bwMode="auto">
          <a:xfrm>
            <a:off x="1042988" y="2290291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t2 = t1; </a:t>
            </a:r>
          </a:p>
        </p:txBody>
      </p:sp>
      <p:sp>
        <p:nvSpPr>
          <p:cNvPr id="60" name="Text Box 68"/>
          <p:cNvSpPr txBox="1">
            <a:spLocks noChangeArrowheads="1"/>
          </p:cNvSpPr>
          <p:nvPr/>
        </p:nvSpPr>
        <p:spPr bwMode="auto">
          <a:xfrm>
            <a:off x="5146675" y="4207991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61" name="Line 69"/>
          <p:cNvSpPr>
            <a:spLocks noChangeShapeType="1"/>
          </p:cNvSpPr>
          <p:nvPr/>
        </p:nvSpPr>
        <p:spPr bwMode="auto">
          <a:xfrm flipH="1">
            <a:off x="3922713" y="4363566"/>
            <a:ext cx="865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Box 70"/>
          <p:cNvSpPr txBox="1">
            <a:spLocks noChangeArrowheads="1"/>
          </p:cNvSpPr>
          <p:nvPr/>
        </p:nvSpPr>
        <p:spPr bwMode="auto">
          <a:xfrm>
            <a:off x="1042988" y="2685579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t1.channel = 7;</a:t>
            </a:r>
          </a:p>
        </p:txBody>
      </p:sp>
      <p:sp>
        <p:nvSpPr>
          <p:cNvPr id="63" name="Text Box 91"/>
          <p:cNvSpPr txBox="1">
            <a:spLocks noChangeArrowheads="1"/>
          </p:cNvSpPr>
          <p:nvPr/>
        </p:nvSpPr>
        <p:spPr bwMode="auto">
          <a:xfrm>
            <a:off x="2051050" y="4868391"/>
            <a:ext cx="1836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>
                <a:ea typeface="굴림" charset="-127"/>
              </a:rPr>
              <a:t>0</a:t>
            </a:r>
          </a:p>
        </p:txBody>
      </p:sp>
      <p:sp>
        <p:nvSpPr>
          <p:cNvPr id="64" name="Text Box 92"/>
          <p:cNvSpPr txBox="1">
            <a:spLocks noChangeArrowheads="1"/>
          </p:cNvSpPr>
          <p:nvPr/>
        </p:nvSpPr>
        <p:spPr bwMode="auto">
          <a:xfrm>
            <a:off x="2411413" y="4868391"/>
            <a:ext cx="1116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>
                <a:ea typeface="굴림" charset="-127"/>
              </a:rPr>
              <a:t>7</a:t>
            </a:r>
          </a:p>
        </p:txBody>
      </p:sp>
      <p:sp>
        <p:nvSpPr>
          <p:cNvPr id="65" name="Text Box 70"/>
          <p:cNvSpPr txBox="1">
            <a:spLocks noChangeArrowheads="1"/>
          </p:cNvSpPr>
          <p:nvPr/>
        </p:nvSpPr>
        <p:spPr bwMode="auto">
          <a:xfrm>
            <a:off x="1030288" y="3068166"/>
            <a:ext cx="5586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System.out.println(t1.channel);</a:t>
            </a:r>
          </a:p>
        </p:txBody>
      </p:sp>
      <p:sp>
        <p:nvSpPr>
          <p:cNvPr id="66" name="Text Box 70"/>
          <p:cNvSpPr txBox="1">
            <a:spLocks noChangeArrowheads="1"/>
          </p:cNvSpPr>
          <p:nvPr/>
        </p:nvSpPr>
        <p:spPr bwMode="auto">
          <a:xfrm>
            <a:off x="1030288" y="3438054"/>
            <a:ext cx="5586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System.out.println(t2.channel);</a:t>
            </a:r>
          </a:p>
        </p:txBody>
      </p:sp>
      <p:sp>
        <p:nvSpPr>
          <p:cNvPr id="6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animBg="1"/>
      <p:bldP spid="59" grpId="0"/>
      <p:bldP spid="60" grpId="0"/>
      <p:bldP spid="61" grpId="0" animBg="1"/>
      <p:bldP spid="62" grpId="0"/>
      <p:bldP spid="63" grpId="0"/>
      <p:bldP spid="64" grpId="0"/>
      <p:bldP spid="65" grpId="0"/>
      <p:bldP spid="6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68313" y="836712"/>
            <a:ext cx="7775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2.4 </a:t>
            </a:r>
            <a:r>
              <a:rPr lang="ko-KR" altLang="en-US" sz="2800">
                <a:latin typeface="견명조" pitchFamily="18" charset="-127"/>
              </a:rPr>
              <a:t>인스턴스의 생성과 사용</a:t>
            </a:r>
            <a:r>
              <a:rPr lang="en-US" altLang="ko-KR" sz="2800">
                <a:latin typeface="견명조" pitchFamily="18" charset="-127"/>
              </a:rPr>
              <a:t>(4/4)</a:t>
            </a:r>
          </a:p>
        </p:txBody>
      </p:sp>
      <p:graphicFrame>
        <p:nvGraphicFramePr>
          <p:cNvPr id="5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73939"/>
              </p:ext>
            </p:extLst>
          </p:nvPr>
        </p:nvGraphicFramePr>
        <p:xfrm>
          <a:off x="336550" y="2000349"/>
          <a:ext cx="8469313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Image" r:id="rId3" imgW="8469841" imgH="4533333" progId="Photoshop.Image.7">
                  <p:embed/>
                </p:oleObj>
              </mc:Choice>
              <mc:Fallback>
                <p:oleObj name="Image" r:id="rId3" imgW="8469841" imgH="453333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2000349"/>
                        <a:ext cx="8469313" cy="453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7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10"/>
          <p:cNvSpPr txBox="1">
            <a:spLocks noChangeArrowheads="1"/>
          </p:cNvSpPr>
          <p:nvPr/>
        </p:nvSpPr>
        <p:spPr bwMode="auto">
          <a:xfrm>
            <a:off x="468313" y="1181100"/>
            <a:ext cx="777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2.5 </a:t>
            </a:r>
            <a:r>
              <a:rPr lang="ko-KR" altLang="en-US" sz="2800">
                <a:latin typeface="견명조" pitchFamily="18" charset="-127"/>
              </a:rPr>
              <a:t>클래스의 또 다른 정의</a:t>
            </a:r>
          </a:p>
        </p:txBody>
      </p:sp>
      <p:sp>
        <p:nvSpPr>
          <p:cNvPr id="16392" name="Text Box 11"/>
          <p:cNvSpPr txBox="1">
            <a:spLocks noChangeArrowheads="1"/>
          </p:cNvSpPr>
          <p:nvPr/>
        </p:nvSpPr>
        <p:spPr bwMode="auto">
          <a:xfrm>
            <a:off x="719138" y="1952625"/>
            <a:ext cx="7775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클래스 </a:t>
            </a:r>
            <a:r>
              <a:rPr lang="en-US" altLang="ko-KR" sz="2400">
                <a:latin typeface="Arial" charset="0"/>
              </a:rPr>
              <a:t>–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데이터와 함수의 결합</a:t>
            </a:r>
          </a:p>
        </p:txBody>
      </p:sp>
      <p:sp>
        <p:nvSpPr>
          <p:cNvPr id="231437" name="Text Box 13"/>
          <p:cNvSpPr txBox="1">
            <a:spLocks noChangeArrowheads="1"/>
          </p:cNvSpPr>
          <p:nvPr/>
        </p:nvSpPr>
        <p:spPr bwMode="auto">
          <a:xfrm>
            <a:off x="900113" y="4256088"/>
            <a:ext cx="8135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>
                <a:latin typeface="굴림" charset="-127"/>
                <a:ea typeface="굴림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변수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하나의 데이터를 저장할 수 있는 공간</a:t>
            </a:r>
          </a:p>
        </p:txBody>
      </p:sp>
      <p:sp>
        <p:nvSpPr>
          <p:cNvPr id="231438" name="Text Box 14"/>
          <p:cNvSpPr txBox="1">
            <a:spLocks noChangeArrowheads="1"/>
          </p:cNvSpPr>
          <p:nvPr/>
        </p:nvSpPr>
        <p:spPr bwMode="auto">
          <a:xfrm>
            <a:off x="900113" y="4797425"/>
            <a:ext cx="8135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>
                <a:latin typeface="굴림" charset="-127"/>
                <a:ea typeface="굴림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배열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같은 타입의 여러 데이터를 저장할 수 있는 공간</a:t>
            </a:r>
          </a:p>
        </p:txBody>
      </p:sp>
      <p:sp>
        <p:nvSpPr>
          <p:cNvPr id="231439" name="Text Box 15"/>
          <p:cNvSpPr txBox="1">
            <a:spLocks noChangeArrowheads="1"/>
          </p:cNvSpPr>
          <p:nvPr/>
        </p:nvSpPr>
        <p:spPr bwMode="auto">
          <a:xfrm>
            <a:off x="900113" y="5311775"/>
            <a:ext cx="813593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>
                <a:latin typeface="굴림" charset="-127"/>
                <a:ea typeface="굴림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구조체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타입에 관계없이 서로 관련된 데이터들을 저장할 수</a:t>
            </a:r>
          </a:p>
          <a:p>
            <a:pPr eaLnBrk="1" hangingPunct="1"/>
            <a:r>
              <a:rPr lang="ko-KR" altLang="en-US" sz="2000">
                <a:latin typeface="견명조" pitchFamily="18" charset="-127"/>
              </a:rPr>
              <a:t>           있는 공간</a:t>
            </a:r>
          </a:p>
        </p:txBody>
      </p:sp>
      <p:sp>
        <p:nvSpPr>
          <p:cNvPr id="231440" name="Text Box 16"/>
          <p:cNvSpPr txBox="1">
            <a:spLocks noChangeArrowheads="1"/>
          </p:cNvSpPr>
          <p:nvPr/>
        </p:nvSpPr>
        <p:spPr bwMode="auto">
          <a:xfrm>
            <a:off x="900113" y="6200775"/>
            <a:ext cx="8135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>
                <a:latin typeface="굴림" charset="-127"/>
                <a:ea typeface="굴림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클래스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데이터와 함수의 결합</a:t>
            </a:r>
            <a:r>
              <a:rPr lang="en-US" altLang="ko-KR" sz="2000">
                <a:latin typeface="견명조" pitchFamily="18" charset="-127"/>
              </a:rPr>
              <a:t>(</a:t>
            </a:r>
            <a:r>
              <a:rPr lang="ko-KR" altLang="en-US" sz="2000">
                <a:latin typeface="견명조" pitchFamily="18" charset="-127"/>
              </a:rPr>
              <a:t>구조체</a:t>
            </a:r>
            <a:r>
              <a:rPr lang="en-US" altLang="ko-KR" sz="2000">
                <a:latin typeface="견명조" pitchFamily="18" charset="-127"/>
              </a:rPr>
              <a:t>+</a:t>
            </a:r>
            <a:r>
              <a:rPr lang="ko-KR" altLang="en-US" sz="2000">
                <a:latin typeface="견명조" pitchFamily="18" charset="-127"/>
              </a:rPr>
              <a:t>함수</a:t>
            </a:r>
            <a:r>
              <a:rPr lang="en-US" altLang="ko-KR" sz="2000">
                <a:latin typeface="견명조" pitchFamily="18" charset="-127"/>
              </a:rPr>
              <a:t>)</a:t>
            </a:r>
          </a:p>
        </p:txBody>
      </p:sp>
      <p:pic>
        <p:nvPicPr>
          <p:cNvPr id="23144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2528888"/>
            <a:ext cx="7720012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451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7" grpId="0"/>
      <p:bldP spid="231438" grpId="0"/>
      <p:bldP spid="231439" grpId="0"/>
      <p:bldP spid="23144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Text Box 11"/>
          <p:cNvSpPr txBox="1">
            <a:spLocks noChangeArrowheads="1"/>
          </p:cNvSpPr>
          <p:nvPr/>
        </p:nvSpPr>
        <p:spPr bwMode="auto">
          <a:xfrm>
            <a:off x="720725" y="1952625"/>
            <a:ext cx="7775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 </a:t>
            </a:r>
            <a:r>
              <a:rPr lang="en-US" altLang="ko-KR" sz="2400">
                <a:latin typeface="Arial" charset="0"/>
              </a:rPr>
              <a:t>–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사용자 정의 타입</a:t>
            </a:r>
            <a:r>
              <a:rPr lang="en-US" altLang="ko-KR" sz="2400">
                <a:latin typeface="견명조" pitchFamily="18" charset="-127"/>
              </a:rPr>
              <a:t>(User-defined type)</a:t>
            </a:r>
          </a:p>
        </p:txBody>
      </p:sp>
      <p:sp>
        <p:nvSpPr>
          <p:cNvPr id="215078" name="Text Box 38"/>
          <p:cNvSpPr txBox="1">
            <a:spLocks noChangeArrowheads="1"/>
          </p:cNvSpPr>
          <p:nvPr/>
        </p:nvSpPr>
        <p:spPr bwMode="auto">
          <a:xfrm>
            <a:off x="611188" y="4330700"/>
            <a:ext cx="1655762" cy="1373188"/>
          </a:xfrm>
          <a:prstGeom prst="rect">
            <a:avLst/>
          </a:prstGeom>
          <a:solidFill>
            <a:srgbClr val="AEFF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class Time {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	int hour;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	int minute;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	int second;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}</a:t>
            </a:r>
          </a:p>
        </p:txBody>
      </p:sp>
      <p:sp>
        <p:nvSpPr>
          <p:cNvPr id="215080" name="Text Box 40"/>
          <p:cNvSpPr txBox="1">
            <a:spLocks noChangeArrowheads="1"/>
          </p:cNvSpPr>
          <p:nvPr/>
        </p:nvSpPr>
        <p:spPr bwMode="auto">
          <a:xfrm>
            <a:off x="1063625" y="2563813"/>
            <a:ext cx="6588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프로그래머가 직접 새로운 타입을 정의할 수 있다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15093" name="Text Box 53"/>
          <p:cNvSpPr txBox="1">
            <a:spLocks noChangeArrowheads="1"/>
          </p:cNvSpPr>
          <p:nvPr/>
        </p:nvSpPr>
        <p:spPr bwMode="auto">
          <a:xfrm>
            <a:off x="2879725" y="3754438"/>
            <a:ext cx="2628900" cy="823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int hour; 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 minute;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 second;</a:t>
            </a:r>
          </a:p>
        </p:txBody>
      </p:sp>
      <p:sp>
        <p:nvSpPr>
          <p:cNvPr id="215094" name="Text Box 54"/>
          <p:cNvSpPr txBox="1">
            <a:spLocks noChangeArrowheads="1"/>
          </p:cNvSpPr>
          <p:nvPr/>
        </p:nvSpPr>
        <p:spPr bwMode="auto">
          <a:xfrm>
            <a:off x="2879725" y="4691063"/>
            <a:ext cx="2628900" cy="823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int hour1, hour2, hour3 ;                                   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 minute1, minute2. minute3;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 second1, secound2, second3;</a:t>
            </a:r>
          </a:p>
        </p:txBody>
      </p:sp>
      <p:sp>
        <p:nvSpPr>
          <p:cNvPr id="215095" name="Text Box 55"/>
          <p:cNvSpPr txBox="1">
            <a:spLocks noChangeArrowheads="1"/>
          </p:cNvSpPr>
          <p:nvPr/>
        </p:nvSpPr>
        <p:spPr bwMode="auto">
          <a:xfrm>
            <a:off x="2879725" y="5626100"/>
            <a:ext cx="2628900" cy="8239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int[] hour = new int[3];                                   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int[] minute = new int[3];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int[] second = new int[3];</a:t>
            </a:r>
          </a:p>
        </p:txBody>
      </p:sp>
      <p:sp>
        <p:nvSpPr>
          <p:cNvPr id="215098" name="Text Box 58"/>
          <p:cNvSpPr txBox="1">
            <a:spLocks noChangeArrowheads="1"/>
          </p:cNvSpPr>
          <p:nvPr/>
        </p:nvSpPr>
        <p:spPr bwMode="auto">
          <a:xfrm>
            <a:off x="6372225" y="4006850"/>
            <a:ext cx="2160588" cy="274638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Time t = new Time();</a:t>
            </a:r>
          </a:p>
        </p:txBody>
      </p:sp>
      <p:sp>
        <p:nvSpPr>
          <p:cNvPr id="215099" name="Text Box 59"/>
          <p:cNvSpPr txBox="1">
            <a:spLocks noChangeArrowheads="1"/>
          </p:cNvSpPr>
          <p:nvPr/>
        </p:nvSpPr>
        <p:spPr bwMode="auto">
          <a:xfrm>
            <a:off x="6372225" y="4694238"/>
            <a:ext cx="2232025" cy="823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Time t1 = new Time();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Time t2 = new Time();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Time t3 = new Time();</a:t>
            </a:r>
          </a:p>
        </p:txBody>
      </p:sp>
      <p:sp>
        <p:nvSpPr>
          <p:cNvPr id="215102" name="Text Box 62"/>
          <p:cNvSpPr txBox="1">
            <a:spLocks noChangeArrowheads="1"/>
          </p:cNvSpPr>
          <p:nvPr/>
        </p:nvSpPr>
        <p:spPr bwMode="auto">
          <a:xfrm>
            <a:off x="6370638" y="5607050"/>
            <a:ext cx="2233612" cy="1098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Time[] t = new Time[3];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t[0] = new Time();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t[1] = new Time();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t[2] = new Time();</a:t>
            </a:r>
          </a:p>
        </p:txBody>
      </p:sp>
      <p:sp>
        <p:nvSpPr>
          <p:cNvPr id="215104" name="Line 64"/>
          <p:cNvSpPr>
            <a:spLocks noChangeShapeType="1"/>
          </p:cNvSpPr>
          <p:nvPr/>
        </p:nvSpPr>
        <p:spPr bwMode="auto">
          <a:xfrm>
            <a:off x="5545138" y="6057900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105" name="Line 65"/>
          <p:cNvSpPr>
            <a:spLocks noChangeShapeType="1"/>
          </p:cNvSpPr>
          <p:nvPr/>
        </p:nvSpPr>
        <p:spPr bwMode="auto">
          <a:xfrm>
            <a:off x="5545138" y="5122863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106" name="Line 66"/>
          <p:cNvSpPr>
            <a:spLocks noChangeShapeType="1"/>
          </p:cNvSpPr>
          <p:nvPr/>
        </p:nvSpPr>
        <p:spPr bwMode="auto">
          <a:xfrm>
            <a:off x="5545138" y="4151313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107" name="Text Box 67"/>
          <p:cNvSpPr txBox="1">
            <a:spLocks noChangeArrowheads="1"/>
          </p:cNvSpPr>
          <p:nvPr/>
        </p:nvSpPr>
        <p:spPr bwMode="auto">
          <a:xfrm>
            <a:off x="1063625" y="3032125"/>
            <a:ext cx="6588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서로 관련된 값을 묶어서 하나의 타입으로 정의한다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17428" name="Text Box 68"/>
          <p:cNvSpPr txBox="1">
            <a:spLocks noChangeArrowheads="1"/>
          </p:cNvSpPr>
          <p:nvPr/>
        </p:nvSpPr>
        <p:spPr bwMode="auto">
          <a:xfrm>
            <a:off x="468313" y="1181100"/>
            <a:ext cx="777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2.5 </a:t>
            </a:r>
            <a:r>
              <a:rPr lang="ko-KR" altLang="en-US" sz="2800">
                <a:latin typeface="견명조" pitchFamily="18" charset="-127"/>
              </a:rPr>
              <a:t>클래스의 또 다른 정의</a:t>
            </a: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177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8" grpId="0" animBg="1"/>
      <p:bldP spid="215080" grpId="0"/>
      <p:bldP spid="215093" grpId="0" animBg="1"/>
      <p:bldP spid="215094" grpId="0" animBg="1"/>
      <p:bldP spid="215095" grpId="0" animBg="1"/>
      <p:bldP spid="215098" grpId="0" animBg="1"/>
      <p:bldP spid="215099" grpId="0" animBg="1"/>
      <p:bldP spid="215102" grpId="0" animBg="1"/>
      <p:bldP spid="215104" grpId="0" animBg="1"/>
      <p:bldP spid="215105" grpId="0" animBg="1"/>
      <p:bldP spid="215106" grpId="0" animBg="1"/>
      <p:bldP spid="21510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Text Box 10"/>
          <p:cNvSpPr txBox="1">
            <a:spLocks noChangeArrowheads="1"/>
          </p:cNvSpPr>
          <p:nvPr/>
        </p:nvSpPr>
        <p:spPr bwMode="auto">
          <a:xfrm>
            <a:off x="720725" y="1952625"/>
            <a:ext cx="7775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 </a:t>
            </a:r>
            <a:r>
              <a:rPr lang="en-US" altLang="ko-KR" sz="2400">
                <a:latin typeface="Arial" charset="0"/>
              </a:rPr>
              <a:t>–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사용자 정의 타입</a:t>
            </a:r>
            <a:r>
              <a:rPr lang="en-US" altLang="ko-KR" sz="2400">
                <a:latin typeface="견명조" pitchFamily="18" charset="-127"/>
              </a:rPr>
              <a:t>(User-defined type)</a:t>
            </a:r>
          </a:p>
        </p:txBody>
      </p:sp>
      <p:sp>
        <p:nvSpPr>
          <p:cNvPr id="18440" name="Text Box 11"/>
          <p:cNvSpPr txBox="1">
            <a:spLocks noChangeArrowheads="1"/>
          </p:cNvSpPr>
          <p:nvPr/>
        </p:nvSpPr>
        <p:spPr bwMode="auto">
          <a:xfrm>
            <a:off x="7092950" y="2492375"/>
            <a:ext cx="1655763" cy="1373188"/>
          </a:xfrm>
          <a:prstGeom prst="rect">
            <a:avLst/>
          </a:prstGeom>
          <a:solidFill>
            <a:srgbClr val="AEFF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class Time {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	int hour;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	int minute;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	int second;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}</a:t>
            </a:r>
          </a:p>
        </p:txBody>
      </p:sp>
      <p:sp>
        <p:nvSpPr>
          <p:cNvPr id="18441" name="Text Box 13"/>
          <p:cNvSpPr txBox="1">
            <a:spLocks noChangeArrowheads="1"/>
          </p:cNvSpPr>
          <p:nvPr/>
        </p:nvSpPr>
        <p:spPr bwMode="auto">
          <a:xfrm>
            <a:off x="935038" y="2673350"/>
            <a:ext cx="2628900" cy="8239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int hour; 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 minute;</a:t>
            </a:r>
          </a:p>
          <a:p>
            <a:pPr eaLnBrk="1" hangingPunct="1"/>
            <a:r>
              <a:rPr lang="en-US" altLang="ko-KR" sz="1200">
                <a:latin typeface="견명조" pitchFamily="18" charset="-127"/>
              </a:rPr>
              <a:t>int second;</a:t>
            </a:r>
          </a:p>
        </p:txBody>
      </p:sp>
      <p:sp>
        <p:nvSpPr>
          <p:cNvPr id="18442" name="Text Box 16"/>
          <p:cNvSpPr txBox="1">
            <a:spLocks noChangeArrowheads="1"/>
          </p:cNvSpPr>
          <p:nvPr/>
        </p:nvSpPr>
        <p:spPr bwMode="auto">
          <a:xfrm>
            <a:off x="4427538" y="2925763"/>
            <a:ext cx="2160587" cy="2746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견명조" pitchFamily="18" charset="-127"/>
              </a:rPr>
              <a:t>Time t = new Time();</a:t>
            </a:r>
          </a:p>
        </p:txBody>
      </p:sp>
      <p:sp>
        <p:nvSpPr>
          <p:cNvPr id="18443" name="Line 21"/>
          <p:cNvSpPr>
            <a:spLocks noChangeShapeType="1"/>
          </p:cNvSpPr>
          <p:nvPr/>
        </p:nvSpPr>
        <p:spPr bwMode="auto">
          <a:xfrm>
            <a:off x="3600450" y="3070225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44" name="Text Box 23"/>
          <p:cNvSpPr txBox="1">
            <a:spLocks noChangeArrowheads="1"/>
          </p:cNvSpPr>
          <p:nvPr/>
        </p:nvSpPr>
        <p:spPr bwMode="auto">
          <a:xfrm>
            <a:off x="468313" y="1181100"/>
            <a:ext cx="777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2.5 </a:t>
            </a:r>
            <a:r>
              <a:rPr lang="ko-KR" altLang="en-US" sz="2800">
                <a:latin typeface="견명조" pitchFamily="18" charset="-127"/>
              </a:rPr>
              <a:t>클래스의 또 다른 정의</a:t>
            </a:r>
          </a:p>
        </p:txBody>
      </p:sp>
      <p:sp>
        <p:nvSpPr>
          <p:cNvPr id="18445" name="Text Box 27"/>
          <p:cNvSpPr txBox="1">
            <a:spLocks noChangeArrowheads="1"/>
          </p:cNvSpPr>
          <p:nvPr/>
        </p:nvSpPr>
        <p:spPr bwMode="auto">
          <a:xfrm>
            <a:off x="1527175" y="4294188"/>
            <a:ext cx="900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endParaRPr lang="ko-KR" altLang="ko-KR" sz="1600"/>
          </a:p>
        </p:txBody>
      </p:sp>
      <p:sp>
        <p:nvSpPr>
          <p:cNvPr id="18446" name="Text Box 28"/>
          <p:cNvSpPr txBox="1">
            <a:spLocks noChangeArrowheads="1"/>
          </p:cNvSpPr>
          <p:nvPr/>
        </p:nvSpPr>
        <p:spPr bwMode="auto">
          <a:xfrm>
            <a:off x="1492250" y="3970338"/>
            <a:ext cx="954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hour</a:t>
            </a:r>
          </a:p>
        </p:txBody>
      </p:sp>
      <p:sp>
        <p:nvSpPr>
          <p:cNvPr id="18447" name="Text Box 32"/>
          <p:cNvSpPr txBox="1">
            <a:spLocks noChangeArrowheads="1"/>
          </p:cNvSpPr>
          <p:nvPr/>
        </p:nvSpPr>
        <p:spPr bwMode="auto">
          <a:xfrm>
            <a:off x="1455738" y="5049838"/>
            <a:ext cx="900112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endParaRPr lang="ko-KR" altLang="ko-KR" sz="1600"/>
          </a:p>
        </p:txBody>
      </p:sp>
      <p:sp>
        <p:nvSpPr>
          <p:cNvPr id="18448" name="Text Box 33"/>
          <p:cNvSpPr txBox="1">
            <a:spLocks noChangeArrowheads="1"/>
          </p:cNvSpPr>
          <p:nvPr/>
        </p:nvSpPr>
        <p:spPr bwMode="auto">
          <a:xfrm>
            <a:off x="1420813" y="4725988"/>
            <a:ext cx="954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minute</a:t>
            </a:r>
          </a:p>
        </p:txBody>
      </p:sp>
      <p:sp>
        <p:nvSpPr>
          <p:cNvPr id="18449" name="Text Box 34"/>
          <p:cNvSpPr txBox="1">
            <a:spLocks noChangeArrowheads="1"/>
          </p:cNvSpPr>
          <p:nvPr/>
        </p:nvSpPr>
        <p:spPr bwMode="auto">
          <a:xfrm>
            <a:off x="1924050" y="5949950"/>
            <a:ext cx="900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endParaRPr lang="ko-KR" altLang="ko-KR" sz="1600"/>
          </a:p>
        </p:txBody>
      </p:sp>
      <p:sp>
        <p:nvSpPr>
          <p:cNvPr id="18450" name="Text Box 35"/>
          <p:cNvSpPr txBox="1">
            <a:spLocks noChangeArrowheads="1"/>
          </p:cNvSpPr>
          <p:nvPr/>
        </p:nvSpPr>
        <p:spPr bwMode="auto">
          <a:xfrm>
            <a:off x="1889125" y="5626100"/>
            <a:ext cx="954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second</a:t>
            </a:r>
          </a:p>
        </p:txBody>
      </p:sp>
      <p:grpSp>
        <p:nvGrpSpPr>
          <p:cNvPr id="18451" name="Group 36"/>
          <p:cNvGrpSpPr>
            <a:grpSpLocks/>
          </p:cNvGrpSpPr>
          <p:nvPr/>
        </p:nvGrpSpPr>
        <p:grpSpPr bwMode="auto">
          <a:xfrm>
            <a:off x="4356100" y="4608513"/>
            <a:ext cx="1258888" cy="346075"/>
            <a:chOff x="2370" y="2999"/>
            <a:chExt cx="793" cy="218"/>
          </a:xfrm>
        </p:grpSpPr>
        <p:sp>
          <p:nvSpPr>
            <p:cNvPr id="18467" name="Text Box 37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8468" name="Text Box 38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</a:t>
              </a:r>
            </a:p>
          </p:txBody>
        </p:sp>
      </p:grpSp>
      <p:sp>
        <p:nvSpPr>
          <p:cNvPr id="18452" name="Rectangle 43"/>
          <p:cNvSpPr>
            <a:spLocks noChangeArrowheads="1"/>
          </p:cNvSpPr>
          <p:nvPr/>
        </p:nvSpPr>
        <p:spPr bwMode="auto">
          <a:xfrm>
            <a:off x="6226175" y="5286375"/>
            <a:ext cx="974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>
                <a:ea typeface="굴림" charset="-127"/>
              </a:rPr>
              <a:t>0</a:t>
            </a:r>
          </a:p>
        </p:txBody>
      </p:sp>
      <p:sp>
        <p:nvSpPr>
          <p:cNvPr id="18453" name="Rectangle 44"/>
          <p:cNvSpPr>
            <a:spLocks noChangeArrowheads="1"/>
          </p:cNvSpPr>
          <p:nvPr/>
        </p:nvSpPr>
        <p:spPr bwMode="auto">
          <a:xfrm>
            <a:off x="6226175" y="4948238"/>
            <a:ext cx="974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>
                <a:ea typeface="굴림" charset="-127"/>
              </a:rPr>
              <a:t>0</a:t>
            </a:r>
          </a:p>
        </p:txBody>
      </p:sp>
      <p:sp>
        <p:nvSpPr>
          <p:cNvPr id="18454" name="Rectangle 45"/>
          <p:cNvSpPr>
            <a:spLocks noChangeArrowheads="1"/>
          </p:cNvSpPr>
          <p:nvPr/>
        </p:nvSpPr>
        <p:spPr bwMode="auto">
          <a:xfrm>
            <a:off x="6226175" y="4608513"/>
            <a:ext cx="9747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ko-KR" sz="1600">
                <a:ea typeface="굴림" charset="-127"/>
              </a:rPr>
              <a:t>0</a:t>
            </a:r>
          </a:p>
        </p:txBody>
      </p:sp>
      <p:sp>
        <p:nvSpPr>
          <p:cNvPr id="18455" name="Line 46"/>
          <p:cNvSpPr>
            <a:spLocks noChangeShapeType="1"/>
          </p:cNvSpPr>
          <p:nvPr/>
        </p:nvSpPr>
        <p:spPr bwMode="auto">
          <a:xfrm>
            <a:off x="6226175" y="4608513"/>
            <a:ext cx="974725" cy="158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56" name="Line 47"/>
          <p:cNvSpPr>
            <a:spLocks noChangeShapeType="1"/>
          </p:cNvSpPr>
          <p:nvPr/>
        </p:nvSpPr>
        <p:spPr bwMode="auto">
          <a:xfrm>
            <a:off x="6226175" y="4948238"/>
            <a:ext cx="97472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57" name="Line 48"/>
          <p:cNvSpPr>
            <a:spLocks noChangeShapeType="1"/>
          </p:cNvSpPr>
          <p:nvPr/>
        </p:nvSpPr>
        <p:spPr bwMode="auto">
          <a:xfrm>
            <a:off x="6226175" y="5286375"/>
            <a:ext cx="97472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58" name="Line 53"/>
          <p:cNvSpPr>
            <a:spLocks noChangeShapeType="1"/>
          </p:cNvSpPr>
          <p:nvPr/>
        </p:nvSpPr>
        <p:spPr bwMode="auto">
          <a:xfrm>
            <a:off x="6229350" y="4632325"/>
            <a:ext cx="0" cy="9715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59" name="Line 54"/>
          <p:cNvSpPr>
            <a:spLocks noChangeShapeType="1"/>
          </p:cNvSpPr>
          <p:nvPr/>
        </p:nvSpPr>
        <p:spPr bwMode="auto">
          <a:xfrm>
            <a:off x="7200900" y="4608513"/>
            <a:ext cx="0" cy="99536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60" name="Text Box 55"/>
          <p:cNvSpPr txBox="1">
            <a:spLocks noChangeArrowheads="1"/>
          </p:cNvSpPr>
          <p:nvPr/>
        </p:nvSpPr>
        <p:spPr bwMode="auto">
          <a:xfrm>
            <a:off x="7200900" y="4595813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hour</a:t>
            </a:r>
          </a:p>
        </p:txBody>
      </p:sp>
      <p:sp>
        <p:nvSpPr>
          <p:cNvPr id="18461" name="Text Box 56"/>
          <p:cNvSpPr txBox="1">
            <a:spLocks noChangeArrowheads="1"/>
          </p:cNvSpPr>
          <p:nvPr/>
        </p:nvSpPr>
        <p:spPr bwMode="auto">
          <a:xfrm>
            <a:off x="7200900" y="4932363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minute</a:t>
            </a:r>
          </a:p>
        </p:txBody>
      </p:sp>
      <p:sp>
        <p:nvSpPr>
          <p:cNvPr id="18462" name="Text Box 57"/>
          <p:cNvSpPr txBox="1">
            <a:spLocks noChangeArrowheads="1"/>
          </p:cNvSpPr>
          <p:nvPr/>
        </p:nvSpPr>
        <p:spPr bwMode="auto">
          <a:xfrm>
            <a:off x="7200900" y="5280025"/>
            <a:ext cx="1152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second</a:t>
            </a:r>
          </a:p>
        </p:txBody>
      </p:sp>
      <p:sp>
        <p:nvSpPr>
          <p:cNvPr id="18463" name="Text Box 58"/>
          <p:cNvSpPr txBox="1">
            <a:spLocks noChangeArrowheads="1"/>
          </p:cNvSpPr>
          <p:nvPr/>
        </p:nvSpPr>
        <p:spPr bwMode="auto">
          <a:xfrm>
            <a:off x="6156325" y="4271963"/>
            <a:ext cx="936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0x100</a:t>
            </a:r>
          </a:p>
        </p:txBody>
      </p:sp>
      <p:sp>
        <p:nvSpPr>
          <p:cNvPr id="18464" name="Text Box 59"/>
          <p:cNvSpPr txBox="1">
            <a:spLocks noChangeArrowheads="1"/>
          </p:cNvSpPr>
          <p:nvPr/>
        </p:nvSpPr>
        <p:spPr bwMode="auto">
          <a:xfrm>
            <a:off x="4660900" y="4608513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18465" name="Line 60"/>
          <p:cNvSpPr>
            <a:spLocks noChangeShapeType="1"/>
          </p:cNvSpPr>
          <p:nvPr/>
        </p:nvSpPr>
        <p:spPr bwMode="auto">
          <a:xfrm>
            <a:off x="5651500" y="4787900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466" name="Line 62"/>
          <p:cNvSpPr>
            <a:spLocks noChangeShapeType="1"/>
          </p:cNvSpPr>
          <p:nvPr/>
        </p:nvSpPr>
        <p:spPr bwMode="auto">
          <a:xfrm>
            <a:off x="6227763" y="5603875"/>
            <a:ext cx="974725" cy="15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784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573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전자정부프레임웍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구성 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66825"/>
            <a:ext cx="86106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6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943" name="Picture 1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979863"/>
            <a:ext cx="1260475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 Box 10"/>
          <p:cNvSpPr txBox="1">
            <a:spLocks noChangeArrowheads="1"/>
          </p:cNvSpPr>
          <p:nvPr/>
        </p:nvSpPr>
        <p:spPr bwMode="auto">
          <a:xfrm>
            <a:off x="720725" y="1952625"/>
            <a:ext cx="7775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 </a:t>
            </a:r>
            <a:r>
              <a:rPr lang="en-US" altLang="ko-KR" sz="2400">
                <a:latin typeface="Arial" charset="0"/>
              </a:rPr>
              <a:t>–</a:t>
            </a:r>
            <a:r>
              <a:rPr lang="en-US" altLang="ko-KR" sz="2400">
                <a:latin typeface="견명조" pitchFamily="18" charset="-127"/>
              </a:rPr>
              <a:t> </a:t>
            </a:r>
            <a:r>
              <a:rPr lang="ko-KR" altLang="en-US" sz="2400">
                <a:latin typeface="견명조" pitchFamily="18" charset="-127"/>
              </a:rPr>
              <a:t>사용자 정의 타입</a:t>
            </a:r>
            <a:r>
              <a:rPr lang="en-US" altLang="ko-KR" sz="2400">
                <a:latin typeface="견명조" pitchFamily="18" charset="-127"/>
              </a:rPr>
              <a:t>(User-defined type)</a:t>
            </a:r>
          </a:p>
        </p:txBody>
      </p:sp>
      <p:sp>
        <p:nvSpPr>
          <p:cNvPr id="19465" name="Text Box 11"/>
          <p:cNvSpPr txBox="1">
            <a:spLocks noChangeArrowheads="1"/>
          </p:cNvSpPr>
          <p:nvPr/>
        </p:nvSpPr>
        <p:spPr bwMode="auto">
          <a:xfrm>
            <a:off x="7092950" y="2492375"/>
            <a:ext cx="1800225" cy="1373188"/>
          </a:xfrm>
          <a:prstGeom prst="rect">
            <a:avLst/>
          </a:prstGeom>
          <a:solidFill>
            <a:srgbClr val="AEFF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>
                <a:ea typeface="굴림" charset="-127"/>
              </a:rPr>
              <a:t>class Time {</a:t>
            </a:r>
          </a:p>
          <a:p>
            <a:pPr eaLnBrk="1" hangingPunct="1"/>
            <a:r>
              <a:rPr lang="en-US" altLang="ko-KR" sz="1200">
                <a:ea typeface="굴림" charset="-127"/>
              </a:rPr>
              <a:t>	int hour;</a:t>
            </a:r>
          </a:p>
          <a:p>
            <a:pPr eaLnBrk="1" hangingPunct="1"/>
            <a:r>
              <a:rPr lang="en-US" altLang="ko-KR" sz="1200">
                <a:ea typeface="굴림" charset="-127"/>
              </a:rPr>
              <a:t>	int minute;</a:t>
            </a:r>
          </a:p>
          <a:p>
            <a:pPr eaLnBrk="1" hangingPunct="1"/>
            <a:r>
              <a:rPr lang="en-US" altLang="ko-KR" sz="1200">
                <a:ea typeface="굴림" charset="-127"/>
              </a:rPr>
              <a:t>	int second;</a:t>
            </a:r>
          </a:p>
          <a:p>
            <a:pPr eaLnBrk="1" hangingPunct="1"/>
            <a:r>
              <a:rPr lang="en-US" altLang="ko-KR" sz="1200">
                <a:ea typeface="굴림" charset="-127"/>
              </a:rPr>
              <a:t>}</a:t>
            </a:r>
          </a:p>
        </p:txBody>
      </p:sp>
      <p:sp>
        <p:nvSpPr>
          <p:cNvPr id="19466" name="Line 14"/>
          <p:cNvSpPr>
            <a:spLocks noChangeShapeType="1"/>
          </p:cNvSpPr>
          <p:nvPr/>
        </p:nvSpPr>
        <p:spPr bwMode="auto">
          <a:xfrm>
            <a:off x="3276600" y="3178175"/>
            <a:ext cx="75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7" name="Text Box 15"/>
          <p:cNvSpPr txBox="1">
            <a:spLocks noChangeArrowheads="1"/>
          </p:cNvSpPr>
          <p:nvPr/>
        </p:nvSpPr>
        <p:spPr bwMode="auto">
          <a:xfrm>
            <a:off x="468313" y="1181100"/>
            <a:ext cx="7775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2.5 </a:t>
            </a:r>
            <a:r>
              <a:rPr lang="ko-KR" altLang="en-US" sz="2800">
                <a:latin typeface="견명조" pitchFamily="18" charset="-127"/>
              </a:rPr>
              <a:t>클래스의 또 다른 정의</a:t>
            </a:r>
          </a:p>
        </p:txBody>
      </p:sp>
      <p:sp>
        <p:nvSpPr>
          <p:cNvPr id="19468" name="Text Box 42"/>
          <p:cNvSpPr txBox="1">
            <a:spLocks noChangeArrowheads="1"/>
          </p:cNvSpPr>
          <p:nvPr/>
        </p:nvSpPr>
        <p:spPr bwMode="auto">
          <a:xfrm>
            <a:off x="539750" y="2784475"/>
            <a:ext cx="2700338" cy="8239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/>
              <a:t>int[] hour = new int[3];                                   </a:t>
            </a:r>
          </a:p>
          <a:p>
            <a:pPr eaLnBrk="1" hangingPunct="1"/>
            <a:r>
              <a:rPr lang="en-US" altLang="ko-KR" sz="1200"/>
              <a:t>int[] minute = new int[3];</a:t>
            </a:r>
          </a:p>
          <a:p>
            <a:pPr eaLnBrk="1" hangingPunct="1"/>
            <a:r>
              <a:rPr lang="en-US" altLang="ko-KR" sz="1200"/>
              <a:t>int[] second = new int[3];</a:t>
            </a:r>
          </a:p>
        </p:txBody>
      </p:sp>
      <p:sp>
        <p:nvSpPr>
          <p:cNvPr id="19469" name="Text Box 43"/>
          <p:cNvSpPr txBox="1">
            <a:spLocks noChangeArrowheads="1"/>
          </p:cNvSpPr>
          <p:nvPr/>
        </p:nvSpPr>
        <p:spPr bwMode="auto">
          <a:xfrm>
            <a:off x="4067175" y="2617788"/>
            <a:ext cx="2630488" cy="1098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200"/>
              <a:t>Time[] t = new Time[3];</a:t>
            </a:r>
          </a:p>
          <a:p>
            <a:pPr eaLnBrk="1" hangingPunct="1"/>
            <a:r>
              <a:rPr lang="en-US" altLang="ko-KR" sz="1200"/>
              <a:t>t[0] = new Time();</a:t>
            </a:r>
          </a:p>
          <a:p>
            <a:pPr eaLnBrk="1" hangingPunct="1"/>
            <a:r>
              <a:rPr lang="en-US" altLang="ko-KR" sz="1200"/>
              <a:t>t[1] = new Time();</a:t>
            </a:r>
          </a:p>
          <a:p>
            <a:pPr eaLnBrk="1" hangingPunct="1"/>
            <a:r>
              <a:rPr lang="en-US" altLang="ko-KR" sz="1200"/>
              <a:t>t[2] = new Time();</a:t>
            </a:r>
          </a:p>
        </p:txBody>
      </p:sp>
      <p:pic>
        <p:nvPicPr>
          <p:cNvPr id="247941" name="Picture 1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3968750"/>
            <a:ext cx="3529012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944" name="Picture 1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005263"/>
            <a:ext cx="36004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942" name="Picture 1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968750"/>
            <a:ext cx="3563937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23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30"/>
          <p:cNvSpPr>
            <a:spLocks noChangeArrowheads="1"/>
          </p:cNvSpPr>
          <p:nvPr/>
        </p:nvSpPr>
        <p:spPr bwMode="auto">
          <a:xfrm>
            <a:off x="358775" y="3176588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43" name="AutoShape 29"/>
          <p:cNvSpPr>
            <a:spLocks noChangeArrowheads="1"/>
          </p:cNvSpPr>
          <p:nvPr/>
        </p:nvSpPr>
        <p:spPr bwMode="auto">
          <a:xfrm>
            <a:off x="358775" y="1484313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49" name="Text Box 14"/>
          <p:cNvSpPr txBox="1">
            <a:spLocks noChangeArrowheads="1"/>
          </p:cNvSpPr>
          <p:nvPr/>
        </p:nvSpPr>
        <p:spPr bwMode="auto">
          <a:xfrm>
            <a:off x="503238" y="157797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1. </a:t>
            </a:r>
            <a:r>
              <a:rPr lang="ko-KR" altLang="en-US" sz="2400">
                <a:latin typeface="견명조" pitchFamily="18" charset="-127"/>
              </a:rPr>
              <a:t>객체지향언어란</a:t>
            </a:r>
            <a:r>
              <a:rPr lang="en-US" altLang="ko-KR" sz="2400">
                <a:latin typeface="견명조" pitchFamily="18" charset="-127"/>
              </a:rPr>
              <a:t>?</a:t>
            </a:r>
          </a:p>
        </p:txBody>
      </p:sp>
      <p:sp>
        <p:nvSpPr>
          <p:cNvPr id="10250" name="Text Box 15"/>
          <p:cNvSpPr txBox="1">
            <a:spLocks noChangeArrowheads="1"/>
          </p:cNvSpPr>
          <p:nvPr/>
        </p:nvSpPr>
        <p:spPr bwMode="auto">
          <a:xfrm>
            <a:off x="503238" y="32496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</a:rPr>
              <a:t>변수와 메서드</a:t>
            </a:r>
          </a:p>
        </p:txBody>
      </p:sp>
      <p:sp>
        <p:nvSpPr>
          <p:cNvPr id="10251" name="Text Box 16"/>
          <p:cNvSpPr txBox="1">
            <a:spLocks noChangeArrowheads="1"/>
          </p:cNvSpPr>
          <p:nvPr/>
        </p:nvSpPr>
        <p:spPr bwMode="auto">
          <a:xfrm>
            <a:off x="503238" y="2143125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2. </a:t>
            </a:r>
            <a:r>
              <a:rPr lang="ko-KR" altLang="en-US" sz="2400">
                <a:latin typeface="견명조" pitchFamily="18" charset="-127"/>
              </a:rPr>
              <a:t>클래스와 객체</a:t>
            </a:r>
          </a:p>
        </p:txBody>
      </p:sp>
      <p:sp>
        <p:nvSpPr>
          <p:cNvPr id="10252" name="Text Box 17"/>
          <p:cNvSpPr txBox="1">
            <a:spLocks noChangeArrowheads="1"/>
          </p:cNvSpPr>
          <p:nvPr/>
        </p:nvSpPr>
        <p:spPr bwMode="auto">
          <a:xfrm>
            <a:off x="503238" y="3824288"/>
            <a:ext cx="5221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메서드 오버로딩</a:t>
            </a:r>
          </a:p>
        </p:txBody>
      </p:sp>
      <p:sp>
        <p:nvSpPr>
          <p:cNvPr id="10253" name="Text Box 18"/>
          <p:cNvSpPr txBox="1">
            <a:spLocks noChangeArrowheads="1"/>
          </p:cNvSpPr>
          <p:nvPr/>
        </p:nvSpPr>
        <p:spPr bwMode="auto">
          <a:xfrm>
            <a:off x="503238" y="4951413"/>
            <a:ext cx="644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5. </a:t>
            </a:r>
            <a:r>
              <a:rPr lang="ko-KR" altLang="en-US" sz="2400">
                <a:latin typeface="견명조" pitchFamily="18" charset="-127"/>
              </a:rPr>
              <a:t>생성자</a:t>
            </a:r>
          </a:p>
        </p:txBody>
      </p:sp>
      <p:sp>
        <p:nvSpPr>
          <p:cNvPr id="10254" name="Text Box 19"/>
          <p:cNvSpPr txBox="1">
            <a:spLocks noChangeArrowheads="1"/>
          </p:cNvSpPr>
          <p:nvPr/>
        </p:nvSpPr>
        <p:spPr bwMode="auto">
          <a:xfrm>
            <a:off x="503238" y="5527675"/>
            <a:ext cx="5868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6. </a:t>
            </a:r>
            <a:r>
              <a:rPr lang="ko-KR" altLang="en-US" sz="2400">
                <a:latin typeface="견명조" pitchFamily="18" charset="-127"/>
              </a:rPr>
              <a:t>변수의 초기화</a:t>
            </a:r>
          </a:p>
        </p:txBody>
      </p:sp>
      <p:sp>
        <p:nvSpPr>
          <p:cNvPr id="10255" name="Text Box 28"/>
          <p:cNvSpPr txBox="1">
            <a:spLocks noChangeArrowheads="1"/>
          </p:cNvSpPr>
          <p:nvPr/>
        </p:nvSpPr>
        <p:spPr bwMode="auto">
          <a:xfrm>
            <a:off x="4679950" y="1770063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I-1</a:t>
            </a:r>
          </a:p>
        </p:txBody>
      </p:sp>
      <p:sp>
        <p:nvSpPr>
          <p:cNvPr id="10256" name="Text Box 31"/>
          <p:cNvSpPr txBox="1">
            <a:spLocks noChangeArrowheads="1"/>
          </p:cNvSpPr>
          <p:nvPr/>
        </p:nvSpPr>
        <p:spPr bwMode="auto">
          <a:xfrm>
            <a:off x="4679950" y="3462338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I-2</a:t>
            </a:r>
          </a:p>
        </p:txBody>
      </p:sp>
      <p:sp>
        <p:nvSpPr>
          <p:cNvPr id="10257" name="AutoShape 32"/>
          <p:cNvSpPr>
            <a:spLocks noChangeArrowheads="1"/>
          </p:cNvSpPr>
          <p:nvPr/>
        </p:nvSpPr>
        <p:spPr bwMode="auto">
          <a:xfrm>
            <a:off x="358775" y="4868863"/>
            <a:ext cx="4213225" cy="1223962"/>
          </a:xfrm>
          <a:prstGeom prst="rightArrowCallout">
            <a:avLst>
              <a:gd name="adj1" fmla="val 25037"/>
              <a:gd name="adj2" fmla="val 25000"/>
              <a:gd name="adj3" fmla="val 41770"/>
              <a:gd name="adj4" fmla="val 7614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58" name="Text Box 33"/>
          <p:cNvSpPr txBox="1">
            <a:spLocks noChangeArrowheads="1"/>
          </p:cNvSpPr>
          <p:nvPr/>
        </p:nvSpPr>
        <p:spPr bwMode="auto">
          <a:xfrm>
            <a:off x="4679950" y="5154613"/>
            <a:ext cx="3924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3200">
                <a:latin typeface="견명조" pitchFamily="18" charset="-127"/>
              </a:rPr>
              <a:t>객체지향개념 </a:t>
            </a:r>
            <a:r>
              <a:rPr lang="en-US" altLang="ko-KR" sz="3200">
                <a:latin typeface="견명조" pitchFamily="18" charset="-127"/>
              </a:rPr>
              <a:t>I-3</a:t>
            </a: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468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11"/>
          <p:cNvSpPr txBox="1">
            <a:spLocks noChangeArrowheads="1"/>
          </p:cNvSpPr>
          <p:nvPr/>
        </p:nvSpPr>
        <p:spPr bwMode="auto">
          <a:xfrm>
            <a:off x="503238" y="10525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3. </a:t>
            </a:r>
            <a:r>
              <a:rPr lang="ko-KR" altLang="en-US" sz="2400">
                <a:latin typeface="견명조" pitchFamily="18" charset="-127"/>
              </a:rPr>
              <a:t>변수와 메서드</a:t>
            </a:r>
          </a:p>
        </p:txBody>
      </p:sp>
      <p:sp>
        <p:nvSpPr>
          <p:cNvPr id="11272" name="Text Box 13"/>
          <p:cNvSpPr txBox="1">
            <a:spLocks noChangeArrowheads="1"/>
          </p:cNvSpPr>
          <p:nvPr/>
        </p:nvSpPr>
        <p:spPr bwMode="auto">
          <a:xfrm>
            <a:off x="504825" y="4987925"/>
            <a:ext cx="680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400">
                <a:latin typeface="견명조" pitchFamily="18" charset="-127"/>
              </a:rPr>
              <a:t>4. </a:t>
            </a:r>
            <a:r>
              <a:rPr lang="ko-KR" altLang="en-US" sz="2400">
                <a:latin typeface="견명조" pitchFamily="18" charset="-127"/>
              </a:rPr>
              <a:t>메서드 오버로딩</a:t>
            </a:r>
            <a:r>
              <a:rPr lang="en-US" altLang="ko-KR" sz="2400">
                <a:latin typeface="견명조" pitchFamily="18" charset="-127"/>
              </a:rPr>
              <a:t>(method overloading)</a:t>
            </a:r>
          </a:p>
        </p:txBody>
      </p:sp>
      <p:sp>
        <p:nvSpPr>
          <p:cNvPr id="11273" name="Text Box 22"/>
          <p:cNvSpPr txBox="1">
            <a:spLocks noChangeArrowheads="1"/>
          </p:cNvSpPr>
          <p:nvPr/>
        </p:nvSpPr>
        <p:spPr bwMode="auto">
          <a:xfrm>
            <a:off x="1079500" y="1520825"/>
            <a:ext cx="7237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3.1 </a:t>
            </a:r>
            <a:r>
              <a:rPr lang="ko-KR" altLang="en-US" sz="2000">
                <a:latin typeface="견명조" pitchFamily="18" charset="-127"/>
              </a:rPr>
              <a:t>선언위치에 따른 변수의 종류</a:t>
            </a:r>
          </a:p>
        </p:txBody>
      </p:sp>
      <p:sp>
        <p:nvSpPr>
          <p:cNvPr id="11274" name="Text Box 23"/>
          <p:cNvSpPr txBox="1">
            <a:spLocks noChangeArrowheads="1"/>
          </p:cNvSpPr>
          <p:nvPr/>
        </p:nvSpPr>
        <p:spPr bwMode="auto">
          <a:xfrm>
            <a:off x="1079500" y="1881188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>
                <a:latin typeface="견명조" pitchFamily="18" charset="-127"/>
              </a:rPr>
              <a:t>3.2 </a:t>
            </a:r>
            <a:r>
              <a:rPr lang="ko-KR" altLang="en-US" sz="2000" dirty="0" smtClean="0">
                <a:latin typeface="견명조" pitchFamily="18" charset="-127"/>
              </a:rPr>
              <a:t>클래스변수와 </a:t>
            </a:r>
            <a:r>
              <a:rPr lang="ko-KR" altLang="en-US" sz="2000" dirty="0" err="1">
                <a:latin typeface="견명조" pitchFamily="18" charset="-127"/>
              </a:rPr>
              <a:t>인스턴스변수</a:t>
            </a:r>
            <a:endParaRPr lang="ko-KR" altLang="en-US" sz="2000" dirty="0">
              <a:latin typeface="견명조" pitchFamily="18" charset="-127"/>
            </a:endParaRPr>
          </a:p>
        </p:txBody>
      </p:sp>
      <p:sp>
        <p:nvSpPr>
          <p:cNvPr id="11275" name="Text Box 24"/>
          <p:cNvSpPr txBox="1">
            <a:spLocks noChangeArrowheads="1"/>
          </p:cNvSpPr>
          <p:nvPr/>
        </p:nvSpPr>
        <p:spPr bwMode="auto">
          <a:xfrm>
            <a:off x="1079500" y="5408613"/>
            <a:ext cx="5221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4.1 </a:t>
            </a:r>
            <a:r>
              <a:rPr lang="ko-KR" altLang="en-US" sz="2000">
                <a:latin typeface="견명조" pitchFamily="18" charset="-127"/>
              </a:rPr>
              <a:t>메서드 오버로딩이란</a:t>
            </a:r>
            <a:r>
              <a:rPr lang="en-US" altLang="ko-KR" sz="2000">
                <a:latin typeface="견명조" pitchFamily="18" charset="-127"/>
              </a:rPr>
              <a:t>?</a:t>
            </a:r>
          </a:p>
        </p:txBody>
      </p:sp>
      <p:sp>
        <p:nvSpPr>
          <p:cNvPr id="11276" name="Text Box 25"/>
          <p:cNvSpPr txBox="1">
            <a:spLocks noChangeArrowheads="1"/>
          </p:cNvSpPr>
          <p:nvPr/>
        </p:nvSpPr>
        <p:spPr bwMode="auto">
          <a:xfrm>
            <a:off x="1079500" y="5732463"/>
            <a:ext cx="5221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4.2 </a:t>
            </a:r>
            <a:r>
              <a:rPr lang="ko-KR" altLang="en-US" sz="2000">
                <a:latin typeface="견명조" pitchFamily="18" charset="-127"/>
              </a:rPr>
              <a:t>오버로딩의 조건</a:t>
            </a:r>
          </a:p>
        </p:txBody>
      </p:sp>
      <p:sp>
        <p:nvSpPr>
          <p:cNvPr id="11277" name="Text Box 29"/>
          <p:cNvSpPr txBox="1">
            <a:spLocks noChangeArrowheads="1"/>
          </p:cNvSpPr>
          <p:nvPr/>
        </p:nvSpPr>
        <p:spPr bwMode="auto">
          <a:xfrm>
            <a:off x="1079500" y="2205038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3.3 </a:t>
            </a:r>
            <a:r>
              <a:rPr lang="ko-KR" altLang="en-US" sz="2000">
                <a:latin typeface="견명조" pitchFamily="18" charset="-127"/>
              </a:rPr>
              <a:t>메서드</a:t>
            </a:r>
          </a:p>
        </p:txBody>
      </p:sp>
      <p:sp>
        <p:nvSpPr>
          <p:cNvPr id="11278" name="Text Box 30"/>
          <p:cNvSpPr txBox="1">
            <a:spLocks noChangeArrowheads="1"/>
          </p:cNvSpPr>
          <p:nvPr/>
        </p:nvSpPr>
        <p:spPr bwMode="auto">
          <a:xfrm>
            <a:off x="1079500" y="2493963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3.4 return</a:t>
            </a:r>
            <a:r>
              <a:rPr lang="ko-KR" altLang="en-US" sz="2000">
                <a:latin typeface="견명조" pitchFamily="18" charset="-127"/>
              </a:rPr>
              <a:t>문</a:t>
            </a:r>
          </a:p>
        </p:txBody>
      </p:sp>
      <p:sp>
        <p:nvSpPr>
          <p:cNvPr id="11279" name="Text Box 31"/>
          <p:cNvSpPr txBox="1">
            <a:spLocks noChangeArrowheads="1"/>
          </p:cNvSpPr>
          <p:nvPr/>
        </p:nvSpPr>
        <p:spPr bwMode="auto">
          <a:xfrm>
            <a:off x="1079500" y="2817813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3.5 </a:t>
            </a:r>
            <a:r>
              <a:rPr lang="ko-KR" altLang="en-US" sz="2000">
                <a:latin typeface="견명조" pitchFamily="18" charset="-127"/>
              </a:rPr>
              <a:t>메서드 호출</a:t>
            </a:r>
          </a:p>
        </p:txBody>
      </p:sp>
      <p:sp>
        <p:nvSpPr>
          <p:cNvPr id="11280" name="Text Box 32"/>
          <p:cNvSpPr txBox="1">
            <a:spLocks noChangeArrowheads="1"/>
          </p:cNvSpPr>
          <p:nvPr/>
        </p:nvSpPr>
        <p:spPr bwMode="auto">
          <a:xfrm>
            <a:off x="1079500" y="3141663"/>
            <a:ext cx="486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3.6 JVM</a:t>
            </a:r>
            <a:r>
              <a:rPr lang="ko-KR" altLang="en-US" sz="2000">
                <a:latin typeface="견명조" pitchFamily="18" charset="-127"/>
              </a:rPr>
              <a:t>의 메모리구조</a:t>
            </a:r>
          </a:p>
        </p:txBody>
      </p:sp>
      <p:sp>
        <p:nvSpPr>
          <p:cNvPr id="11281" name="Text Box 33"/>
          <p:cNvSpPr txBox="1">
            <a:spLocks noChangeArrowheads="1"/>
          </p:cNvSpPr>
          <p:nvPr/>
        </p:nvSpPr>
        <p:spPr bwMode="auto">
          <a:xfrm>
            <a:off x="1079500" y="3465513"/>
            <a:ext cx="6048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3.7 </a:t>
            </a:r>
            <a:r>
              <a:rPr lang="ko-KR" altLang="en-US" sz="2000">
                <a:latin typeface="견명조" pitchFamily="18" charset="-127"/>
              </a:rPr>
              <a:t>기본형 매개변수와 참조형 매개변수</a:t>
            </a:r>
          </a:p>
        </p:txBody>
      </p:sp>
      <p:sp>
        <p:nvSpPr>
          <p:cNvPr id="11282" name="Text Box 34"/>
          <p:cNvSpPr txBox="1">
            <a:spLocks noChangeArrowheads="1"/>
          </p:cNvSpPr>
          <p:nvPr/>
        </p:nvSpPr>
        <p:spPr bwMode="auto">
          <a:xfrm>
            <a:off x="1079500" y="3789363"/>
            <a:ext cx="6048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3.8 </a:t>
            </a:r>
            <a:r>
              <a:rPr lang="ko-KR" altLang="en-US" sz="2000">
                <a:latin typeface="견명조" pitchFamily="18" charset="-127"/>
              </a:rPr>
              <a:t>재귀호출</a:t>
            </a:r>
          </a:p>
        </p:txBody>
      </p:sp>
      <p:sp>
        <p:nvSpPr>
          <p:cNvPr id="11283" name="Text Box 35"/>
          <p:cNvSpPr txBox="1">
            <a:spLocks noChangeArrowheads="1"/>
          </p:cNvSpPr>
          <p:nvPr/>
        </p:nvSpPr>
        <p:spPr bwMode="auto">
          <a:xfrm>
            <a:off x="1079500" y="4113213"/>
            <a:ext cx="6048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3.9 </a:t>
            </a:r>
            <a:r>
              <a:rPr lang="ko-KR" altLang="en-US" sz="2000">
                <a:latin typeface="견명조" pitchFamily="18" charset="-127"/>
              </a:rPr>
              <a:t>클래스 메서드와 인스턴스 메서드</a:t>
            </a:r>
          </a:p>
        </p:txBody>
      </p:sp>
      <p:sp>
        <p:nvSpPr>
          <p:cNvPr id="11284" name="Text Box 37"/>
          <p:cNvSpPr txBox="1">
            <a:spLocks noChangeArrowheads="1"/>
          </p:cNvSpPr>
          <p:nvPr/>
        </p:nvSpPr>
        <p:spPr bwMode="auto">
          <a:xfrm>
            <a:off x="1079500" y="4473575"/>
            <a:ext cx="6048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3.10 </a:t>
            </a:r>
            <a:r>
              <a:rPr lang="ko-KR" altLang="en-US" sz="2000">
                <a:latin typeface="견명조" pitchFamily="18" charset="-127"/>
              </a:rPr>
              <a:t>멤버간의 참조와 호출</a:t>
            </a:r>
          </a:p>
        </p:txBody>
      </p:sp>
      <p:sp>
        <p:nvSpPr>
          <p:cNvPr id="11285" name="Text Box 38"/>
          <p:cNvSpPr txBox="1">
            <a:spLocks noChangeArrowheads="1"/>
          </p:cNvSpPr>
          <p:nvPr/>
        </p:nvSpPr>
        <p:spPr bwMode="auto">
          <a:xfrm>
            <a:off x="1079500" y="6056313"/>
            <a:ext cx="3313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4.3 </a:t>
            </a:r>
            <a:r>
              <a:rPr lang="ko-KR" altLang="en-US" sz="2000">
                <a:latin typeface="견명조" pitchFamily="18" charset="-127"/>
              </a:rPr>
              <a:t>오버로딩의 예</a:t>
            </a:r>
          </a:p>
        </p:txBody>
      </p:sp>
      <p:sp>
        <p:nvSpPr>
          <p:cNvPr id="2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42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3.1 </a:t>
            </a:r>
            <a:r>
              <a:rPr lang="ko-KR" altLang="en-US" sz="2800">
                <a:latin typeface="견명조" pitchFamily="18" charset="-127"/>
              </a:rPr>
              <a:t>선언위치에 따른 변수의 종류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792163" y="1665288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>
                <a:latin typeface="Arial" charset="0"/>
              </a:rPr>
              <a:t>“</a:t>
            </a:r>
            <a:r>
              <a:rPr lang="ko-KR" altLang="en-US" sz="2000" dirty="0">
                <a:latin typeface="견명조" pitchFamily="18" charset="-127"/>
              </a:rPr>
              <a:t>변수의 선언위치가 변수의 종류와 범위</a:t>
            </a:r>
            <a:r>
              <a:rPr lang="en-US" altLang="ko-KR" sz="2000" dirty="0">
                <a:latin typeface="견명조" pitchFamily="18" charset="-127"/>
              </a:rPr>
              <a:t>(scope)</a:t>
            </a:r>
            <a:r>
              <a:rPr lang="ko-KR" altLang="en-US" sz="2000" dirty="0">
                <a:latin typeface="견명조" pitchFamily="18" charset="-127"/>
              </a:rPr>
              <a:t>을 결정한다</a:t>
            </a:r>
            <a:r>
              <a:rPr lang="en-US" altLang="ko-KR" sz="2000" dirty="0">
                <a:latin typeface="견명조" pitchFamily="18" charset="-127"/>
              </a:rPr>
              <a:t>.</a:t>
            </a:r>
            <a:r>
              <a:rPr lang="en-US" altLang="ko-KR" sz="2000" dirty="0">
                <a:latin typeface="Arial" charset="0"/>
              </a:rPr>
              <a:t>”</a:t>
            </a:r>
            <a:endParaRPr lang="en-US" altLang="ko-KR" sz="2000" dirty="0">
              <a:latin typeface="견명조" pitchFamily="18" charset="-127"/>
            </a:endParaRPr>
          </a:p>
        </p:txBody>
      </p:sp>
      <p:pic>
        <p:nvPicPr>
          <p:cNvPr id="247831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69818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7907" name="Group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26581"/>
              </p:ext>
            </p:extLst>
          </p:nvPr>
        </p:nvGraphicFramePr>
        <p:xfrm>
          <a:off x="1223963" y="4724400"/>
          <a:ext cx="6588125" cy="1790701"/>
        </p:xfrm>
        <a:graphic>
          <a:graphicData uri="http://schemas.openxmlformats.org/drawingml/2006/table">
            <a:tbl>
              <a:tblPr/>
              <a:tblGrid>
                <a:gridCol w="1679575"/>
                <a:gridCol w="1581150"/>
                <a:gridCol w="3327400"/>
              </a:tblGrid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변수의 종류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선언위치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생성시기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스태틱변수</a:t>
                      </a:r>
                      <a:endParaRPr kumimoji="1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견명조" pitchFamily="18" charset="-127"/>
                        <a:ea typeface="견명조" pitchFamily="18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클래스 영역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클래스가 메모리에 올라갈 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인스턴스변수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인스턴스 생성시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지역변수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메서드 영역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pitchFamily="18" charset="-127"/>
                          <a:ea typeface="견명조" pitchFamily="18" charset="-127"/>
                        </a:rPr>
                        <a:t>변수 선언문 수행시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6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186363" y="3735388"/>
              <a:ext cx="136525" cy="93662"/>
            </p14:xfrm>
          </p:contentPart>
        </mc:Choice>
        <mc:Fallback xmlns="">
          <p:pic>
            <p:nvPicPr>
              <p:cNvPr id="1026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997" y="3726022"/>
                <a:ext cx="155257" cy="11239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7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3.1 </a:t>
            </a:r>
            <a:r>
              <a:rPr lang="ko-KR" altLang="en-US" sz="2800">
                <a:latin typeface="견명조" pitchFamily="18" charset="-127"/>
              </a:rPr>
              <a:t>선언위치에 따른 변수의 종류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323850" y="3611563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견명조" pitchFamily="18" charset="-127"/>
              </a:rPr>
              <a:t>▶ </a:t>
            </a:r>
            <a:r>
              <a:rPr lang="ko-KR" altLang="en-US" sz="2000" dirty="0">
                <a:latin typeface="견명조" pitchFamily="18" charset="-127"/>
              </a:rPr>
              <a:t>클래스변수</a:t>
            </a:r>
            <a:r>
              <a:rPr lang="en-US" altLang="ko-KR" sz="2000" dirty="0">
                <a:latin typeface="견명조" pitchFamily="18" charset="-127"/>
              </a:rPr>
              <a:t>(class variable)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323850" y="534670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지역변수</a:t>
            </a:r>
            <a:r>
              <a:rPr lang="en-US" altLang="ko-KR" sz="2000">
                <a:latin typeface="견명조" pitchFamily="18" charset="-127"/>
              </a:rPr>
              <a:t>(local variable)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23850" y="3994150"/>
            <a:ext cx="817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같은 클래스의 모든 </a:t>
            </a:r>
            <a:r>
              <a:rPr lang="ko-KR" altLang="en-US" sz="1800" dirty="0" err="1">
                <a:latin typeface="견명조" pitchFamily="18" charset="-127"/>
              </a:rPr>
              <a:t>인스턴스들이</a:t>
            </a:r>
            <a:r>
              <a:rPr lang="ko-KR" altLang="en-US" sz="1800" dirty="0">
                <a:latin typeface="견명조" pitchFamily="18" charset="-127"/>
              </a:rPr>
              <a:t> 공유하는 변수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23850" y="4391025"/>
            <a:ext cx="817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인스턴스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ko-KR" altLang="en-US" sz="1800" dirty="0" err="1">
                <a:latin typeface="견명조" pitchFamily="18" charset="-127"/>
              </a:rPr>
              <a:t>생성없이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ko-KR" altLang="en-US" sz="1800" dirty="0">
                <a:latin typeface="Arial" charset="0"/>
              </a:rPr>
              <a:t>‘</a:t>
            </a:r>
            <a:r>
              <a:rPr lang="ko-KR" altLang="en-US" sz="1800" dirty="0">
                <a:latin typeface="견명조" pitchFamily="18" charset="-127"/>
              </a:rPr>
              <a:t>클래스이름</a:t>
            </a:r>
            <a:r>
              <a:rPr lang="en-US" altLang="ko-KR" sz="1800" dirty="0">
                <a:latin typeface="견명조" pitchFamily="18" charset="-127"/>
              </a:rPr>
              <a:t>.</a:t>
            </a:r>
            <a:r>
              <a:rPr lang="ko-KR" altLang="en-US" sz="1800" dirty="0" err="1">
                <a:latin typeface="견명조" pitchFamily="18" charset="-127"/>
              </a:rPr>
              <a:t>클래스변수명</a:t>
            </a:r>
            <a:r>
              <a:rPr lang="ko-KR" altLang="en-US" sz="1800" dirty="0">
                <a:latin typeface="Arial" charset="0"/>
              </a:rPr>
              <a:t>’</a:t>
            </a:r>
            <a:r>
              <a:rPr lang="ko-KR" altLang="en-US" sz="1800" dirty="0">
                <a:latin typeface="견명조" pitchFamily="18" charset="-127"/>
              </a:rPr>
              <a:t>으로 접근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23850" y="5707063"/>
            <a:ext cx="85328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메서드</a:t>
            </a:r>
            <a:r>
              <a:rPr lang="ko-KR" altLang="en-US" sz="1800" dirty="0">
                <a:latin typeface="견명조" pitchFamily="18" charset="-127"/>
              </a:rPr>
              <a:t> 내에 선언되며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 err="1">
                <a:latin typeface="견명조" pitchFamily="18" charset="-127"/>
              </a:rPr>
              <a:t>메서드의</a:t>
            </a:r>
            <a:r>
              <a:rPr lang="ko-KR" altLang="en-US" sz="1800" dirty="0">
                <a:latin typeface="견명조" pitchFamily="18" charset="-127"/>
              </a:rPr>
              <a:t> 종료와 함께 소멸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323850" y="609282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조건문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반복문의 </a:t>
            </a:r>
            <a:r>
              <a:rPr lang="ko-KR" altLang="en-US" sz="1800" dirty="0" err="1">
                <a:latin typeface="견명조" pitchFamily="18" charset="-127"/>
              </a:rPr>
              <a:t>블럭</a:t>
            </a:r>
            <a:r>
              <a:rPr lang="en-US" altLang="ko-KR" sz="1800" dirty="0">
                <a:latin typeface="견명조" pitchFamily="18" charset="-127"/>
              </a:rPr>
              <a:t>{} </a:t>
            </a:r>
            <a:r>
              <a:rPr lang="ko-KR" altLang="en-US" sz="1800" dirty="0">
                <a:latin typeface="견명조" pitchFamily="18" charset="-127"/>
              </a:rPr>
              <a:t>내에 선언된 지역변수는 </a:t>
            </a:r>
            <a:r>
              <a:rPr lang="ko-KR" altLang="en-US" sz="1800" dirty="0" err="1">
                <a:latin typeface="견명조" pitchFamily="18" charset="-127"/>
              </a:rPr>
              <a:t>블럭을</a:t>
            </a:r>
            <a:r>
              <a:rPr lang="ko-KR" altLang="en-US" sz="1800" dirty="0">
                <a:latin typeface="견명조" pitchFamily="18" charset="-127"/>
              </a:rPr>
              <a:t> 벗어나면 소멸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23850" y="4764088"/>
            <a:ext cx="817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클래스가 로딩될 때 생성되고 프로그램이 종료될 때 소멸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23850" y="167640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인스턴스변수</a:t>
            </a:r>
            <a:r>
              <a:rPr lang="en-US" altLang="ko-KR" sz="2000">
                <a:latin typeface="견명조" pitchFamily="18" charset="-127"/>
              </a:rPr>
              <a:t>(instance variable)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87338" y="2073275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>
                <a:latin typeface="견명조" pitchFamily="18" charset="-127"/>
              </a:rPr>
              <a:t>각 </a:t>
            </a:r>
            <a:r>
              <a:rPr lang="ko-KR" altLang="en-US" sz="1800" dirty="0" err="1">
                <a:latin typeface="견명조" pitchFamily="18" charset="-127"/>
              </a:rPr>
              <a:t>인스턴스의</a:t>
            </a:r>
            <a:r>
              <a:rPr lang="ko-KR" altLang="en-US" sz="1800" dirty="0">
                <a:latin typeface="견명조" pitchFamily="18" charset="-127"/>
              </a:rPr>
              <a:t> 개별적인 저장공간</a:t>
            </a:r>
            <a:r>
              <a:rPr lang="en-US" altLang="ko-KR" sz="1800" dirty="0">
                <a:latin typeface="견명조" pitchFamily="18" charset="-127"/>
              </a:rPr>
              <a:t>. </a:t>
            </a:r>
            <a:r>
              <a:rPr lang="ko-KR" altLang="en-US" sz="1800" dirty="0" err="1">
                <a:latin typeface="견명조" pitchFamily="18" charset="-127"/>
              </a:rPr>
              <a:t>인스턴스마다</a:t>
            </a:r>
            <a:r>
              <a:rPr lang="ko-KR" altLang="en-US" sz="1800" dirty="0">
                <a:latin typeface="견명조" pitchFamily="18" charset="-127"/>
              </a:rPr>
              <a:t> 다른 값 저장가능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87338" y="2470150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인스턴스</a:t>
            </a:r>
            <a:r>
              <a:rPr lang="ko-KR" altLang="en-US" sz="1800" dirty="0">
                <a:latin typeface="견명조" pitchFamily="18" charset="-127"/>
              </a:rPr>
              <a:t> 생성 후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en-US" altLang="ko-KR" sz="1800" dirty="0">
                <a:latin typeface="Arial" charset="0"/>
              </a:rPr>
              <a:t>‘</a:t>
            </a:r>
            <a:r>
              <a:rPr lang="ko-KR" altLang="en-US" sz="1800" dirty="0">
                <a:latin typeface="견명조" pitchFamily="18" charset="-127"/>
              </a:rPr>
              <a:t>참조변수</a:t>
            </a:r>
            <a:r>
              <a:rPr lang="en-US" altLang="ko-KR" sz="1800" dirty="0">
                <a:latin typeface="견명조" pitchFamily="18" charset="-127"/>
              </a:rPr>
              <a:t>.</a:t>
            </a:r>
            <a:r>
              <a:rPr lang="ko-KR" altLang="en-US" sz="1800" dirty="0" err="1">
                <a:latin typeface="견명조" pitchFamily="18" charset="-127"/>
              </a:rPr>
              <a:t>인스턴스변수명</a:t>
            </a:r>
            <a:r>
              <a:rPr lang="ko-KR" altLang="en-US" sz="1800" dirty="0">
                <a:latin typeface="Arial" charset="0"/>
              </a:rPr>
              <a:t>’</a:t>
            </a:r>
            <a:r>
              <a:rPr lang="ko-KR" altLang="en-US" sz="1800" dirty="0">
                <a:latin typeface="견명조" pitchFamily="18" charset="-127"/>
              </a:rPr>
              <a:t>으로 접근</a:t>
            </a: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287338" y="2828925"/>
            <a:ext cx="8604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견명조" pitchFamily="18" charset="-127"/>
              </a:rPr>
              <a:t>  - </a:t>
            </a:r>
            <a:r>
              <a:rPr lang="ko-KR" altLang="en-US" sz="1800" dirty="0" err="1">
                <a:latin typeface="견명조" pitchFamily="18" charset="-127"/>
              </a:rPr>
              <a:t>인스턴스를</a:t>
            </a:r>
            <a:r>
              <a:rPr lang="ko-KR" altLang="en-US" sz="1800" dirty="0">
                <a:latin typeface="견명조" pitchFamily="18" charset="-127"/>
              </a:rPr>
              <a:t> 생성할 때 생성되고</a:t>
            </a:r>
            <a:r>
              <a:rPr lang="en-US" altLang="ko-KR" sz="1800" dirty="0">
                <a:latin typeface="견명조" pitchFamily="18" charset="-127"/>
              </a:rPr>
              <a:t>, </a:t>
            </a:r>
            <a:r>
              <a:rPr lang="ko-KR" altLang="en-US" sz="1800" dirty="0">
                <a:latin typeface="견명조" pitchFamily="18" charset="-127"/>
              </a:rPr>
              <a:t>참조변수가 없을 때 </a:t>
            </a:r>
            <a:r>
              <a:rPr lang="ko-KR" altLang="en-US" sz="1800" dirty="0" err="1">
                <a:latin typeface="견명조" pitchFamily="18" charset="-127"/>
              </a:rPr>
              <a:t>가비지컬렉터에</a:t>
            </a:r>
            <a:r>
              <a:rPr lang="ko-KR" altLang="en-US" sz="1800" dirty="0">
                <a:latin typeface="견명조" pitchFamily="18" charset="-127"/>
              </a:rPr>
              <a:t> </a:t>
            </a:r>
            <a:r>
              <a:rPr lang="ko-KR" altLang="en-US" sz="1800" dirty="0" err="1">
                <a:latin typeface="견명조" pitchFamily="18" charset="-127"/>
              </a:rPr>
              <a:t>의해자동제거됨</a:t>
            </a:r>
            <a:endParaRPr lang="ko-KR" altLang="en-US" sz="1800" dirty="0">
              <a:latin typeface="견명조" pitchFamily="18" charset="-127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2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3" grpId="0"/>
      <p:bldP spid="4" grpId="0"/>
      <p:bldP spid="5" grpId="0"/>
      <p:bldP spid="6" grpId="0"/>
      <p:bldP spid="9" grpId="0"/>
      <p:bldP spid="10" grpId="0"/>
      <p:bldP spid="22" grpId="0"/>
      <p:bldP spid="23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3.2 </a:t>
            </a:r>
            <a:r>
              <a:rPr lang="ko-KR" altLang="en-US" sz="2800">
                <a:latin typeface="견명조" pitchFamily="18" charset="-127"/>
              </a:rPr>
              <a:t>클래스변수와 인스턴스변수</a:t>
            </a: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4392613" y="4484688"/>
            <a:ext cx="4248150" cy="193899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class Card {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      </a:t>
            </a:r>
          </a:p>
          <a:p>
            <a:pPr eaLnBrk="1" hangingPunct="1"/>
            <a:endParaRPr lang="en-US" altLang="ko-KR" dirty="0" smtClean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 smtClean="0"/>
          </a:p>
          <a:p>
            <a:pPr eaLnBrk="1" hangingPunct="1"/>
            <a:r>
              <a:rPr lang="en-US" altLang="ko-KR" smtClean="0"/>
              <a:t>}</a:t>
            </a:r>
            <a:endParaRPr lang="en-US" altLang="ko-KR"/>
          </a:p>
        </p:txBody>
      </p:sp>
      <p:graphicFrame>
        <p:nvGraphicFramePr>
          <p:cNvPr id="249910" name="Group 54"/>
          <p:cNvGraphicFramePr>
            <a:graphicFrameLocks noGrp="1"/>
          </p:cNvGraphicFramePr>
          <p:nvPr/>
        </p:nvGraphicFramePr>
        <p:xfrm>
          <a:off x="720725" y="4843463"/>
          <a:ext cx="1692275" cy="1792814"/>
        </p:xfrm>
        <a:graphic>
          <a:graphicData uri="http://schemas.openxmlformats.org/drawingml/2006/table">
            <a:tbl>
              <a:tblPr/>
              <a:tblGrid>
                <a:gridCol w="611188"/>
                <a:gridCol w="1081087"/>
              </a:tblGrid>
              <a:tr h="13305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속성</a:t>
                      </a:r>
                    </a:p>
                  </a:txBody>
                  <a:tcPr marL="90000" marR="90000" marT="46780" marB="4678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무늬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숫자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견고딕" pitchFamily="18" charset="-127"/>
                        <a:ea typeface="견고딕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폭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높이</a:t>
                      </a:r>
                    </a:p>
                  </a:txBody>
                  <a:tcPr marL="90000" marR="90000" marT="46780" marB="467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기능</a:t>
                      </a:r>
                    </a:p>
                  </a:txBody>
                  <a:tcPr marL="90000" marR="90000" marT="46780" marB="4678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FA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pitchFamily="18" charset="-127"/>
                          <a:ea typeface="견고딕" pitchFamily="18" charset="-127"/>
                        </a:rPr>
                        <a:t>...</a:t>
                      </a:r>
                    </a:p>
                  </a:txBody>
                  <a:tcPr marL="90000" marR="90000" marT="46780" marB="467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0990" name="Line 46"/>
          <p:cNvSpPr>
            <a:spLocks noChangeShapeType="1"/>
          </p:cNvSpPr>
          <p:nvPr/>
        </p:nvSpPr>
        <p:spPr bwMode="auto">
          <a:xfrm>
            <a:off x="1944688" y="5146675"/>
            <a:ext cx="2843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0991" name="Text Box 47"/>
          <p:cNvSpPr txBox="1">
            <a:spLocks noChangeArrowheads="1"/>
          </p:cNvSpPr>
          <p:nvPr/>
        </p:nvSpPr>
        <p:spPr bwMode="auto">
          <a:xfrm>
            <a:off x="2628900" y="4705350"/>
            <a:ext cx="172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ko-KR" altLang="en-US" sz="2000">
                <a:latin typeface="견명조" pitchFamily="18" charset="-127"/>
              </a:rPr>
              <a:t>인스턴스변수</a:t>
            </a:r>
          </a:p>
        </p:txBody>
      </p:sp>
      <p:sp>
        <p:nvSpPr>
          <p:cNvPr id="210996" name="Text Box 52"/>
          <p:cNvSpPr txBox="1">
            <a:spLocks noChangeArrowheads="1"/>
          </p:cNvSpPr>
          <p:nvPr/>
        </p:nvSpPr>
        <p:spPr bwMode="auto">
          <a:xfrm>
            <a:off x="4860925" y="4791075"/>
            <a:ext cx="3348038" cy="623888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/>
              <a:t>String kind;  // </a:t>
            </a:r>
            <a:r>
              <a:rPr lang="ko-KR" altLang="en-US" sz="1400"/>
              <a:t>무늬</a:t>
            </a:r>
          </a:p>
          <a:p>
            <a:pPr eaLnBrk="1" hangingPunct="1"/>
            <a:r>
              <a:rPr lang="en-US" altLang="ko-KR" sz="1400"/>
              <a:t>int number;   // </a:t>
            </a:r>
            <a:r>
              <a:rPr lang="ko-KR" altLang="en-US" sz="1400"/>
              <a:t>숫자</a:t>
            </a:r>
          </a:p>
        </p:txBody>
      </p:sp>
      <p:sp>
        <p:nvSpPr>
          <p:cNvPr id="2" name="Text Box 47"/>
          <p:cNvSpPr txBox="1">
            <a:spLocks noChangeArrowheads="1"/>
          </p:cNvSpPr>
          <p:nvPr/>
        </p:nvSpPr>
        <p:spPr bwMode="auto">
          <a:xfrm>
            <a:off x="2592388" y="5492750"/>
            <a:ext cx="1620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ko-KR" altLang="en-US" sz="2000">
                <a:latin typeface="견명조" pitchFamily="18" charset="-127"/>
              </a:rPr>
              <a:t>클래스변수</a:t>
            </a:r>
          </a:p>
        </p:txBody>
      </p:sp>
      <p:sp>
        <p:nvSpPr>
          <p:cNvPr id="3" name="Text Box 52"/>
          <p:cNvSpPr txBox="1">
            <a:spLocks noChangeArrowheads="1"/>
          </p:cNvSpPr>
          <p:nvPr/>
        </p:nvSpPr>
        <p:spPr bwMode="auto">
          <a:xfrm>
            <a:off x="4897438" y="5564188"/>
            <a:ext cx="3563937" cy="623887"/>
          </a:xfrm>
          <a:prstGeom prst="rect">
            <a:avLst/>
          </a:prstGeom>
          <a:solidFill>
            <a:srgbClr val="CC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b="1"/>
              <a:t>static</a:t>
            </a:r>
            <a:r>
              <a:rPr lang="en-US" altLang="ko-KR" sz="1400"/>
              <a:t> int width = 100; // </a:t>
            </a:r>
            <a:r>
              <a:rPr lang="ko-KR" altLang="en-US" sz="1400"/>
              <a:t>폭</a:t>
            </a:r>
          </a:p>
          <a:p>
            <a:pPr eaLnBrk="1" hangingPunct="1"/>
            <a:r>
              <a:rPr lang="en-US" altLang="ko-KR" sz="1400" b="1"/>
              <a:t>static</a:t>
            </a:r>
            <a:r>
              <a:rPr lang="en-US" altLang="ko-KR" sz="1400"/>
              <a:t> int height = 250; // </a:t>
            </a:r>
            <a:r>
              <a:rPr lang="ko-KR" altLang="en-US" sz="1400"/>
              <a:t>높이</a:t>
            </a:r>
          </a:p>
        </p:txBody>
      </p:sp>
      <p:sp>
        <p:nvSpPr>
          <p:cNvPr id="4" name="Line 46"/>
          <p:cNvSpPr>
            <a:spLocks noChangeShapeType="1"/>
          </p:cNvSpPr>
          <p:nvPr/>
        </p:nvSpPr>
        <p:spPr bwMode="auto">
          <a:xfrm>
            <a:off x="1944688" y="5888038"/>
            <a:ext cx="2843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49912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2816225"/>
            <a:ext cx="381635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76263" y="1665288"/>
            <a:ext cx="82089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Arial" charset="0"/>
              </a:rPr>
              <a:t>“</a:t>
            </a:r>
            <a:r>
              <a:rPr lang="ko-KR" altLang="en-US" sz="2000">
                <a:latin typeface="견명조" pitchFamily="18" charset="-127"/>
              </a:rPr>
              <a:t>인스턴스변수는 인스턴스가 생성될 때마다 생성되므로 인스턴스마다 각기 다른 값을 유지할 수 있지만</a:t>
            </a:r>
            <a:r>
              <a:rPr lang="en-US" altLang="ko-KR" sz="2000">
                <a:latin typeface="견명조" pitchFamily="18" charset="-127"/>
              </a:rPr>
              <a:t>, </a:t>
            </a:r>
            <a:r>
              <a:rPr lang="ko-KR" altLang="en-US" sz="2000">
                <a:latin typeface="견명조" pitchFamily="18" charset="-127"/>
              </a:rPr>
              <a:t>클래스변수는 모든 인스턴스가 하나의 저장공간을 공유하므로 항상 공통된 값을 갖는다</a:t>
            </a:r>
            <a:r>
              <a:rPr lang="en-US" altLang="ko-KR" sz="2000">
                <a:latin typeface="견명조" pitchFamily="18" charset="-127"/>
              </a:rPr>
              <a:t>.</a:t>
            </a:r>
            <a:r>
              <a:rPr lang="en-US" altLang="ko-KR" sz="2000">
                <a:latin typeface="Arial" charset="0"/>
              </a:rPr>
              <a:t>”</a:t>
            </a:r>
            <a:endParaRPr lang="en-US" altLang="ko-KR" sz="2000">
              <a:latin typeface="견명조" pitchFamily="18" charset="-127"/>
            </a:endParaRPr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20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3" grpId="0" animBg="1"/>
      <p:bldP spid="210990" grpId="0" animBg="1"/>
      <p:bldP spid="210991" grpId="0"/>
      <p:bldP spid="210996" grpId="0" animBg="1"/>
      <p:bldP spid="2" grpId="0"/>
      <p:bldP spid="3" grpId="0" animBg="1"/>
      <p:bldP spid="4" grpId="0" animBg="1"/>
      <p:bldP spid="19867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3.3 </a:t>
            </a:r>
            <a:r>
              <a:rPr lang="ko-KR" altLang="en-US" sz="2800">
                <a:latin typeface="견명조" pitchFamily="18" charset="-127"/>
              </a:rPr>
              <a:t>메서드</a:t>
            </a:r>
            <a:r>
              <a:rPr lang="en-US" altLang="ko-KR" sz="2800">
                <a:latin typeface="견명조" pitchFamily="18" charset="-127"/>
              </a:rPr>
              <a:t>(method)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936625" y="2144713"/>
            <a:ext cx="82089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작업을 수행하기 위한 명령문의 집합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936625" y="2574925"/>
            <a:ext cx="83518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어떤 값을 입력받아서 처리하고 그 결과를 돌려준다</a:t>
            </a:r>
            <a:r>
              <a:rPr lang="en-US" altLang="ko-KR" sz="2000">
                <a:latin typeface="견명조" pitchFamily="18" charset="-127"/>
              </a:rPr>
              <a:t>. </a:t>
            </a:r>
          </a:p>
          <a:p>
            <a:pPr eaLnBrk="1" hangingPunct="1"/>
            <a:r>
              <a:rPr lang="en-US" altLang="ko-KR" sz="2000">
                <a:latin typeface="견명조" pitchFamily="18" charset="-127"/>
              </a:rPr>
              <a:t>  (</a:t>
            </a:r>
            <a:r>
              <a:rPr lang="ko-KR" altLang="en-US" sz="2000">
                <a:latin typeface="견명조" pitchFamily="18" charset="-127"/>
              </a:rPr>
              <a:t>입력받는 값이 없을 수도 있고 결과를 돌려주지 않을 수도 있다</a:t>
            </a:r>
            <a:r>
              <a:rPr lang="en-US" altLang="ko-KR" sz="2000">
                <a:latin typeface="견명조" pitchFamily="18" charset="-127"/>
              </a:rPr>
              <a:t>.)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935038" y="4687888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반복적으로 수행되는 여러 문장을 메서드로 작성한다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935038" y="5661025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관련된 여러 문장을 메서드로 작성한다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935038" y="4221163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반복적인 코드를 줄이고 코드의 관리가 용이하다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684213" y="1700213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메서드란</a:t>
            </a:r>
            <a:r>
              <a:rPr lang="en-US" altLang="ko-KR" sz="2000">
                <a:latin typeface="견명조" pitchFamily="18" charset="-127"/>
              </a:rPr>
              <a:t>?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684213" y="375285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메서드의 장점과 작성지침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935038" y="5156200"/>
            <a:ext cx="8208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견명조" pitchFamily="18" charset="-127"/>
              </a:rPr>
              <a:t>- </a:t>
            </a:r>
            <a:r>
              <a:rPr lang="ko-KR" altLang="en-US" sz="2000">
                <a:latin typeface="견명조" pitchFamily="18" charset="-127"/>
              </a:rPr>
              <a:t>하나의 메서드는 한 가지 기능만 수행하도록 작성하는 것이 좋다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888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" grpId="0"/>
      <p:bldP spid="4" grpId="0"/>
      <p:bldP spid="5" grpId="0"/>
      <p:bldP spid="6" grpId="0"/>
      <p:bldP spid="7" grpId="0"/>
      <p:bldP spid="8" grpId="0"/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3.3 </a:t>
            </a:r>
            <a:r>
              <a:rPr lang="ko-KR" altLang="en-US" sz="2800">
                <a:latin typeface="견명조" pitchFamily="18" charset="-127"/>
              </a:rPr>
              <a:t>메서드</a:t>
            </a:r>
            <a:r>
              <a:rPr lang="en-US" altLang="ko-KR" sz="2800">
                <a:latin typeface="견명조" pitchFamily="18" charset="-127"/>
              </a:rPr>
              <a:t>(method)</a:t>
            </a:r>
          </a:p>
        </p:txBody>
      </p:sp>
      <p:pic>
        <p:nvPicPr>
          <p:cNvPr id="26011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060575"/>
            <a:ext cx="752475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611188" y="1592263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메서드를 정의하는 방법 </a:t>
            </a:r>
            <a:r>
              <a:rPr lang="en-US" altLang="ko-KR" sz="2000">
                <a:latin typeface="Arial" charset="0"/>
              </a:rPr>
              <a:t>–</a:t>
            </a:r>
            <a:r>
              <a:rPr lang="en-US" altLang="ko-KR" sz="2000">
                <a:latin typeface="견명조" pitchFamily="18" charset="-127"/>
              </a:rPr>
              <a:t> </a:t>
            </a:r>
            <a:r>
              <a:rPr lang="ko-KR" altLang="en-US" sz="2000">
                <a:latin typeface="견명조" pitchFamily="18" charset="-127"/>
              </a:rPr>
              <a:t>클래스 영역에만 정의할 수 있음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642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3.4 return</a:t>
            </a:r>
            <a:r>
              <a:rPr lang="ko-KR" altLang="en-US" sz="2800">
                <a:latin typeface="견명조" pitchFamily="18" charset="-127"/>
              </a:rPr>
              <a:t>문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1150938" y="3105150"/>
            <a:ext cx="817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현재 실행 중인 메서드를 종료하고 호출한 메서드로 되돌아간다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1150938" y="2276475"/>
            <a:ext cx="817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메서드의 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을 수행 도중 </a:t>
            </a:r>
            <a:r>
              <a:rPr lang="en-US" altLang="ko-KR" sz="1800">
                <a:latin typeface="견명조" pitchFamily="18" charset="-127"/>
              </a:rPr>
              <a:t>return</a:t>
            </a:r>
            <a:r>
              <a:rPr lang="ko-KR" altLang="en-US" sz="1800">
                <a:latin typeface="견명조" pitchFamily="18" charset="-127"/>
              </a:rPr>
              <a:t>문을 만났을 때</a:t>
            </a:r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1150938" y="1952625"/>
            <a:ext cx="8172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견명조" pitchFamily="18" charset="-127"/>
              </a:rPr>
              <a:t>- </a:t>
            </a:r>
            <a:r>
              <a:rPr lang="ko-KR" altLang="en-US" sz="1800">
                <a:latin typeface="견명조" pitchFamily="18" charset="-127"/>
              </a:rPr>
              <a:t>메서드의 블럭</a:t>
            </a:r>
            <a:r>
              <a:rPr lang="en-US" altLang="ko-KR" sz="1800">
                <a:latin typeface="견명조" pitchFamily="18" charset="-127"/>
              </a:rPr>
              <a:t>{}</a:t>
            </a:r>
            <a:r>
              <a:rPr lang="ko-KR" altLang="en-US" sz="1800">
                <a:latin typeface="견명조" pitchFamily="18" charset="-127"/>
              </a:rPr>
              <a:t>의 끝에 도달했을 때</a:t>
            </a:r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827088" y="1592263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메서드가 정상적으로 종료되는 경우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827088" y="2673350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en-US" altLang="ko-KR" sz="2000">
                <a:latin typeface="견명조" pitchFamily="18" charset="-127"/>
              </a:rPr>
              <a:t>return</a:t>
            </a:r>
            <a:r>
              <a:rPr lang="ko-KR" altLang="en-US" sz="2000">
                <a:latin typeface="견명조" pitchFamily="18" charset="-127"/>
              </a:rPr>
              <a:t>문</a:t>
            </a:r>
          </a:p>
        </p:txBody>
      </p:sp>
      <p:pic>
        <p:nvPicPr>
          <p:cNvPr id="262162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5367338"/>
            <a:ext cx="5940425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63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521075"/>
            <a:ext cx="70199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163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76" grpId="0"/>
      <p:bldP spid="2" grpId="0"/>
      <p:bldP spid="3" grpId="0"/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5148263" y="2168525"/>
            <a:ext cx="2447925" cy="16478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b="1"/>
              <a:t>int</a:t>
            </a:r>
            <a:r>
              <a:rPr lang="en-US" altLang="ko-KR"/>
              <a:t> max(int a, int b) {</a:t>
            </a:r>
          </a:p>
          <a:p>
            <a:pPr eaLnBrk="1" hangingPunct="1"/>
            <a:r>
              <a:rPr lang="en-US" altLang="ko-KR"/>
              <a:t>	if(a &gt; b)</a:t>
            </a:r>
          </a:p>
          <a:p>
            <a:pPr eaLnBrk="1" hangingPunct="1"/>
            <a:r>
              <a:rPr lang="en-US" altLang="ko-KR"/>
              <a:t>		return a;</a:t>
            </a:r>
          </a:p>
          <a:p>
            <a:pPr eaLnBrk="1" hangingPunct="1"/>
            <a:r>
              <a:rPr lang="en-US" altLang="ko-KR" b="1"/>
              <a:t>	else</a:t>
            </a:r>
          </a:p>
          <a:p>
            <a:pPr eaLnBrk="1" hangingPunct="1"/>
            <a:r>
              <a:rPr lang="en-US" altLang="ko-KR" b="1"/>
              <a:t>		return b;</a:t>
            </a:r>
            <a:r>
              <a:rPr lang="en-US" altLang="ko-KR"/>
              <a:t>      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sp>
        <p:nvSpPr>
          <p:cNvPr id="26632" name="Text Box 19"/>
          <p:cNvSpPr txBox="1">
            <a:spLocks noChangeArrowheads="1"/>
          </p:cNvSpPr>
          <p:nvPr/>
        </p:nvSpPr>
        <p:spPr bwMode="auto">
          <a:xfrm>
            <a:off x="358775" y="1016000"/>
            <a:ext cx="8569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800">
                <a:latin typeface="견명조" pitchFamily="18" charset="-127"/>
              </a:rPr>
              <a:t>3.4 return</a:t>
            </a:r>
            <a:r>
              <a:rPr lang="ko-KR" altLang="en-US" sz="2800">
                <a:latin typeface="견명조" pitchFamily="18" charset="-127"/>
              </a:rPr>
              <a:t>문 </a:t>
            </a:r>
            <a:r>
              <a:rPr lang="en-US" altLang="ko-KR" sz="2800">
                <a:latin typeface="견명조" pitchFamily="18" charset="-127"/>
              </a:rPr>
              <a:t>- </a:t>
            </a:r>
            <a:r>
              <a:rPr lang="ko-KR" altLang="en-US" sz="2400">
                <a:latin typeface="견명조" pitchFamily="18" charset="-127"/>
              </a:rPr>
              <a:t>주의사항</a:t>
            </a:r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647700" y="1592263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ko-KR" altLang="en-US" sz="2000">
                <a:latin typeface="견명조" pitchFamily="18" charset="-127"/>
              </a:rPr>
              <a:t>반환값이 있는 메서드는 모든 경우에 </a:t>
            </a:r>
            <a:r>
              <a:rPr lang="en-US" altLang="ko-KR" sz="2000">
                <a:latin typeface="견명조" pitchFamily="18" charset="-127"/>
              </a:rPr>
              <a:t>return</a:t>
            </a:r>
            <a:r>
              <a:rPr lang="ko-KR" altLang="en-US" sz="2000">
                <a:latin typeface="견명조" pitchFamily="18" charset="-127"/>
              </a:rPr>
              <a:t>문이 있어야 한다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2" name="Text Box 39"/>
          <p:cNvSpPr txBox="1">
            <a:spLocks noChangeArrowheads="1"/>
          </p:cNvSpPr>
          <p:nvPr/>
        </p:nvSpPr>
        <p:spPr bwMode="auto">
          <a:xfrm>
            <a:off x="1439863" y="2168525"/>
            <a:ext cx="2447925" cy="1098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b="1"/>
              <a:t>int</a:t>
            </a:r>
            <a:r>
              <a:rPr lang="en-US" altLang="ko-KR"/>
              <a:t> max(int a, int b) {</a:t>
            </a:r>
          </a:p>
          <a:p>
            <a:pPr eaLnBrk="1" hangingPunct="1"/>
            <a:r>
              <a:rPr lang="en-US" altLang="ko-KR"/>
              <a:t>	if(a &gt; b)</a:t>
            </a:r>
          </a:p>
          <a:p>
            <a:pPr eaLnBrk="1" hangingPunct="1"/>
            <a:r>
              <a:rPr lang="en-US" altLang="ko-KR"/>
              <a:t>		return a;      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sp>
        <p:nvSpPr>
          <p:cNvPr id="210990" name="Line 46"/>
          <p:cNvSpPr>
            <a:spLocks noChangeShapeType="1"/>
          </p:cNvSpPr>
          <p:nvPr/>
        </p:nvSpPr>
        <p:spPr bwMode="auto">
          <a:xfrm>
            <a:off x="3600450" y="2636838"/>
            <a:ext cx="1908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Text Box 20"/>
          <p:cNvSpPr txBox="1">
            <a:spLocks noChangeArrowheads="1"/>
          </p:cNvSpPr>
          <p:nvPr/>
        </p:nvSpPr>
        <p:spPr bwMode="auto">
          <a:xfrm>
            <a:off x="647700" y="4041775"/>
            <a:ext cx="817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>
                <a:latin typeface="견명조" pitchFamily="18" charset="-127"/>
              </a:rPr>
              <a:t>▶ </a:t>
            </a:r>
            <a:r>
              <a:rPr lang="en-US" altLang="ko-KR" sz="2000">
                <a:latin typeface="견명조" pitchFamily="18" charset="-127"/>
              </a:rPr>
              <a:t>return</a:t>
            </a:r>
            <a:r>
              <a:rPr lang="ko-KR" altLang="en-US" sz="2000">
                <a:latin typeface="견명조" pitchFamily="18" charset="-127"/>
              </a:rPr>
              <a:t>문의 개수는 최소화하는 것이 좋다</a:t>
            </a:r>
            <a:r>
              <a:rPr lang="en-US" altLang="ko-KR" sz="2000">
                <a:latin typeface="견명조" pitchFamily="18" charset="-127"/>
              </a:rPr>
              <a:t>.</a:t>
            </a:r>
          </a:p>
        </p:txBody>
      </p:sp>
      <p:sp>
        <p:nvSpPr>
          <p:cNvPr id="4" name="Text Box 39"/>
          <p:cNvSpPr txBox="1">
            <a:spLocks noChangeArrowheads="1"/>
          </p:cNvSpPr>
          <p:nvPr/>
        </p:nvSpPr>
        <p:spPr bwMode="auto">
          <a:xfrm>
            <a:off x="5111750" y="4508500"/>
            <a:ext cx="2447925" cy="21971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int max(int a, int b) {</a:t>
            </a:r>
          </a:p>
          <a:p>
            <a:pPr eaLnBrk="1" hangingPunct="1"/>
            <a:r>
              <a:rPr lang="en-US" altLang="ko-KR"/>
              <a:t>	</a:t>
            </a:r>
            <a:r>
              <a:rPr lang="en-US" altLang="ko-KR" b="1"/>
              <a:t>int result = 0;</a:t>
            </a:r>
          </a:p>
          <a:p>
            <a:pPr eaLnBrk="1" hangingPunct="1"/>
            <a:r>
              <a:rPr lang="en-US" altLang="ko-KR"/>
              <a:t>	if(a &gt; b)</a:t>
            </a:r>
          </a:p>
          <a:p>
            <a:pPr eaLnBrk="1" hangingPunct="1"/>
            <a:r>
              <a:rPr lang="en-US" altLang="ko-KR"/>
              <a:t>		result = a;</a:t>
            </a:r>
          </a:p>
          <a:p>
            <a:pPr eaLnBrk="1" hangingPunct="1"/>
            <a:r>
              <a:rPr lang="en-US" altLang="ko-KR"/>
              <a:t>	else</a:t>
            </a:r>
          </a:p>
          <a:p>
            <a:pPr eaLnBrk="1" hangingPunct="1"/>
            <a:r>
              <a:rPr lang="en-US" altLang="ko-KR"/>
              <a:t>		result = b;      </a:t>
            </a:r>
          </a:p>
          <a:p>
            <a:pPr eaLnBrk="1" hangingPunct="1"/>
            <a:r>
              <a:rPr lang="en-US" altLang="ko-KR" b="1"/>
              <a:t>	return result;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sp>
        <p:nvSpPr>
          <p:cNvPr id="5" name="Text Box 39"/>
          <p:cNvSpPr txBox="1">
            <a:spLocks noChangeArrowheads="1"/>
          </p:cNvSpPr>
          <p:nvPr/>
        </p:nvSpPr>
        <p:spPr bwMode="auto">
          <a:xfrm>
            <a:off x="1403350" y="4699000"/>
            <a:ext cx="2447925" cy="16478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int max(int a, int b) {</a:t>
            </a:r>
          </a:p>
          <a:p>
            <a:pPr eaLnBrk="1" hangingPunct="1"/>
            <a:r>
              <a:rPr lang="en-US" altLang="ko-KR"/>
              <a:t>	if(a &gt; b)</a:t>
            </a:r>
          </a:p>
          <a:p>
            <a:pPr eaLnBrk="1" hangingPunct="1"/>
            <a:r>
              <a:rPr lang="en-US" altLang="ko-KR"/>
              <a:t>		</a:t>
            </a:r>
            <a:r>
              <a:rPr lang="en-US" altLang="ko-KR" b="1"/>
              <a:t>return a;</a:t>
            </a:r>
          </a:p>
          <a:p>
            <a:pPr eaLnBrk="1" hangingPunct="1"/>
            <a:r>
              <a:rPr lang="en-US" altLang="ko-KR"/>
              <a:t>	else</a:t>
            </a:r>
          </a:p>
          <a:p>
            <a:pPr eaLnBrk="1" hangingPunct="1"/>
            <a:r>
              <a:rPr lang="en-US" altLang="ko-KR"/>
              <a:t>		</a:t>
            </a:r>
            <a:r>
              <a:rPr lang="en-US" altLang="ko-KR" b="1"/>
              <a:t>return b;</a:t>
            </a:r>
            <a:r>
              <a:rPr lang="en-US" altLang="ko-KR"/>
              <a:t>      </a:t>
            </a:r>
          </a:p>
          <a:p>
            <a:pPr eaLnBrk="1" hangingPunct="1"/>
            <a:r>
              <a:rPr lang="en-US" altLang="ko-KR"/>
              <a:t>}</a:t>
            </a:r>
          </a:p>
        </p:txBody>
      </p:sp>
      <p:sp>
        <p:nvSpPr>
          <p:cNvPr id="6" name="Line 46"/>
          <p:cNvSpPr>
            <a:spLocks noChangeShapeType="1"/>
          </p:cNvSpPr>
          <p:nvPr/>
        </p:nvSpPr>
        <p:spPr bwMode="auto">
          <a:xfrm>
            <a:off x="3563938" y="5589588"/>
            <a:ext cx="19081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75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객체지향프로그래밍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(OOP) 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개념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65027" y="130175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일차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38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83" grpId="0" animBg="1"/>
      <p:bldP spid="198676" grpId="0"/>
      <p:bldP spid="2" grpId="0" animBg="1"/>
      <p:bldP spid="210990" grpId="0" animBg="1"/>
      <p:bldP spid="3" grpId="0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43263</TotalTime>
  <Words>35063</Words>
  <Application>Microsoft Office PowerPoint</Application>
  <PresentationFormat>화면 슬라이드 쇼(4:3)</PresentationFormat>
  <Paragraphs>7938</Paragraphs>
  <Slides>333</Slides>
  <Notes>233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333</vt:i4>
      </vt:variant>
    </vt:vector>
  </HeadingPairs>
  <TitlesOfParts>
    <vt:vector size="335" baseType="lpstr"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1. JDK 설치 및 환경 설정    http://www.oracle.com/technetwork/java/javase/downloads/index.html  JDK 1.6 설치 자바 환경 설정(시스템변수에  JAVA_HOME 추가 및 path 설정)   2. 이클립스(eclipse) 설치 및 설정 (자바 개발 소프트웨어) http://www.eclipse.org/downloads Eclipse IDE for JAVA EE Developers d:\LDK\eclipse 폴더에 이클립스 다운로드 및 실행 (LDK는 사용자 임의 폴더) d:\LDK\workspace에 작업공간 설정 * workspace란? 안드로이드 개발 혹은 jsp 웹개발, 스프링프레임웍 개발 등 해당 개발환경에 맞는 여러가지 플러그인을 설치하여 작업하는 공간  3. 안드로이드 SDK 다운로드, 설치 및 설정 http://developer.android.com/ 사이트 접속, Develop -&gt; Toos -&gt; Download -&gt; Download the SDK for Windows, 실행 d:\LDK\android-sdk 폴더에 인스톨 eclipse 실행 Window -&gt; preferences -&gt;  Android에 s아 location 위치를 d:\LDK\android-sdk 폴더로 설정 SDK 매니저 실행하여 4.1 버전, 2.2버전 extra 버전 다운로드  4. ADT(Android Develoment Tools) 플러그인 설치 (안드로이드 개발환경 plug-in) Eclipse 메뉴 Help -&gt; Install New Software -&gt; Add 버튼 클릭 -&gt; 주소에 아래 url을 넣고 엔터 https://dl-ssl.google.com/android/eclipse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leesott</dc:creator>
  <cp:lastModifiedBy>eastflag</cp:lastModifiedBy>
  <cp:revision>873</cp:revision>
  <dcterms:created xsi:type="dcterms:W3CDTF">2011-12-31T07:02:13Z</dcterms:created>
  <dcterms:modified xsi:type="dcterms:W3CDTF">2016-06-17T08:53:36Z</dcterms:modified>
</cp:coreProperties>
</file>